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66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2342" r:id="rId3"/>
    <p:sldId id="2375" r:id="rId4"/>
    <p:sldId id="2370" r:id="rId5"/>
    <p:sldId id="265" r:id="rId6"/>
    <p:sldId id="2352" r:id="rId7"/>
    <p:sldId id="2345" r:id="rId8"/>
    <p:sldId id="2346" r:id="rId9"/>
    <p:sldId id="2339" r:id="rId10"/>
    <p:sldId id="266" r:id="rId11"/>
    <p:sldId id="2369" r:id="rId12"/>
    <p:sldId id="2347" r:id="rId13"/>
    <p:sldId id="2348" r:id="rId14"/>
    <p:sldId id="2379" r:id="rId15"/>
    <p:sldId id="315" r:id="rId16"/>
    <p:sldId id="316" r:id="rId17"/>
    <p:sldId id="318" r:id="rId18"/>
    <p:sldId id="319" r:id="rId19"/>
    <p:sldId id="2388" r:id="rId20"/>
    <p:sldId id="324" r:id="rId21"/>
    <p:sldId id="320" r:id="rId22"/>
    <p:sldId id="276" r:id="rId23"/>
    <p:sldId id="333" r:id="rId24"/>
    <p:sldId id="273" r:id="rId25"/>
    <p:sldId id="321" r:id="rId26"/>
    <p:sldId id="2376" r:id="rId27"/>
    <p:sldId id="335" r:id="rId28"/>
    <p:sldId id="336" r:id="rId29"/>
    <p:sldId id="334" r:id="rId30"/>
    <p:sldId id="339" r:id="rId31"/>
    <p:sldId id="337" r:id="rId32"/>
    <p:sldId id="340" r:id="rId33"/>
    <p:sldId id="2377" r:id="rId34"/>
    <p:sldId id="2355" r:id="rId35"/>
    <p:sldId id="325" r:id="rId36"/>
    <p:sldId id="278" r:id="rId37"/>
    <p:sldId id="326" r:id="rId38"/>
    <p:sldId id="2359" r:id="rId39"/>
    <p:sldId id="2358" r:id="rId40"/>
    <p:sldId id="279" r:id="rId41"/>
    <p:sldId id="329" r:id="rId42"/>
    <p:sldId id="2362" r:id="rId43"/>
    <p:sldId id="2361" r:id="rId44"/>
    <p:sldId id="2360" r:id="rId45"/>
    <p:sldId id="2363" r:id="rId46"/>
    <p:sldId id="343" r:id="rId47"/>
    <p:sldId id="277" r:id="rId48"/>
    <p:sldId id="280" r:id="rId49"/>
    <p:sldId id="347" r:id="rId50"/>
    <p:sldId id="348" r:id="rId51"/>
    <p:sldId id="2385" r:id="rId52"/>
    <p:sldId id="2386" r:id="rId53"/>
    <p:sldId id="345" r:id="rId54"/>
    <p:sldId id="2387" r:id="rId55"/>
    <p:sldId id="349" r:id="rId56"/>
    <p:sldId id="350" r:id="rId57"/>
    <p:sldId id="323" r:id="rId58"/>
    <p:sldId id="351" r:id="rId59"/>
    <p:sldId id="352" r:id="rId60"/>
    <p:sldId id="356" r:id="rId61"/>
    <p:sldId id="354" r:id="rId62"/>
    <p:sldId id="353" r:id="rId63"/>
    <p:sldId id="357" r:id="rId64"/>
    <p:sldId id="368" r:id="rId65"/>
    <p:sldId id="359" r:id="rId66"/>
    <p:sldId id="360" r:id="rId67"/>
    <p:sldId id="361" r:id="rId68"/>
    <p:sldId id="282" r:id="rId69"/>
    <p:sldId id="370" r:id="rId70"/>
    <p:sldId id="371" r:id="rId71"/>
    <p:sldId id="372" r:id="rId72"/>
    <p:sldId id="363" r:id="rId73"/>
    <p:sldId id="2364" r:id="rId74"/>
    <p:sldId id="391" r:id="rId75"/>
    <p:sldId id="398" r:id="rId76"/>
    <p:sldId id="400" r:id="rId77"/>
    <p:sldId id="2349" r:id="rId78"/>
    <p:sldId id="1041" r:id="rId79"/>
    <p:sldId id="1038" r:id="rId80"/>
    <p:sldId id="1039" r:id="rId81"/>
    <p:sldId id="2309" r:id="rId82"/>
    <p:sldId id="2310" r:id="rId83"/>
    <p:sldId id="2378" r:id="rId84"/>
    <p:sldId id="386" r:id="rId85"/>
    <p:sldId id="387" r:id="rId86"/>
    <p:sldId id="2389" r:id="rId87"/>
    <p:sldId id="2390" r:id="rId88"/>
    <p:sldId id="2391" r:id="rId89"/>
    <p:sldId id="2393" r:id="rId90"/>
    <p:sldId id="2395" r:id="rId91"/>
    <p:sldId id="2396" r:id="rId92"/>
    <p:sldId id="2397" r:id="rId93"/>
    <p:sldId id="2398" r:id="rId94"/>
    <p:sldId id="2399" r:id="rId95"/>
    <p:sldId id="2400" r:id="rId96"/>
    <p:sldId id="2401" r:id="rId97"/>
    <p:sldId id="2402" r:id="rId98"/>
    <p:sldId id="2403" r:id="rId99"/>
    <p:sldId id="2404" r:id="rId100"/>
    <p:sldId id="2384" r:id="rId101"/>
    <p:sldId id="388" r:id="rId102"/>
    <p:sldId id="2405" r:id="rId103"/>
    <p:sldId id="2406" r:id="rId104"/>
    <p:sldId id="2407" r:id="rId105"/>
    <p:sldId id="2408" r:id="rId106"/>
    <p:sldId id="2409" r:id="rId107"/>
    <p:sldId id="2411" r:id="rId108"/>
    <p:sldId id="2410" r:id="rId109"/>
  </p:sldIdLst>
  <p:sldSz cx="12192000" cy="6858000"/>
  <p:notesSz cx="6858000" cy="9144000"/>
  <p:custDataLst>
    <p:tags r:id="rId1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FC6"/>
    <a:srgbClr val="92D050"/>
    <a:srgbClr val="FFFF00"/>
    <a:srgbClr val="FF00FF"/>
    <a:srgbClr val="DCDCDC"/>
    <a:srgbClr val="BEBEBE"/>
    <a:srgbClr val="FFFFFF"/>
    <a:srgbClr val="E6E6E6"/>
    <a:srgbClr val="F2F2F2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3372" autoAdjust="0"/>
  </p:normalViewPr>
  <p:slideViewPr>
    <p:cSldViewPr showGuides="1">
      <p:cViewPr varScale="1">
        <p:scale>
          <a:sx n="149" d="100"/>
          <a:sy n="149" d="100"/>
        </p:scale>
        <p:origin x="452" y="96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-11372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275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gs" Target="tags/tag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9979;&#36733;\&#21513;&#26519;&#22823;&#23398;&#35745;&#31639;&#26426;&#32593;&#32476;&#26032;&#20070;&#35838;&#20214;-&#21326;&#20026;&#39038;&#38382;\&#35745;&#31639;&#26426;&#32593;&#32476;&#35838;&#20214;&#32472;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700;&#38754;\0.&#24453;&#2115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Sheet1!$B$2:$B$30</c:f>
              <c:numCache>
                <c:formatCode>General</c:formatCode>
                <c:ptCount val="29"/>
                <c:pt idx="0">
                  <c:v>0</c:v>
                </c:pt>
                <c:pt idx="1">
                  <c:v>30</c:v>
                </c:pt>
                <c:pt idx="2">
                  <c:v>60</c:v>
                </c:pt>
                <c:pt idx="3">
                  <c:v>90</c:v>
                </c:pt>
                <c:pt idx="4">
                  <c:v>120</c:v>
                </c:pt>
                <c:pt idx="5">
                  <c:v>150</c:v>
                </c:pt>
                <c:pt idx="6">
                  <c:v>180</c:v>
                </c:pt>
                <c:pt idx="7">
                  <c:v>210</c:v>
                </c:pt>
                <c:pt idx="8">
                  <c:v>240</c:v>
                </c:pt>
                <c:pt idx="9">
                  <c:v>270</c:v>
                </c:pt>
                <c:pt idx="10">
                  <c:v>300</c:v>
                </c:pt>
                <c:pt idx="11">
                  <c:v>330</c:v>
                </c:pt>
                <c:pt idx="12">
                  <c:v>360</c:v>
                </c:pt>
                <c:pt idx="13">
                  <c:v>390</c:v>
                </c:pt>
                <c:pt idx="14">
                  <c:v>420</c:v>
                </c:pt>
                <c:pt idx="15">
                  <c:v>450</c:v>
                </c:pt>
                <c:pt idx="16">
                  <c:v>480</c:v>
                </c:pt>
                <c:pt idx="17">
                  <c:v>510</c:v>
                </c:pt>
                <c:pt idx="18">
                  <c:v>540</c:v>
                </c:pt>
                <c:pt idx="19">
                  <c:v>570</c:v>
                </c:pt>
                <c:pt idx="20">
                  <c:v>600</c:v>
                </c:pt>
                <c:pt idx="21">
                  <c:v>630</c:v>
                </c:pt>
                <c:pt idx="22">
                  <c:v>660</c:v>
                </c:pt>
                <c:pt idx="23">
                  <c:v>690</c:v>
                </c:pt>
                <c:pt idx="24">
                  <c:v>720</c:v>
                </c:pt>
                <c:pt idx="25">
                  <c:v>750</c:v>
                </c:pt>
                <c:pt idx="26">
                  <c:v>780</c:v>
                </c:pt>
                <c:pt idx="27">
                  <c:v>810</c:v>
                </c:pt>
                <c:pt idx="28">
                  <c:v>840</c:v>
                </c:pt>
              </c:numCache>
            </c:numRef>
          </c:xVal>
          <c:yVal>
            <c:numRef>
              <c:f>Sheet1!$C$2:$C$30</c:f>
              <c:numCache>
                <c:formatCode>General</c:formatCode>
                <c:ptCount val="29"/>
                <c:pt idx="0">
                  <c:v>0</c:v>
                </c:pt>
                <c:pt idx="1">
                  <c:v>-0.98803162409286183</c:v>
                </c:pt>
                <c:pt idx="2">
                  <c:v>-0.30481062110221668</c:v>
                </c:pt>
                <c:pt idx="3">
                  <c:v>0.89399666360055785</c:v>
                </c:pt>
                <c:pt idx="4">
                  <c:v>0.58061118421231428</c:v>
                </c:pt>
                <c:pt idx="5">
                  <c:v>-0.71487642962916464</c:v>
                </c:pt>
                <c:pt idx="6">
                  <c:v>-0.80115263573383044</c:v>
                </c:pt>
                <c:pt idx="7">
                  <c:v>0.46771851834275896</c:v>
                </c:pt>
                <c:pt idx="8">
                  <c:v>0.9454451549211168</c:v>
                </c:pt>
                <c:pt idx="9">
                  <c:v>-0.17604594647121141</c:v>
                </c:pt>
                <c:pt idx="10">
                  <c:v>-0.99975583990114947</c:v>
                </c:pt>
                <c:pt idx="11">
                  <c:v>-0.13238162920545193</c:v>
                </c:pt>
                <c:pt idx="12">
                  <c:v>0.95891572341430653</c:v>
                </c:pt>
                <c:pt idx="13">
                  <c:v>0.42820991051876856</c:v>
                </c:pt>
                <c:pt idx="14">
                  <c:v>-0.82681172430680117</c:v>
                </c:pt>
                <c:pt idx="15">
                  <c:v>-0.68328372503552359</c:v>
                </c:pt>
                <c:pt idx="16">
                  <c:v>0.61601671376416356</c:v>
                </c:pt>
                <c:pt idx="17">
                  <c:v>0.87332666754173771</c:v>
                </c:pt>
                <c:pt idx="18">
                  <c:v>-0.34659290437655327</c:v>
                </c:pt>
                <c:pt idx="19">
                  <c:v>-0.98025158358340192</c:v>
                </c:pt>
                <c:pt idx="20">
                  <c:v>4.4182448331873202E-2</c:v>
                </c:pt>
                <c:pt idx="21">
                  <c:v>0.99388199701295132</c:v>
                </c:pt>
                <c:pt idx="22">
                  <c:v>0.26243302978095723</c:v>
                </c:pt>
                <c:pt idx="23">
                  <c:v>-0.91292064632874304</c:v>
                </c:pt>
                <c:pt idx="24">
                  <c:v>-0.54407169643799513</c:v>
                </c:pt>
                <c:pt idx="25">
                  <c:v>0.74507295029202647</c:v>
                </c:pt>
                <c:pt idx="26">
                  <c:v>0.77392886214712497</c:v>
                </c:pt>
                <c:pt idx="27">
                  <c:v>-0.50631365209994206</c:v>
                </c:pt>
                <c:pt idx="28">
                  <c:v>-0.93012809201571278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D48-4E39-AC1E-CC5F745C1B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1926096"/>
        <c:axId val="961922856"/>
      </c:scatterChart>
      <c:valAx>
        <c:axId val="96192609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61922856"/>
        <c:crosses val="autoZero"/>
        <c:crossBetween val="midCat"/>
      </c:valAx>
      <c:valAx>
        <c:axId val="961922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61926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BEBEBE"/>
      </a:solidFill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Sheet5!$P$65:$P$75</c:f>
              <c:numCache>
                <c:formatCode>General</c:formatCode>
                <c:ptCount val="11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17</c:v>
                </c:pt>
                <c:pt idx="5">
                  <c:v>18</c:v>
                </c:pt>
                <c:pt idx="6">
                  <c:v>19</c:v>
                </c:pt>
                <c:pt idx="7">
                  <c:v>20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Sheet5!$P$64</c15:sqref>
                        </c15:formulaRef>
                      </c:ext>
                    </c:extLst>
                    <c:strCache>
                      <c:ptCount val="1"/>
                      <c:pt idx="0">
                        <c:v>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Sheet5!$O$65:$O$75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4F0D-40CA-8F3F-1C86D56C20A8}"/>
            </c:ext>
          </c:extLst>
        </c:ser>
        <c:ser>
          <c:idx val="1"/>
          <c:order val="1"/>
          <c:spPr>
            <a:ln w="28575" cap="rnd">
              <a:solidFill>
                <a:schemeClr val="bg1">
                  <a:lumMod val="8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val>
            <c:numRef>
              <c:f>Sheet5!$Q$65:$Q$75</c:f>
              <c:numCache>
                <c:formatCode>General</c:formatCode>
                <c:ptCount val="11"/>
                <c:pt idx="7">
                  <c:v>20</c:v>
                </c:pt>
                <c:pt idx="8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Sheet5!$Q$64</c15:sqref>
                        </c15:formulaRef>
                      </c:ext>
                    </c:extLst>
                    <c:strCache>
                      <c:ptCount val="1"/>
                      <c:pt idx="0">
                        <c:v>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Sheet5!$O$65:$O$75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4F0D-40CA-8F3F-1C86D56C20A8}"/>
            </c:ext>
          </c:extLst>
        </c:ser>
        <c:ser>
          <c:idx val="2"/>
          <c:order val="2"/>
          <c:spPr>
            <a:ln w="28575" cap="rnd">
              <a:solidFill>
                <a:schemeClr val="bg1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Sheet5!$R$65:$R$75</c:f>
              <c:numCache>
                <c:formatCode>General</c:formatCode>
                <c:ptCount val="11"/>
                <c:pt idx="8">
                  <c:v>1</c:v>
                </c:pt>
                <c:pt idx="9">
                  <c:v>2</c:v>
                </c:pt>
                <c:pt idx="10">
                  <c:v>4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Sheet5!$R$64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Sheet5!$O$65:$O$75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4F0D-40CA-8F3F-1C86D56C20A8}"/>
            </c:ext>
          </c:extLst>
        </c:ser>
        <c:ser>
          <c:idx val="3"/>
          <c:order val="3"/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Sheet5!$S$65:$S$75</c:f>
              <c:numCache>
                <c:formatCode>General</c:formatCode>
                <c:ptCount val="11"/>
                <c:pt idx="7">
                  <c:v>20</c:v>
                </c:pt>
                <c:pt idx="8">
                  <c:v>10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Sheet5!$S$64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Sheet5!$O$65:$O$75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4F0D-40CA-8F3F-1C86D56C20A8}"/>
            </c:ext>
          </c:extLst>
        </c:ser>
        <c:ser>
          <c:idx val="4"/>
          <c:order val="4"/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Sheet5!$T$65:$T$75</c:f>
              <c:numCache>
                <c:formatCode>General</c:formatCode>
                <c:ptCount val="11"/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Sheet5!$T$64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Sheet5!$O$65:$O$75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4F0D-40CA-8F3F-1C86D56C2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0182448"/>
        <c:axId val="850187128"/>
      </c:lineChart>
      <c:catAx>
        <c:axId val="85018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50187128"/>
        <c:crosses val="autoZero"/>
        <c:auto val="1"/>
        <c:lblAlgn val="ctr"/>
        <c:lblOffset val="100"/>
        <c:noMultiLvlLbl val="0"/>
      </c:catAx>
      <c:valAx>
        <c:axId val="850187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5018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Sheet5!$D$78:$D$139</c:f>
              <c:numCache>
                <c:formatCode>General</c:formatCode>
                <c:ptCount val="62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Sheet5!$D$77</c15:sqref>
                        </c15:formulaRef>
                      </c:ext>
                    </c:extLst>
                    <c:strCache>
                      <c:ptCount val="1"/>
                      <c:pt idx="0">
                        <c:v>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Sheet5!$C$78:$C$139</c15:sqref>
                        </c15:formulaRef>
                      </c:ext>
                    </c:extLst>
                    <c:numCache>
                      <c:formatCode>General</c:formatCode>
                      <c:ptCount val="62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3CE7-4FC1-BC66-046137B45D56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5"/>
            <c:marker>
              <c:symbol val="none"/>
            </c:marker>
            <c:bubble3D val="0"/>
            <c:spPr>
              <a:ln w="15875" cap="rnd">
                <a:solidFill>
                  <a:schemeClr val="accent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D1A1-436B-BDD3-D23A11A208AC}"/>
              </c:ext>
            </c:extLst>
          </c:dPt>
          <c:val>
            <c:numRef>
              <c:f>Sheet5!$E$78:$E$139</c:f>
              <c:numCache>
                <c:formatCode>General</c:formatCode>
                <c:ptCount val="62"/>
                <c:pt idx="4">
                  <c:v>32</c:v>
                </c:pt>
                <c:pt idx="5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Sheet5!$E$77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Sheet5!$C$78:$C$139</c15:sqref>
                        </c15:formulaRef>
                      </c:ext>
                    </c:extLst>
                    <c:numCache>
                      <c:formatCode>General</c:formatCode>
                      <c:ptCount val="62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3CE7-4FC1-BC66-046137B45D56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Sheet5!$F$78:$F$139</c:f>
              <c:numCache>
                <c:formatCode>General</c:formatCode>
                <c:ptCount val="62"/>
                <c:pt idx="5">
                  <c:v>1</c:v>
                </c:pt>
                <c:pt idx="6">
                  <c:v>2</c:v>
                </c:pt>
                <c:pt idx="7">
                  <c:v>4</c:v>
                </c:pt>
                <c:pt idx="8">
                  <c:v>8</c:v>
                </c:pt>
                <c:pt idx="9">
                  <c:v>16</c:v>
                </c:pt>
                <c:pt idx="10">
                  <c:v>17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  <c:pt idx="14">
                  <c:v>10</c:v>
                </c:pt>
                <c:pt idx="15">
                  <c:v>11</c:v>
                </c:pt>
                <c:pt idx="16">
                  <c:v>12</c:v>
                </c:pt>
                <c:pt idx="17">
                  <c:v>13</c:v>
                </c:pt>
                <c:pt idx="18">
                  <c:v>14</c:v>
                </c:pt>
                <c:pt idx="19">
                  <c:v>15</c:v>
                </c:pt>
                <c:pt idx="20">
                  <c:v>16</c:v>
                </c:pt>
                <c:pt idx="21">
                  <c:v>17</c:v>
                </c:pt>
                <c:pt idx="22">
                  <c:v>18</c:v>
                </c:pt>
                <c:pt idx="23">
                  <c:v>19</c:v>
                </c:pt>
                <c:pt idx="24">
                  <c:v>20</c:v>
                </c:pt>
                <c:pt idx="25">
                  <c:v>21</c:v>
                </c:pt>
                <c:pt idx="26">
                  <c:v>22</c:v>
                </c:pt>
                <c:pt idx="27">
                  <c:v>11</c:v>
                </c:pt>
                <c:pt idx="28">
                  <c:v>12</c:v>
                </c:pt>
                <c:pt idx="29">
                  <c:v>13</c:v>
                </c:pt>
                <c:pt idx="30">
                  <c:v>14</c:v>
                </c:pt>
                <c:pt idx="31">
                  <c:v>15</c:v>
                </c:pt>
                <c:pt idx="32">
                  <c:v>16</c:v>
                </c:pt>
                <c:pt idx="33">
                  <c:v>17</c:v>
                </c:pt>
                <c:pt idx="34">
                  <c:v>18</c:v>
                </c:pt>
                <c:pt idx="35">
                  <c:v>9</c:v>
                </c:pt>
                <c:pt idx="36">
                  <c:v>10</c:v>
                </c:pt>
                <c:pt idx="37">
                  <c:v>11</c:v>
                </c:pt>
                <c:pt idx="38">
                  <c:v>12</c:v>
                </c:pt>
                <c:pt idx="39">
                  <c:v>13</c:v>
                </c:pt>
                <c:pt idx="40">
                  <c:v>14</c:v>
                </c:pt>
                <c:pt idx="41">
                  <c:v>15</c:v>
                </c:pt>
                <c:pt idx="42">
                  <c:v>16</c:v>
                </c:pt>
                <c:pt idx="43">
                  <c:v>17</c:v>
                </c:pt>
                <c:pt idx="44">
                  <c:v>18</c:v>
                </c:pt>
                <c:pt idx="45">
                  <c:v>19</c:v>
                </c:pt>
                <c:pt idx="46">
                  <c:v>20</c:v>
                </c:pt>
                <c:pt idx="47">
                  <c:v>21</c:v>
                </c:pt>
                <c:pt idx="48">
                  <c:v>22</c:v>
                </c:pt>
                <c:pt idx="49">
                  <c:v>11</c:v>
                </c:pt>
                <c:pt idx="50">
                  <c:v>12</c:v>
                </c:pt>
                <c:pt idx="51">
                  <c:v>13</c:v>
                </c:pt>
                <c:pt idx="52">
                  <c:v>14</c:v>
                </c:pt>
                <c:pt idx="53">
                  <c:v>15</c:v>
                </c:pt>
                <c:pt idx="54">
                  <c:v>16</c:v>
                </c:pt>
                <c:pt idx="55">
                  <c:v>17</c:v>
                </c:pt>
                <c:pt idx="56">
                  <c:v>18</c:v>
                </c:pt>
                <c:pt idx="57">
                  <c:v>19</c:v>
                </c:pt>
                <c:pt idx="58">
                  <c:v>10</c:v>
                </c:pt>
                <c:pt idx="59">
                  <c:v>11</c:v>
                </c:pt>
                <c:pt idx="60">
                  <c:v>12</c:v>
                </c:pt>
                <c:pt idx="61">
                  <c:v>13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Sheet5!$F$77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Sheet5!$C$78:$C$139</c15:sqref>
                        </c15:formulaRef>
                      </c:ext>
                    </c:extLst>
                    <c:numCache>
                      <c:formatCode>General</c:formatCode>
                      <c:ptCount val="62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3CE7-4FC1-BC66-046137B45D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4565560"/>
        <c:axId val="994568800"/>
      </c:lineChart>
      <c:catAx>
        <c:axId val="994565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94568800"/>
        <c:crosses val="autoZero"/>
        <c:auto val="1"/>
        <c:lblAlgn val="ctr"/>
        <c:lblOffset val="100"/>
        <c:noMultiLvlLbl val="0"/>
      </c:catAx>
      <c:valAx>
        <c:axId val="99456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94565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Sheet5!$B$2:$B$11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9">
                  <c:v>11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Sheet5!$B$1</c15:sqref>
                        </c15:formulaRef>
                      </c:ext>
                    </c:extLst>
                    <c:strCache>
                      <c:ptCount val="1"/>
                      <c:pt idx="0">
                        <c:v>y:窗口大小                                  x:RTT轮次 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B4CF-41C1-93D3-20878DA3C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1567544"/>
        <c:axId val="571565744"/>
      </c:lineChart>
      <c:catAx>
        <c:axId val="571567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571565744"/>
        <c:crosses val="autoZero"/>
        <c:auto val="1"/>
        <c:lblAlgn val="ctr"/>
        <c:lblOffset val="100"/>
        <c:noMultiLvlLbl val="0"/>
      </c:catAx>
      <c:valAx>
        <c:axId val="57156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571567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5"/>
                  <c:y val="-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14F-414A-8261-4416CB7BAF6D}"/>
                </c:ext>
              </c:extLst>
            </c:dLbl>
            <c:dLbl>
              <c:idx val="1"/>
              <c:layout>
                <c:manualLayout>
                  <c:x val="-2.500000000000005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4F-414A-8261-4416CB7BAF6D}"/>
                </c:ext>
              </c:extLst>
            </c:dLbl>
            <c:dLbl>
              <c:idx val="2"/>
              <c:layout>
                <c:manualLayout>
                  <c:x val="-3.3333333333333381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4F-414A-8261-4416CB7BAF6D}"/>
                </c:ext>
              </c:extLst>
            </c:dLbl>
            <c:dLbl>
              <c:idx val="3"/>
              <c:layout>
                <c:manualLayout>
                  <c:x val="-4.4444444444444446E-2"/>
                  <c:y val="-6.48148148148148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4F-414A-8261-4416CB7BAF6D}"/>
                </c:ext>
              </c:extLst>
            </c:dLbl>
            <c:dLbl>
              <c:idx val="4"/>
              <c:layout>
                <c:manualLayout>
                  <c:x val="-9.7222222222222224E-2"/>
                  <c:y val="-2.31481481481481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4F-414A-8261-4416CB7BAF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Sheet5!$F$2:$F$7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Sheet5!$F$1</c15:sqref>
                        </c15:formulaRef>
                      </c:ext>
                    </c:extLst>
                    <c:strCache>
                      <c:ptCount val="1"/>
                      <c:pt idx="0">
                        <c:v>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Sheet5!$E$2:$E$7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C14F-414A-8261-4416CB7BAF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4376128"/>
        <c:axId val="1004374328"/>
      </c:lineChart>
      <c:catAx>
        <c:axId val="100437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04374328"/>
        <c:crosses val="autoZero"/>
        <c:auto val="1"/>
        <c:lblAlgn val="ctr"/>
        <c:lblOffset val="100"/>
        <c:noMultiLvlLbl val="0"/>
      </c:catAx>
      <c:valAx>
        <c:axId val="1004374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0437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5"/>
                  <c:y val="-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52E-4B0E-A9CE-A67AFA73CBE4}"/>
                </c:ext>
              </c:extLst>
            </c:dLbl>
            <c:dLbl>
              <c:idx val="1"/>
              <c:layout>
                <c:manualLayout>
                  <c:x val="-2.500000000000005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2E-4B0E-A9CE-A67AFA73CBE4}"/>
                </c:ext>
              </c:extLst>
            </c:dLbl>
            <c:dLbl>
              <c:idx val="2"/>
              <c:layout>
                <c:manualLayout>
                  <c:x val="-3.3333333333333381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2E-4B0E-A9CE-A67AFA73CBE4}"/>
                </c:ext>
              </c:extLst>
            </c:dLbl>
            <c:dLbl>
              <c:idx val="3"/>
              <c:layout>
                <c:manualLayout>
                  <c:x val="-4.4444444444444446E-2"/>
                  <c:y val="-6.48148148148148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2E-4B0E-A9CE-A67AFA73CBE4}"/>
                </c:ext>
              </c:extLst>
            </c:dLbl>
            <c:dLbl>
              <c:idx val="4"/>
              <c:layout>
                <c:manualLayout>
                  <c:x val="-9.7222222222222224E-2"/>
                  <c:y val="-2.31481481481481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2E-4B0E-A9CE-A67AFA73CB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Sheet5!$F$2:$F$7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Sheet5!$F$1</c15:sqref>
                        </c15:formulaRef>
                      </c:ext>
                    </c:extLst>
                    <c:strCache>
                      <c:ptCount val="1"/>
                      <c:pt idx="0">
                        <c:v>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Sheet5!$E$2:$E$7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452E-4B0E-A9CE-A67AFA73CB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4376128"/>
        <c:axId val="1004374328"/>
      </c:lineChart>
      <c:catAx>
        <c:axId val="100437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04374328"/>
        <c:crosses val="autoZero"/>
        <c:auto val="1"/>
        <c:lblAlgn val="ctr"/>
        <c:lblOffset val="100"/>
        <c:noMultiLvlLbl val="0"/>
      </c:catAx>
      <c:valAx>
        <c:axId val="1004374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0437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Sheet5!$F$2:$F$8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Sheet5!$F$1</c15:sqref>
                        </c15:formulaRef>
                      </c:ext>
                    </c:extLst>
                    <c:strCache>
                      <c:ptCount val="1"/>
                      <c:pt idx="0">
                        <c:v>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Sheet5!$E$2:$E$8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04C9-4941-ABAA-F7275B66D745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3.3333333333333437E-2"/>
                  <c:y val="-6.48148148148148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4C9-4941-ABAA-F7275B66D745}"/>
                </c:ext>
              </c:extLst>
            </c:dLbl>
            <c:dLbl>
              <c:idx val="4"/>
              <c:layout>
                <c:manualLayout>
                  <c:x val="-4.7222222222222221E-2"/>
                  <c:y val="-3.70370370370370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C9-4941-ABAA-F7275B66D745}"/>
                </c:ext>
              </c:extLst>
            </c:dLbl>
            <c:dLbl>
              <c:idx val="5"/>
              <c:layout>
                <c:manualLayout>
                  <c:x val="-2.5000000000000102E-2"/>
                  <c:y val="-6.01851851851851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C9-4941-ABAA-F7275B66D745}"/>
                </c:ext>
              </c:extLst>
            </c:dLbl>
            <c:dLbl>
              <c:idx val="6"/>
              <c:layout>
                <c:manualLayout>
                  <c:x val="-2.7777777777777776E-2"/>
                  <c:y val="-6.01851851851851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4C9-4941-ABAA-F7275B66D7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Sheet5!$G$2:$G$8</c:f>
              <c:numCache>
                <c:formatCode>General</c:formatCode>
                <c:ptCount val="7"/>
                <c:pt idx="3">
                  <c:v>16</c:v>
                </c:pt>
                <c:pt idx="4">
                  <c:v>17</c:v>
                </c:pt>
                <c:pt idx="5">
                  <c:v>18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Sheet5!$G$1</c15:sqref>
                        </c15:formulaRef>
                      </c:ext>
                    </c:extLst>
                    <c:strCache>
                      <c:ptCount val="1"/>
                      <c:pt idx="0">
                        <c:v>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Sheet5!$E$2:$E$8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04C9-4941-ABAA-F7275B66D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0950400"/>
        <c:axId val="1000956160"/>
      </c:lineChart>
      <c:catAx>
        <c:axId val="100095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00956160"/>
        <c:crosses val="autoZero"/>
        <c:auto val="1"/>
        <c:lblAlgn val="ctr"/>
        <c:lblOffset val="100"/>
        <c:noMultiLvlLbl val="0"/>
      </c:catAx>
      <c:valAx>
        <c:axId val="100095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0095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Sheet5!$C$35:$C$39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Sheet5!$D$35:$D$39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Sheet5!$D$34</c15:sqref>
                        </c15:formulaRef>
                      </c:ext>
                    </c:extLst>
                    <c:strCache>
                      <c:ptCount val="1"/>
                      <c:pt idx="0">
                        <c:v>T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86E-430F-B0CB-25B362A71339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Sheet5!$C$35:$C$39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Sheet5!$E$35:$E$38</c:f>
              <c:numCache>
                <c:formatCode>General</c:formatCode>
                <c:ptCount val="4"/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Sheet5!$E$34</c15:sqref>
                        </c15:formulaRef>
                      </c:ext>
                    </c:extLst>
                    <c:strCache>
                      <c:ptCount val="1"/>
                      <c:pt idx="0">
                        <c:v>N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986E-430F-B0CB-25B362A713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5857696"/>
        <c:axId val="855858056"/>
      </c:scatterChart>
      <c:valAx>
        <c:axId val="855857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55858056"/>
        <c:crosses val="autoZero"/>
        <c:crossBetween val="midCat"/>
      </c:valAx>
      <c:valAx>
        <c:axId val="855858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55857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Sheet5!$D$35:$D$51</c:f>
              <c:numCache>
                <c:formatCode>General</c:formatCode>
                <c:ptCount val="17"/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Sheet5!$D$34</c15:sqref>
                        </c15:formulaRef>
                      </c:ext>
                    </c:extLst>
                    <c:strCache>
                      <c:ptCount val="1"/>
                      <c:pt idx="0">
                        <c:v>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AC39-4B72-AF00-20841BBEAB4C}"/>
            </c:ext>
          </c:extLst>
        </c:ser>
        <c:ser>
          <c:idx val="1"/>
          <c:order val="1"/>
          <c:spPr>
            <a:ln w="15875" cap="rnd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Sheet5!$E$35:$E$51</c:f>
              <c:numCache>
                <c:formatCode>General</c:formatCode>
                <c:ptCount val="17"/>
                <c:pt idx="4">
                  <c:v>32</c:v>
                </c:pt>
                <c:pt idx="5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Sheet5!$E$34</c15:sqref>
                        </c15:formulaRef>
                      </c:ext>
                    </c:extLst>
                    <c:strCache>
                      <c:ptCount val="1"/>
                      <c:pt idx="0">
                        <c:v>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AC39-4B72-AF00-20841BBEAB4C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Sheet5!$F$35:$F$51</c:f>
              <c:numCache>
                <c:formatCode>General</c:formatCode>
                <c:ptCount val="17"/>
                <c:pt idx="5">
                  <c:v>1</c:v>
                </c:pt>
                <c:pt idx="6">
                  <c:v>2</c:v>
                </c:pt>
                <c:pt idx="7">
                  <c:v>4</c:v>
                </c:pt>
                <c:pt idx="8">
                  <c:v>8</c:v>
                </c:pt>
                <c:pt idx="9">
                  <c:v>16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Sheet5!$F$34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AC39-4B72-AF00-20841BBEAB4C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bevel/>
              <a:headEnd type="oval"/>
            </a:ln>
            <a:effectLst/>
          </c:spPr>
          <c:marker>
            <c:symbol val="none"/>
          </c:marker>
          <c:val>
            <c:numRef>
              <c:f>Sheet5!$G$35:$G$51</c:f>
              <c:numCache>
                <c:formatCode>General</c:formatCode>
                <c:ptCount val="17"/>
                <c:pt idx="9">
                  <c:v>16</c:v>
                </c:pt>
                <c:pt idx="10">
                  <c:v>17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Sheet5!$G$34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AC39-4B72-AF00-20841BBEAB4C}"/>
            </c:ext>
          </c:extLst>
        </c:ser>
        <c:ser>
          <c:idx val="4"/>
          <c:order val="4"/>
          <c:spPr>
            <a:ln w="15875" cap="rnd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Sheet5!$H$35:$H$51</c:f>
              <c:numCache>
                <c:formatCode>General</c:formatCode>
                <c:ptCount val="17"/>
                <c:pt idx="13">
                  <c:v>20</c:v>
                </c:pt>
                <c:pt idx="14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Sheet5!$H$34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AC39-4B72-AF00-20841BBEAB4C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Sheet5!$I$35:$I$51</c:f>
              <c:numCache>
                <c:formatCode>General</c:formatCode>
                <c:ptCount val="17"/>
                <c:pt idx="14">
                  <c:v>1</c:v>
                </c:pt>
                <c:pt idx="15">
                  <c:v>2</c:v>
                </c:pt>
                <c:pt idx="16">
                  <c:v>4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Sheet5!$I$34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AC39-4B72-AF00-20841BBE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3793824"/>
        <c:axId val="983802464"/>
      </c:lineChart>
      <c:catAx>
        <c:axId val="98379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83802464"/>
        <c:crosses val="autoZero"/>
        <c:auto val="1"/>
        <c:lblAlgn val="ctr"/>
        <c:lblOffset val="100"/>
        <c:noMultiLvlLbl val="0"/>
      </c:catAx>
      <c:valAx>
        <c:axId val="9838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83793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038502476494016E-2"/>
          <c:y val="2.7713112745948915E-2"/>
          <c:w val="0.95874804429722649"/>
          <c:h val="0.91691104923987321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Sheet5!$D$35:$D$51</c:f>
              <c:numCache>
                <c:formatCode>General</c:formatCode>
                <c:ptCount val="1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Sheet5!$D$34</c15:sqref>
                        </c15:formulaRef>
                      </c:ext>
                    </c:extLst>
                    <c:strCache>
                      <c:ptCount val="1"/>
                      <c:pt idx="0">
                        <c:v>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AC39-4B72-AF00-20841BBEAB4C}"/>
            </c:ext>
          </c:extLst>
        </c:ser>
        <c:ser>
          <c:idx val="1"/>
          <c:order val="1"/>
          <c:spPr>
            <a:ln w="15875" cap="rnd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Sheet5!$E$35:$E$51</c:f>
              <c:numCache>
                <c:formatCode>General</c:formatCode>
                <c:ptCount val="17"/>
                <c:pt idx="4">
                  <c:v>32</c:v>
                </c:pt>
                <c:pt idx="5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Sheet5!$E$34</c15:sqref>
                        </c15:formulaRef>
                      </c:ext>
                    </c:extLst>
                    <c:strCache>
                      <c:ptCount val="1"/>
                      <c:pt idx="0">
                        <c:v>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AC39-4B72-AF00-20841BBEAB4C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Sheet5!$F$35:$F$51</c:f>
              <c:numCache>
                <c:formatCode>General</c:formatCode>
                <c:ptCount val="17"/>
                <c:pt idx="5">
                  <c:v>1</c:v>
                </c:pt>
                <c:pt idx="6">
                  <c:v>2</c:v>
                </c:pt>
                <c:pt idx="7">
                  <c:v>4</c:v>
                </c:pt>
                <c:pt idx="8">
                  <c:v>8</c:v>
                </c:pt>
                <c:pt idx="9">
                  <c:v>16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Sheet5!$F$34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AC39-4B72-AF00-20841BBEAB4C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bevel/>
              <a:headEnd type="oval"/>
            </a:ln>
            <a:effectLst/>
          </c:spPr>
          <c:marker>
            <c:symbol val="none"/>
          </c:marker>
          <c:val>
            <c:numRef>
              <c:f>Sheet5!$G$35:$G$51</c:f>
              <c:numCache>
                <c:formatCode>General</c:formatCode>
                <c:ptCount val="17"/>
                <c:pt idx="9">
                  <c:v>16</c:v>
                </c:pt>
                <c:pt idx="10">
                  <c:v>17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Sheet5!$G$34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AC39-4B72-AF00-20841BBEAB4C}"/>
            </c:ext>
          </c:extLst>
        </c:ser>
        <c:ser>
          <c:idx val="4"/>
          <c:order val="4"/>
          <c:spPr>
            <a:ln w="15875" cap="rnd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Sheet5!$H$35:$H$51</c:f>
              <c:numCache>
                <c:formatCode>General</c:formatCode>
                <c:ptCount val="17"/>
                <c:pt idx="13">
                  <c:v>20</c:v>
                </c:pt>
                <c:pt idx="14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Sheet5!$H$34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AC39-4B72-AF00-20841BBEAB4C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Sheet5!$I$35:$I$51</c:f>
              <c:numCache>
                <c:formatCode>General</c:formatCode>
                <c:ptCount val="17"/>
                <c:pt idx="14">
                  <c:v>1</c:v>
                </c:pt>
                <c:pt idx="15">
                  <c:v>2</c:v>
                </c:pt>
                <c:pt idx="16">
                  <c:v>4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Sheet5!$I$34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AC39-4B72-AF00-20841BBE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3793824"/>
        <c:axId val="983802464"/>
      </c:lineChart>
      <c:catAx>
        <c:axId val="98379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83802464"/>
        <c:crosses val="autoZero"/>
        <c:auto val="1"/>
        <c:lblAlgn val="ctr"/>
        <c:lblOffset val="100"/>
        <c:noMultiLvlLbl val="0"/>
      </c:catAx>
      <c:valAx>
        <c:axId val="9838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83793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038502476494016E-2"/>
          <c:y val="2.7713112745948915E-2"/>
          <c:w val="0.95874804429722649"/>
          <c:h val="0.91691104923987321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Sheet5!$D$35:$D$51</c:f>
              <c:numCache>
                <c:formatCode>General</c:formatCode>
                <c:ptCount val="1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Sheet5!$D$34</c15:sqref>
                        </c15:formulaRef>
                      </c:ext>
                    </c:extLst>
                    <c:strCache>
                      <c:ptCount val="1"/>
                      <c:pt idx="0">
                        <c:v>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AC39-4B72-AF00-20841BBEAB4C}"/>
            </c:ext>
          </c:extLst>
        </c:ser>
        <c:ser>
          <c:idx val="1"/>
          <c:order val="1"/>
          <c:spPr>
            <a:ln w="15875" cap="rnd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Sheet5!$E$35:$E$51</c:f>
              <c:numCache>
                <c:formatCode>General</c:formatCode>
                <c:ptCount val="17"/>
                <c:pt idx="4">
                  <c:v>32</c:v>
                </c:pt>
                <c:pt idx="5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Sheet5!$E$34</c15:sqref>
                        </c15:formulaRef>
                      </c:ext>
                    </c:extLst>
                    <c:strCache>
                      <c:ptCount val="1"/>
                      <c:pt idx="0">
                        <c:v>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AC39-4B72-AF00-20841BBEAB4C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Sheet5!$F$35:$F$51</c:f>
              <c:numCache>
                <c:formatCode>General</c:formatCode>
                <c:ptCount val="17"/>
                <c:pt idx="5">
                  <c:v>1</c:v>
                </c:pt>
                <c:pt idx="6">
                  <c:v>2</c:v>
                </c:pt>
                <c:pt idx="7">
                  <c:v>4</c:v>
                </c:pt>
                <c:pt idx="8">
                  <c:v>8</c:v>
                </c:pt>
                <c:pt idx="9">
                  <c:v>16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Sheet5!$F$34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AC39-4B72-AF00-20841BBEAB4C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bevel/>
              <a:headEnd type="oval"/>
            </a:ln>
            <a:effectLst/>
          </c:spPr>
          <c:marker>
            <c:symbol val="none"/>
          </c:marker>
          <c:val>
            <c:numRef>
              <c:f>Sheet5!$G$35:$G$51</c:f>
              <c:numCache>
                <c:formatCode>General</c:formatCode>
                <c:ptCount val="17"/>
                <c:pt idx="9">
                  <c:v>16</c:v>
                </c:pt>
                <c:pt idx="10">
                  <c:v>17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Sheet5!$G$34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AC39-4B72-AF00-20841BBEAB4C}"/>
            </c:ext>
          </c:extLst>
        </c:ser>
        <c:ser>
          <c:idx val="4"/>
          <c:order val="4"/>
          <c:spPr>
            <a:ln w="15875" cap="rnd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Sheet5!$H$35:$H$51</c:f>
              <c:numCache>
                <c:formatCode>General</c:formatCode>
                <c:ptCount val="17"/>
                <c:pt idx="13">
                  <c:v>20</c:v>
                </c:pt>
                <c:pt idx="14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Sheet5!$H$34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AC39-4B72-AF00-20841BBEAB4C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Sheet5!$I$35:$I$51</c:f>
              <c:numCache>
                <c:formatCode>General</c:formatCode>
                <c:ptCount val="17"/>
                <c:pt idx="14">
                  <c:v>1</c:v>
                </c:pt>
                <c:pt idx="15">
                  <c:v>2</c:v>
                </c:pt>
                <c:pt idx="16">
                  <c:v>4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Sheet5!$I$34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Sheet5!$C$35:$C$51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AC39-4B72-AF00-20841BBE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3793824"/>
        <c:axId val="983802464"/>
      </c:lineChart>
      <c:catAx>
        <c:axId val="98379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83802464"/>
        <c:crosses val="autoZero"/>
        <c:auto val="1"/>
        <c:lblAlgn val="ctr"/>
        <c:lblOffset val="100"/>
        <c:noMultiLvlLbl val="0"/>
      </c:catAx>
      <c:valAx>
        <c:axId val="9838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83793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4D246C-C3CA-430B-9846-0083ED567C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B75242A-6C10-4C10-8EDF-A2AE9854A2A9}">
      <dgm:prSet custT="1"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400" b="0" i="0" baseline="0" dirty="0">
              <a:latin typeface="+mn-lt"/>
              <a:ea typeface="+mn-ea"/>
              <a:cs typeface="+mn-ea"/>
              <a:sym typeface="+mn-lt"/>
            </a:rPr>
            <a:t>知名端口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F337825F-FC4C-481D-947A-EA4BA124C33E}" type="parTrans" cxnId="{149BCD92-3040-4F67-B013-E8569E4FE6FB}">
      <dgm:prSet/>
      <dgm:spPr/>
      <dgm:t>
        <a:bodyPr/>
        <a:lstStyle/>
        <a:p>
          <a:endParaRPr lang="zh-CN" altLang="en-US"/>
        </a:p>
      </dgm:t>
    </dgm:pt>
    <dgm:pt modelId="{187B1737-9348-4A49-AECC-8722DE9D86B4}" type="sibTrans" cxnId="{149BCD92-3040-4F67-B013-E8569E4FE6FB}">
      <dgm:prSet/>
      <dgm:spPr/>
      <dgm:t>
        <a:bodyPr/>
        <a:lstStyle/>
        <a:p>
          <a:endParaRPr lang="zh-CN" altLang="en-US"/>
        </a:p>
      </dgm:t>
    </dgm:pt>
    <dgm:pt modelId="{1A61F252-4082-46AA-B416-D9B7B295AF06}">
      <dgm:prSet custT="1"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sz="2400" b="0" i="0" baseline="0" dirty="0">
              <a:latin typeface="+mn-lt"/>
              <a:ea typeface="+mn-ea"/>
              <a:cs typeface="+mn-ea"/>
              <a:sym typeface="+mn-lt"/>
            </a:rPr>
            <a:t>其数值一般为 </a:t>
          </a:r>
          <a:r>
            <a:rPr lang="en-US" sz="2400" b="0" i="0" baseline="0" dirty="0">
              <a:latin typeface="+mn-lt"/>
              <a:ea typeface="+mn-ea"/>
              <a:cs typeface="+mn-ea"/>
              <a:sym typeface="+mn-lt"/>
            </a:rPr>
            <a:t>0~1023</a:t>
          </a:r>
          <a:r>
            <a:rPr lang="zh-CN" sz="2400" b="0" i="0" baseline="0" dirty="0">
              <a:latin typeface="+mn-lt"/>
              <a:ea typeface="+mn-ea"/>
              <a:cs typeface="+mn-ea"/>
              <a:sym typeface="+mn-lt"/>
            </a:rPr>
            <a:t>，比如</a:t>
          </a:r>
          <a:r>
            <a:rPr lang="en-US" sz="2400" b="0" i="0" baseline="0" dirty="0">
              <a:latin typeface="+mn-lt"/>
              <a:ea typeface="+mn-ea"/>
              <a:cs typeface="+mn-ea"/>
              <a:sym typeface="+mn-lt"/>
            </a:rPr>
            <a:t>HTTP</a:t>
          </a:r>
          <a:r>
            <a:rPr lang="zh-CN" sz="2400" b="0" i="0" baseline="0" dirty="0">
              <a:latin typeface="+mn-lt"/>
              <a:ea typeface="+mn-ea"/>
              <a:cs typeface="+mn-ea"/>
              <a:sym typeface="+mn-lt"/>
            </a:rPr>
            <a:t>采用</a:t>
          </a:r>
          <a:r>
            <a:rPr lang="en-US" sz="2400" b="0" i="0" baseline="0" dirty="0">
              <a:latin typeface="+mn-lt"/>
              <a:ea typeface="+mn-ea"/>
              <a:cs typeface="+mn-ea"/>
              <a:sym typeface="+mn-lt"/>
            </a:rPr>
            <a:t>80</a:t>
          </a:r>
          <a:r>
            <a:rPr lang="zh-CN" sz="2400" b="0" i="0" baseline="0" dirty="0">
              <a:latin typeface="+mn-lt"/>
              <a:ea typeface="+mn-ea"/>
              <a:cs typeface="+mn-ea"/>
              <a:sym typeface="+mn-lt"/>
            </a:rPr>
            <a:t>端口。</a:t>
          </a:r>
          <a:endParaRPr lang="zh-CN" sz="2400" dirty="0">
            <a:latin typeface="+mn-lt"/>
            <a:ea typeface="+mn-ea"/>
            <a:cs typeface="+mn-ea"/>
            <a:sym typeface="+mn-lt"/>
          </a:endParaRPr>
        </a:p>
      </dgm:t>
    </dgm:pt>
    <dgm:pt modelId="{B8A49D87-EB4F-47C7-B544-24ED39C599CE}" type="parTrans" cxnId="{DAED124F-726A-4C03-A238-FADBC88B0429}">
      <dgm:prSet/>
      <dgm:spPr/>
      <dgm:t>
        <a:bodyPr/>
        <a:lstStyle/>
        <a:p>
          <a:endParaRPr lang="zh-CN" altLang="en-US"/>
        </a:p>
      </dgm:t>
    </dgm:pt>
    <dgm:pt modelId="{2CC31A32-A0DE-4CFC-BF91-852B99ADA65A}" type="sibTrans" cxnId="{DAED124F-726A-4C03-A238-FADBC88B0429}">
      <dgm:prSet/>
      <dgm:spPr/>
      <dgm:t>
        <a:bodyPr/>
        <a:lstStyle/>
        <a:p>
          <a:endParaRPr lang="zh-CN" altLang="en-US"/>
        </a:p>
      </dgm:t>
    </dgm:pt>
    <dgm:pt modelId="{1035D861-FB52-425F-901A-964258714AAA}">
      <dgm:prSet custT="1"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400" b="0" i="0" baseline="0" dirty="0">
              <a:latin typeface="+mn-lt"/>
              <a:ea typeface="+mn-ea"/>
              <a:cs typeface="+mn-ea"/>
              <a:sym typeface="+mn-lt"/>
            </a:rPr>
            <a:t>登记端口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83147028-4B82-48C1-BD0E-05321D3C485C}" type="parTrans" cxnId="{DDD36520-E777-48FA-BE0D-8E640B43020B}">
      <dgm:prSet/>
      <dgm:spPr/>
      <dgm:t>
        <a:bodyPr/>
        <a:lstStyle/>
        <a:p>
          <a:endParaRPr lang="zh-CN" altLang="en-US"/>
        </a:p>
      </dgm:t>
    </dgm:pt>
    <dgm:pt modelId="{9382A743-87D3-4A6E-A654-53565ACC3F45}" type="sibTrans" cxnId="{DDD36520-E777-48FA-BE0D-8E640B43020B}">
      <dgm:prSet/>
      <dgm:spPr/>
      <dgm:t>
        <a:bodyPr/>
        <a:lstStyle/>
        <a:p>
          <a:endParaRPr lang="zh-CN" altLang="en-US"/>
        </a:p>
      </dgm:t>
    </dgm:pt>
    <dgm:pt modelId="{67186FBA-7AAD-40A7-BC73-F2FB0C99248C}">
      <dgm:prSet custT="1"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sz="2400" b="0" i="0" baseline="0" dirty="0">
              <a:latin typeface="+mn-lt"/>
              <a:ea typeface="+mn-ea"/>
              <a:cs typeface="+mn-ea"/>
              <a:sym typeface="+mn-lt"/>
            </a:rPr>
            <a:t>其数值为 </a:t>
          </a:r>
          <a:r>
            <a:rPr lang="en-US" sz="2400" b="0" i="0" baseline="0" dirty="0">
              <a:latin typeface="+mn-lt"/>
              <a:ea typeface="+mn-ea"/>
              <a:cs typeface="+mn-ea"/>
              <a:sym typeface="+mn-lt"/>
            </a:rPr>
            <a:t>1024~49151</a:t>
          </a:r>
          <a:r>
            <a:rPr lang="zh-CN" sz="2400" b="0" i="0" baseline="0" dirty="0">
              <a:latin typeface="+mn-lt"/>
              <a:ea typeface="+mn-ea"/>
              <a:cs typeface="+mn-ea"/>
              <a:sym typeface="+mn-lt"/>
            </a:rPr>
            <a:t>，这个范围的端口必须在 </a:t>
          </a:r>
          <a:r>
            <a:rPr lang="en-US" sz="2400" b="0" i="0" baseline="0" dirty="0">
              <a:latin typeface="+mn-lt"/>
              <a:ea typeface="+mn-ea"/>
              <a:cs typeface="+mn-ea"/>
              <a:sym typeface="+mn-lt"/>
            </a:rPr>
            <a:t>ICANN </a:t>
          </a:r>
          <a:r>
            <a:rPr lang="zh-CN" sz="2400" b="0" i="0" baseline="0" dirty="0">
              <a:latin typeface="+mn-lt"/>
              <a:ea typeface="+mn-ea"/>
              <a:cs typeface="+mn-ea"/>
              <a:sym typeface="+mn-lt"/>
            </a:rPr>
            <a:t>登记，以防止重复。</a:t>
          </a:r>
          <a:endParaRPr lang="zh-CN" sz="2400" dirty="0">
            <a:latin typeface="+mn-lt"/>
            <a:ea typeface="+mn-ea"/>
            <a:cs typeface="+mn-ea"/>
            <a:sym typeface="+mn-lt"/>
          </a:endParaRPr>
        </a:p>
      </dgm:t>
    </dgm:pt>
    <dgm:pt modelId="{7173F491-EEC8-44F7-A34E-E3C6341E8278}" type="parTrans" cxnId="{6C1C6632-0003-46E4-BF67-76840181ED6D}">
      <dgm:prSet/>
      <dgm:spPr/>
      <dgm:t>
        <a:bodyPr/>
        <a:lstStyle/>
        <a:p>
          <a:endParaRPr lang="zh-CN" altLang="en-US"/>
        </a:p>
      </dgm:t>
    </dgm:pt>
    <dgm:pt modelId="{017E8CD1-338F-4263-91C2-EF2A10558AD6}" type="sibTrans" cxnId="{6C1C6632-0003-46E4-BF67-76840181ED6D}">
      <dgm:prSet/>
      <dgm:spPr/>
      <dgm:t>
        <a:bodyPr/>
        <a:lstStyle/>
        <a:p>
          <a:endParaRPr lang="zh-CN" altLang="en-US"/>
        </a:p>
      </dgm:t>
    </dgm:pt>
    <dgm:pt modelId="{828116E8-C5ED-4447-BE9F-1C4A17D9FE59}">
      <dgm:prSet custT="1"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400" b="0" i="0" baseline="0" dirty="0">
              <a:latin typeface="+mn-lt"/>
              <a:ea typeface="+mn-ea"/>
              <a:cs typeface="+mn-ea"/>
              <a:sym typeface="+mn-lt"/>
            </a:rPr>
            <a:t>动态端口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AFF3D91E-C8D9-4319-A4E8-C4224691E173}" type="parTrans" cxnId="{5B2E3377-9BAE-4C09-9DE8-4C7E8D16BFF1}">
      <dgm:prSet/>
      <dgm:spPr/>
      <dgm:t>
        <a:bodyPr/>
        <a:lstStyle/>
        <a:p>
          <a:endParaRPr lang="zh-CN" altLang="en-US"/>
        </a:p>
      </dgm:t>
    </dgm:pt>
    <dgm:pt modelId="{3D865AC3-AEFB-4A52-B719-2B677C9CD7BE}" type="sibTrans" cxnId="{5B2E3377-9BAE-4C09-9DE8-4C7E8D16BFF1}">
      <dgm:prSet/>
      <dgm:spPr/>
      <dgm:t>
        <a:bodyPr/>
        <a:lstStyle/>
        <a:p>
          <a:endParaRPr lang="zh-CN" altLang="en-US"/>
        </a:p>
      </dgm:t>
    </dgm:pt>
    <dgm:pt modelId="{446C3BD6-ECCB-46ED-BE13-EC9F5CD2BD26}">
      <dgm:prSet custT="1"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sz="2400" b="0" i="0" baseline="0" dirty="0">
              <a:latin typeface="+mn-lt"/>
              <a:ea typeface="+mn-ea"/>
              <a:cs typeface="+mn-ea"/>
              <a:sym typeface="+mn-lt"/>
            </a:rPr>
            <a:t>其数值为 </a:t>
          </a:r>
          <a:r>
            <a:rPr lang="en-US" sz="2400" b="0" i="0" baseline="0" dirty="0">
              <a:latin typeface="+mn-lt"/>
              <a:ea typeface="+mn-ea"/>
              <a:cs typeface="+mn-ea"/>
              <a:sym typeface="+mn-lt"/>
            </a:rPr>
            <a:t>49152~65535</a:t>
          </a:r>
          <a:r>
            <a:rPr lang="zh-CN" sz="2400" b="0" i="0" baseline="0" dirty="0">
              <a:latin typeface="+mn-lt"/>
              <a:ea typeface="+mn-ea"/>
              <a:cs typeface="+mn-ea"/>
              <a:sym typeface="+mn-lt"/>
            </a:rPr>
            <a:t>。这类端口是留给客户进程选择作为临时端口。</a:t>
          </a:r>
          <a:endParaRPr lang="zh-CN" sz="2400" dirty="0">
            <a:latin typeface="+mn-lt"/>
            <a:ea typeface="+mn-ea"/>
            <a:cs typeface="+mn-ea"/>
            <a:sym typeface="+mn-lt"/>
          </a:endParaRPr>
        </a:p>
      </dgm:t>
    </dgm:pt>
    <dgm:pt modelId="{D00D3CF2-56F4-4813-8845-2F0B3FA32100}" type="parTrans" cxnId="{E04191F5-88DC-4A8C-B738-D7B919521DE3}">
      <dgm:prSet/>
      <dgm:spPr/>
      <dgm:t>
        <a:bodyPr/>
        <a:lstStyle/>
        <a:p>
          <a:endParaRPr lang="zh-CN" altLang="en-US"/>
        </a:p>
      </dgm:t>
    </dgm:pt>
    <dgm:pt modelId="{CC2B94FD-DA1D-457E-AECE-85DD6F9FFBAE}" type="sibTrans" cxnId="{E04191F5-88DC-4A8C-B738-D7B919521DE3}">
      <dgm:prSet/>
      <dgm:spPr/>
      <dgm:t>
        <a:bodyPr/>
        <a:lstStyle/>
        <a:p>
          <a:endParaRPr lang="zh-CN" altLang="en-US"/>
        </a:p>
      </dgm:t>
    </dgm:pt>
    <dgm:pt modelId="{111FF66B-862C-41CE-8522-1872F7920077}" type="pres">
      <dgm:prSet presAssocID="{6B4D246C-C3CA-430B-9846-0083ED567C43}" presName="linear" presStyleCnt="0">
        <dgm:presLayoutVars>
          <dgm:animLvl val="lvl"/>
          <dgm:resizeHandles val="exact"/>
        </dgm:presLayoutVars>
      </dgm:prSet>
      <dgm:spPr/>
    </dgm:pt>
    <dgm:pt modelId="{BE08EAB2-E657-40D9-9860-4D915A0CADD2}" type="pres">
      <dgm:prSet presAssocID="{CB75242A-6C10-4C10-8EDF-A2AE9854A2A9}" presName="parentText" presStyleLbl="node1" presStyleIdx="0" presStyleCnt="3" custScaleY="48077" custLinFactNeighborY="3588">
        <dgm:presLayoutVars>
          <dgm:chMax val="0"/>
          <dgm:bulletEnabled val="1"/>
        </dgm:presLayoutVars>
      </dgm:prSet>
      <dgm:spPr/>
    </dgm:pt>
    <dgm:pt modelId="{0CEBA0F1-0042-483C-BA7F-A51F408E54C3}" type="pres">
      <dgm:prSet presAssocID="{CB75242A-6C10-4C10-8EDF-A2AE9854A2A9}" presName="childText" presStyleLbl="revTx" presStyleIdx="0" presStyleCnt="3" custScaleY="50167">
        <dgm:presLayoutVars>
          <dgm:bulletEnabled val="1"/>
        </dgm:presLayoutVars>
      </dgm:prSet>
      <dgm:spPr/>
    </dgm:pt>
    <dgm:pt modelId="{E83690C0-2D1F-4941-8DC0-48B30DB5588A}" type="pres">
      <dgm:prSet presAssocID="{1035D861-FB52-425F-901A-964258714AAA}" presName="parentText" presStyleLbl="node1" presStyleIdx="1" presStyleCnt="3" custScaleY="48077">
        <dgm:presLayoutVars>
          <dgm:chMax val="0"/>
          <dgm:bulletEnabled val="1"/>
        </dgm:presLayoutVars>
      </dgm:prSet>
      <dgm:spPr/>
    </dgm:pt>
    <dgm:pt modelId="{3363D8BF-A07E-463D-96A3-0E099B7FF29C}" type="pres">
      <dgm:prSet presAssocID="{1035D861-FB52-425F-901A-964258714AAA}" presName="childText" presStyleLbl="revTx" presStyleIdx="1" presStyleCnt="3" custScaleY="53512">
        <dgm:presLayoutVars>
          <dgm:bulletEnabled val="1"/>
        </dgm:presLayoutVars>
      </dgm:prSet>
      <dgm:spPr/>
    </dgm:pt>
    <dgm:pt modelId="{80A95E62-3180-46FB-8738-B1DDA8472EB5}" type="pres">
      <dgm:prSet presAssocID="{828116E8-C5ED-4447-BE9F-1C4A17D9FE59}" presName="parentText" presStyleLbl="node1" presStyleIdx="2" presStyleCnt="3" custScaleY="48077">
        <dgm:presLayoutVars>
          <dgm:chMax val="0"/>
          <dgm:bulletEnabled val="1"/>
        </dgm:presLayoutVars>
      </dgm:prSet>
      <dgm:spPr/>
    </dgm:pt>
    <dgm:pt modelId="{B38A1C23-C063-45E6-95D9-7841D0CB8B25}" type="pres">
      <dgm:prSet presAssocID="{828116E8-C5ED-4447-BE9F-1C4A17D9FE59}" presName="childText" presStyleLbl="revTx" presStyleIdx="2" presStyleCnt="3" custScaleY="66890">
        <dgm:presLayoutVars>
          <dgm:bulletEnabled val="1"/>
        </dgm:presLayoutVars>
      </dgm:prSet>
      <dgm:spPr/>
    </dgm:pt>
  </dgm:ptLst>
  <dgm:cxnLst>
    <dgm:cxn modelId="{DDD36520-E777-48FA-BE0D-8E640B43020B}" srcId="{6B4D246C-C3CA-430B-9846-0083ED567C43}" destId="{1035D861-FB52-425F-901A-964258714AAA}" srcOrd="1" destOrd="0" parTransId="{83147028-4B82-48C1-BD0E-05321D3C485C}" sibTransId="{9382A743-87D3-4A6E-A654-53565ACC3F45}"/>
    <dgm:cxn modelId="{BB7E6B2A-6797-4070-A000-5A91BBBD597E}" type="presOf" srcId="{828116E8-C5ED-4447-BE9F-1C4A17D9FE59}" destId="{80A95E62-3180-46FB-8738-B1DDA8472EB5}" srcOrd="0" destOrd="0" presId="urn:microsoft.com/office/officeart/2005/8/layout/vList2"/>
    <dgm:cxn modelId="{82DABF2D-5E0F-4112-93A4-2E41E138E820}" type="presOf" srcId="{1A61F252-4082-46AA-B416-D9B7B295AF06}" destId="{0CEBA0F1-0042-483C-BA7F-A51F408E54C3}" srcOrd="0" destOrd="0" presId="urn:microsoft.com/office/officeart/2005/8/layout/vList2"/>
    <dgm:cxn modelId="{6C1C6632-0003-46E4-BF67-76840181ED6D}" srcId="{1035D861-FB52-425F-901A-964258714AAA}" destId="{67186FBA-7AAD-40A7-BC73-F2FB0C99248C}" srcOrd="0" destOrd="0" parTransId="{7173F491-EEC8-44F7-A34E-E3C6341E8278}" sibTransId="{017E8CD1-338F-4263-91C2-EF2A10558AD6}"/>
    <dgm:cxn modelId="{6C4D2061-54FC-4859-8048-4F7DB1F7C053}" type="presOf" srcId="{67186FBA-7AAD-40A7-BC73-F2FB0C99248C}" destId="{3363D8BF-A07E-463D-96A3-0E099B7FF29C}" srcOrd="0" destOrd="0" presId="urn:microsoft.com/office/officeart/2005/8/layout/vList2"/>
    <dgm:cxn modelId="{DAED124F-726A-4C03-A238-FADBC88B0429}" srcId="{CB75242A-6C10-4C10-8EDF-A2AE9854A2A9}" destId="{1A61F252-4082-46AA-B416-D9B7B295AF06}" srcOrd="0" destOrd="0" parTransId="{B8A49D87-EB4F-47C7-B544-24ED39C599CE}" sibTransId="{2CC31A32-A0DE-4CFC-BF91-852B99ADA65A}"/>
    <dgm:cxn modelId="{5B2E3377-9BAE-4C09-9DE8-4C7E8D16BFF1}" srcId="{6B4D246C-C3CA-430B-9846-0083ED567C43}" destId="{828116E8-C5ED-4447-BE9F-1C4A17D9FE59}" srcOrd="2" destOrd="0" parTransId="{AFF3D91E-C8D9-4319-A4E8-C4224691E173}" sibTransId="{3D865AC3-AEFB-4A52-B719-2B677C9CD7BE}"/>
    <dgm:cxn modelId="{6438FB89-80A3-49A7-98A9-5511CC2882A6}" type="presOf" srcId="{6B4D246C-C3CA-430B-9846-0083ED567C43}" destId="{111FF66B-862C-41CE-8522-1872F7920077}" srcOrd="0" destOrd="0" presId="urn:microsoft.com/office/officeart/2005/8/layout/vList2"/>
    <dgm:cxn modelId="{149BCD92-3040-4F67-B013-E8569E4FE6FB}" srcId="{6B4D246C-C3CA-430B-9846-0083ED567C43}" destId="{CB75242A-6C10-4C10-8EDF-A2AE9854A2A9}" srcOrd="0" destOrd="0" parTransId="{F337825F-FC4C-481D-947A-EA4BA124C33E}" sibTransId="{187B1737-9348-4A49-AECC-8722DE9D86B4}"/>
    <dgm:cxn modelId="{870A9F94-D47C-4CC8-A305-36DF9499860B}" type="presOf" srcId="{CB75242A-6C10-4C10-8EDF-A2AE9854A2A9}" destId="{BE08EAB2-E657-40D9-9860-4D915A0CADD2}" srcOrd="0" destOrd="0" presId="urn:microsoft.com/office/officeart/2005/8/layout/vList2"/>
    <dgm:cxn modelId="{9E41E2C7-D57E-47EA-ACBE-A14F60C5DFD5}" type="presOf" srcId="{446C3BD6-ECCB-46ED-BE13-EC9F5CD2BD26}" destId="{B38A1C23-C063-45E6-95D9-7841D0CB8B25}" srcOrd="0" destOrd="0" presId="urn:microsoft.com/office/officeart/2005/8/layout/vList2"/>
    <dgm:cxn modelId="{406E10EE-CDF7-4033-8633-00CCA89150BD}" type="presOf" srcId="{1035D861-FB52-425F-901A-964258714AAA}" destId="{E83690C0-2D1F-4941-8DC0-48B30DB5588A}" srcOrd="0" destOrd="0" presId="urn:microsoft.com/office/officeart/2005/8/layout/vList2"/>
    <dgm:cxn modelId="{E04191F5-88DC-4A8C-B738-D7B919521DE3}" srcId="{828116E8-C5ED-4447-BE9F-1C4A17D9FE59}" destId="{446C3BD6-ECCB-46ED-BE13-EC9F5CD2BD26}" srcOrd="0" destOrd="0" parTransId="{D00D3CF2-56F4-4813-8845-2F0B3FA32100}" sibTransId="{CC2B94FD-DA1D-457E-AECE-85DD6F9FFBAE}"/>
    <dgm:cxn modelId="{B82EA6A3-9F6A-4183-9667-250DF8BC3632}" type="presParOf" srcId="{111FF66B-862C-41CE-8522-1872F7920077}" destId="{BE08EAB2-E657-40D9-9860-4D915A0CADD2}" srcOrd="0" destOrd="0" presId="urn:microsoft.com/office/officeart/2005/8/layout/vList2"/>
    <dgm:cxn modelId="{AAA92019-C651-4AAC-BF60-41763C769683}" type="presParOf" srcId="{111FF66B-862C-41CE-8522-1872F7920077}" destId="{0CEBA0F1-0042-483C-BA7F-A51F408E54C3}" srcOrd="1" destOrd="0" presId="urn:microsoft.com/office/officeart/2005/8/layout/vList2"/>
    <dgm:cxn modelId="{11305241-DA3A-4A47-8209-455ABB041D97}" type="presParOf" srcId="{111FF66B-862C-41CE-8522-1872F7920077}" destId="{E83690C0-2D1F-4941-8DC0-48B30DB5588A}" srcOrd="2" destOrd="0" presId="urn:microsoft.com/office/officeart/2005/8/layout/vList2"/>
    <dgm:cxn modelId="{0FD5D987-CE67-4781-BDC1-0D7329249FF9}" type="presParOf" srcId="{111FF66B-862C-41CE-8522-1872F7920077}" destId="{3363D8BF-A07E-463D-96A3-0E099B7FF29C}" srcOrd="3" destOrd="0" presId="urn:microsoft.com/office/officeart/2005/8/layout/vList2"/>
    <dgm:cxn modelId="{E89C6981-E437-479E-966D-49C315513C57}" type="presParOf" srcId="{111FF66B-862C-41CE-8522-1872F7920077}" destId="{80A95E62-3180-46FB-8738-B1DDA8472EB5}" srcOrd="4" destOrd="0" presId="urn:microsoft.com/office/officeart/2005/8/layout/vList2"/>
    <dgm:cxn modelId="{471058D2-D7BA-47A0-B1F3-62461BEF2852}" type="presParOf" srcId="{111FF66B-862C-41CE-8522-1872F7920077}" destId="{B38A1C23-C063-45E6-95D9-7841D0CB8B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D3E50-CC84-41A7-967A-DF5895FA019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9A44D9-489D-4866-84D9-100C2DA03EC2}">
      <dgm:prSet/>
      <dgm:spPr>
        <a:solidFill>
          <a:srgbClr val="C00000"/>
        </a:solidFill>
      </dgm:spPr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b="0" i="0" baseline="0" dirty="0">
              <a:latin typeface="+mn-lt"/>
              <a:ea typeface="+mn-ea"/>
              <a:cs typeface="+mn-ea"/>
              <a:sym typeface="+mn-lt"/>
            </a:rPr>
            <a:t>接收端的接收能力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AE7C8E08-468B-4B0D-8CB3-9A46757A2C76}" type="parTrans" cxnId="{F58D1E7B-AC6F-40E8-8C1F-BF680867AFDC}">
      <dgm:prSet/>
      <dgm:spPr/>
      <dgm:t>
        <a:bodyPr/>
        <a:lstStyle/>
        <a:p>
          <a:endParaRPr lang="zh-CN" altLang="en-US"/>
        </a:p>
      </dgm:t>
    </dgm:pt>
    <dgm:pt modelId="{6231F64B-77A1-4444-B817-54B7CF3337E4}" type="sibTrans" cxnId="{F58D1E7B-AC6F-40E8-8C1F-BF680867AFDC}">
      <dgm:prSet/>
      <dgm:spPr/>
      <dgm:t>
        <a:bodyPr/>
        <a:lstStyle/>
        <a:p>
          <a:endParaRPr lang="zh-CN" altLang="en-US"/>
        </a:p>
      </dgm:t>
    </dgm:pt>
    <dgm:pt modelId="{5E4F01C1-DBF0-4C6D-89A1-E9AC3C08C58B}">
      <dgm:prSet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b="0" i="0" baseline="0" dirty="0">
              <a:latin typeface="+mn-lt"/>
              <a:ea typeface="+mn-ea"/>
              <a:cs typeface="+mn-ea"/>
              <a:sym typeface="+mn-lt"/>
            </a:rPr>
            <a:t>传输线路的带宽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52035232-EE07-4E50-A4BC-74DA4EEB0D2C}" type="parTrans" cxnId="{CF5697B1-6A28-4231-9233-D8AEF9091E1E}">
      <dgm:prSet/>
      <dgm:spPr/>
      <dgm:t>
        <a:bodyPr/>
        <a:lstStyle/>
        <a:p>
          <a:endParaRPr lang="zh-CN" altLang="en-US"/>
        </a:p>
      </dgm:t>
    </dgm:pt>
    <dgm:pt modelId="{69D4FAB1-1717-4739-BA3C-AD3E3063EF42}" type="sibTrans" cxnId="{CF5697B1-6A28-4231-9233-D8AEF9091E1E}">
      <dgm:prSet/>
      <dgm:spPr/>
      <dgm:t>
        <a:bodyPr/>
        <a:lstStyle/>
        <a:p>
          <a:endParaRPr lang="zh-CN" altLang="en-US"/>
        </a:p>
      </dgm:t>
    </dgm:pt>
    <dgm:pt modelId="{0DD428ED-ABBF-4336-9C0E-F12780A3198E}">
      <dgm:prSet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rPr>
            <a:t>接收窗口</a:t>
          </a:r>
          <a:r>
            <a:rPr lang="en-US" altLang="zh-CN" dirty="0" err="1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rPr>
            <a:t>Rcv</a:t>
          </a:r>
          <a:endParaRPr lang="zh-CN" altLang="en-US" dirty="0">
            <a:solidFill>
              <a:srgbClr val="C00000"/>
            </a:solidFill>
            <a:latin typeface="+mn-lt"/>
            <a:ea typeface="+mn-ea"/>
            <a:cs typeface="+mn-ea"/>
            <a:sym typeface="+mn-lt"/>
          </a:endParaRPr>
        </a:p>
      </dgm:t>
    </dgm:pt>
    <dgm:pt modelId="{63DF44DF-79A3-414F-8AB0-E34485FAF678}" type="parTrans" cxnId="{448B6EC9-3847-425B-9F0D-37C687937956}">
      <dgm:prSet/>
      <dgm:spPr/>
      <dgm:t>
        <a:bodyPr/>
        <a:lstStyle/>
        <a:p>
          <a:endParaRPr lang="zh-CN" altLang="en-US"/>
        </a:p>
      </dgm:t>
    </dgm:pt>
    <dgm:pt modelId="{82F2DF7F-06E3-417C-A491-483D86E556F9}" type="sibTrans" cxnId="{448B6EC9-3847-425B-9F0D-37C687937956}">
      <dgm:prSet/>
      <dgm:spPr/>
      <dgm:t>
        <a:bodyPr/>
        <a:lstStyle/>
        <a:p>
          <a:endParaRPr lang="zh-CN" altLang="en-US"/>
        </a:p>
      </dgm:t>
    </dgm:pt>
    <dgm:pt modelId="{3138F731-BB0B-47BF-971D-2098866CECAA}">
      <dgm:prSet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拥塞窗口</a:t>
          </a:r>
          <a:r>
            <a:rPr lang="en-US" altLang="zh-CN" dirty="0" err="1">
              <a:latin typeface="+mn-lt"/>
              <a:ea typeface="+mn-ea"/>
              <a:cs typeface="+mn-ea"/>
              <a:sym typeface="+mn-lt"/>
            </a:rPr>
            <a:t>Cwd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499DCBC0-B6BD-4A3D-B69C-C6DA75B0F446}" type="parTrans" cxnId="{7CFD7097-634F-4A30-897E-932F973C15D2}">
      <dgm:prSet/>
      <dgm:spPr/>
      <dgm:t>
        <a:bodyPr/>
        <a:lstStyle/>
        <a:p>
          <a:endParaRPr lang="zh-CN" altLang="en-US"/>
        </a:p>
      </dgm:t>
    </dgm:pt>
    <dgm:pt modelId="{A3114169-E8FD-41C5-A787-440FCCF29840}" type="sibTrans" cxnId="{7CFD7097-634F-4A30-897E-932F973C15D2}">
      <dgm:prSet/>
      <dgm:spPr/>
      <dgm:t>
        <a:bodyPr/>
        <a:lstStyle/>
        <a:p>
          <a:endParaRPr lang="zh-CN" altLang="en-US"/>
        </a:p>
      </dgm:t>
    </dgm:pt>
    <dgm:pt modelId="{F026DDCC-6FB5-40DF-9647-9A796CB3DA6C}" type="pres">
      <dgm:prSet presAssocID="{322D3E50-CC84-41A7-967A-DF5895FA0198}" presName="Name0" presStyleCnt="0">
        <dgm:presLayoutVars>
          <dgm:dir/>
          <dgm:animLvl val="lvl"/>
          <dgm:resizeHandles val="exact"/>
        </dgm:presLayoutVars>
      </dgm:prSet>
      <dgm:spPr/>
    </dgm:pt>
    <dgm:pt modelId="{49C8C3CC-DD05-4D34-A2E1-0C9436DE51C3}" type="pres">
      <dgm:prSet presAssocID="{949A44D9-489D-4866-84D9-100C2DA03EC2}" presName="composite" presStyleCnt="0"/>
      <dgm:spPr/>
    </dgm:pt>
    <dgm:pt modelId="{8391793A-64D5-4C30-B8EE-DA903CDF49D5}" type="pres">
      <dgm:prSet presAssocID="{949A44D9-489D-4866-84D9-100C2DA03EC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CB8300B-6ECF-405B-9074-E8FE54983FAE}" type="pres">
      <dgm:prSet presAssocID="{949A44D9-489D-4866-84D9-100C2DA03EC2}" presName="desTx" presStyleLbl="alignAccFollowNode1" presStyleIdx="0" presStyleCnt="2">
        <dgm:presLayoutVars>
          <dgm:bulletEnabled val="1"/>
        </dgm:presLayoutVars>
      </dgm:prSet>
      <dgm:spPr/>
    </dgm:pt>
    <dgm:pt modelId="{2E933DD7-ACE1-49B8-A2A8-6A677EF52C8F}" type="pres">
      <dgm:prSet presAssocID="{6231F64B-77A1-4444-B817-54B7CF3337E4}" presName="space" presStyleCnt="0"/>
      <dgm:spPr/>
    </dgm:pt>
    <dgm:pt modelId="{F4A06628-98B9-43B5-9FF6-639C8E491147}" type="pres">
      <dgm:prSet presAssocID="{5E4F01C1-DBF0-4C6D-89A1-E9AC3C08C58B}" presName="composite" presStyleCnt="0"/>
      <dgm:spPr/>
    </dgm:pt>
    <dgm:pt modelId="{44B85E8B-D5EE-47E8-B074-AB89D331A2EA}" type="pres">
      <dgm:prSet presAssocID="{5E4F01C1-DBF0-4C6D-89A1-E9AC3C08C58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A0DB694-EA0A-4D7B-B2E7-E26D34FA87E9}" type="pres">
      <dgm:prSet presAssocID="{5E4F01C1-DBF0-4C6D-89A1-E9AC3C08C58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975E069-FC9F-46E5-8F9C-6DE26EE3DE0D}" type="presOf" srcId="{0DD428ED-ABBF-4336-9C0E-F12780A3198E}" destId="{DCB8300B-6ECF-405B-9074-E8FE54983FAE}" srcOrd="0" destOrd="0" presId="urn:microsoft.com/office/officeart/2005/8/layout/hList1"/>
    <dgm:cxn modelId="{7D797855-B4B2-47A2-BEA5-58191BC219A3}" type="presOf" srcId="{5E4F01C1-DBF0-4C6D-89A1-E9AC3C08C58B}" destId="{44B85E8B-D5EE-47E8-B074-AB89D331A2EA}" srcOrd="0" destOrd="0" presId="urn:microsoft.com/office/officeart/2005/8/layout/hList1"/>
    <dgm:cxn modelId="{F58D1E7B-AC6F-40E8-8C1F-BF680867AFDC}" srcId="{322D3E50-CC84-41A7-967A-DF5895FA0198}" destId="{949A44D9-489D-4866-84D9-100C2DA03EC2}" srcOrd="0" destOrd="0" parTransId="{AE7C8E08-468B-4B0D-8CB3-9A46757A2C76}" sibTransId="{6231F64B-77A1-4444-B817-54B7CF3337E4}"/>
    <dgm:cxn modelId="{7CFD7097-634F-4A30-897E-932F973C15D2}" srcId="{5E4F01C1-DBF0-4C6D-89A1-E9AC3C08C58B}" destId="{3138F731-BB0B-47BF-971D-2098866CECAA}" srcOrd="0" destOrd="0" parTransId="{499DCBC0-B6BD-4A3D-B69C-C6DA75B0F446}" sibTransId="{A3114169-E8FD-41C5-A787-440FCCF29840}"/>
    <dgm:cxn modelId="{CF5697B1-6A28-4231-9233-D8AEF9091E1E}" srcId="{322D3E50-CC84-41A7-967A-DF5895FA0198}" destId="{5E4F01C1-DBF0-4C6D-89A1-E9AC3C08C58B}" srcOrd="1" destOrd="0" parTransId="{52035232-EE07-4E50-A4BC-74DA4EEB0D2C}" sibTransId="{69D4FAB1-1717-4739-BA3C-AD3E3063EF42}"/>
    <dgm:cxn modelId="{4F91DBC0-4C11-4312-BEB6-559F64EF6F2C}" type="presOf" srcId="{3138F731-BB0B-47BF-971D-2098866CECAA}" destId="{2A0DB694-EA0A-4D7B-B2E7-E26D34FA87E9}" srcOrd="0" destOrd="0" presId="urn:microsoft.com/office/officeart/2005/8/layout/hList1"/>
    <dgm:cxn modelId="{448B6EC9-3847-425B-9F0D-37C687937956}" srcId="{949A44D9-489D-4866-84D9-100C2DA03EC2}" destId="{0DD428ED-ABBF-4336-9C0E-F12780A3198E}" srcOrd="0" destOrd="0" parTransId="{63DF44DF-79A3-414F-8AB0-E34485FAF678}" sibTransId="{82F2DF7F-06E3-417C-A491-483D86E556F9}"/>
    <dgm:cxn modelId="{E3ED54D3-84E9-4FEC-8BE0-B93E9A81BA08}" type="presOf" srcId="{949A44D9-489D-4866-84D9-100C2DA03EC2}" destId="{8391793A-64D5-4C30-B8EE-DA903CDF49D5}" srcOrd="0" destOrd="0" presId="urn:microsoft.com/office/officeart/2005/8/layout/hList1"/>
    <dgm:cxn modelId="{3E4670DF-301E-44B2-92F8-C1812A6BB545}" type="presOf" srcId="{322D3E50-CC84-41A7-967A-DF5895FA0198}" destId="{F026DDCC-6FB5-40DF-9647-9A796CB3DA6C}" srcOrd="0" destOrd="0" presId="urn:microsoft.com/office/officeart/2005/8/layout/hList1"/>
    <dgm:cxn modelId="{070F2E8B-9EF6-456F-9AFF-64C8DC1B5E33}" type="presParOf" srcId="{F026DDCC-6FB5-40DF-9647-9A796CB3DA6C}" destId="{49C8C3CC-DD05-4D34-A2E1-0C9436DE51C3}" srcOrd="0" destOrd="0" presId="urn:microsoft.com/office/officeart/2005/8/layout/hList1"/>
    <dgm:cxn modelId="{3A832825-8390-4ECC-BECE-20442E58204A}" type="presParOf" srcId="{49C8C3CC-DD05-4D34-A2E1-0C9436DE51C3}" destId="{8391793A-64D5-4C30-B8EE-DA903CDF49D5}" srcOrd="0" destOrd="0" presId="urn:microsoft.com/office/officeart/2005/8/layout/hList1"/>
    <dgm:cxn modelId="{1B662A94-2AC7-4E56-B2E0-6B963B93E2DA}" type="presParOf" srcId="{49C8C3CC-DD05-4D34-A2E1-0C9436DE51C3}" destId="{DCB8300B-6ECF-405B-9074-E8FE54983FAE}" srcOrd="1" destOrd="0" presId="urn:microsoft.com/office/officeart/2005/8/layout/hList1"/>
    <dgm:cxn modelId="{47241FDD-058E-41CB-9808-D3DD7C43EAD3}" type="presParOf" srcId="{F026DDCC-6FB5-40DF-9647-9A796CB3DA6C}" destId="{2E933DD7-ACE1-49B8-A2A8-6A677EF52C8F}" srcOrd="1" destOrd="0" presId="urn:microsoft.com/office/officeart/2005/8/layout/hList1"/>
    <dgm:cxn modelId="{B4854BB3-7DAD-47FE-8EB4-E043EAE668E1}" type="presParOf" srcId="{F026DDCC-6FB5-40DF-9647-9A796CB3DA6C}" destId="{F4A06628-98B9-43B5-9FF6-639C8E491147}" srcOrd="2" destOrd="0" presId="urn:microsoft.com/office/officeart/2005/8/layout/hList1"/>
    <dgm:cxn modelId="{4F6A8320-3C74-4FAC-9E36-9287E8537778}" type="presParOf" srcId="{F4A06628-98B9-43B5-9FF6-639C8E491147}" destId="{44B85E8B-D5EE-47E8-B074-AB89D331A2EA}" srcOrd="0" destOrd="0" presId="urn:microsoft.com/office/officeart/2005/8/layout/hList1"/>
    <dgm:cxn modelId="{E50498AE-B82A-4443-B091-26A91BD23337}" type="presParOf" srcId="{F4A06628-98B9-43B5-9FF6-639C8E491147}" destId="{2A0DB694-EA0A-4D7B-B2E7-E26D34FA87E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2D3E50-CC84-41A7-967A-DF5895FA019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9A44D9-489D-4866-84D9-100C2DA03EC2}">
      <dgm:prSet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b="0" i="0" baseline="0" dirty="0">
              <a:latin typeface="+mn-lt"/>
              <a:ea typeface="+mn-ea"/>
              <a:cs typeface="+mn-ea"/>
              <a:sym typeface="+mn-lt"/>
            </a:rPr>
            <a:t>接收端的接收能力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AE7C8E08-468B-4B0D-8CB3-9A46757A2C76}" type="parTrans" cxnId="{F58D1E7B-AC6F-40E8-8C1F-BF680867AFDC}">
      <dgm:prSet/>
      <dgm:spPr/>
      <dgm:t>
        <a:bodyPr/>
        <a:lstStyle/>
        <a:p>
          <a:endParaRPr lang="zh-CN" altLang="en-US"/>
        </a:p>
      </dgm:t>
    </dgm:pt>
    <dgm:pt modelId="{6231F64B-77A1-4444-B817-54B7CF3337E4}" type="sibTrans" cxnId="{F58D1E7B-AC6F-40E8-8C1F-BF680867AFDC}">
      <dgm:prSet/>
      <dgm:spPr/>
      <dgm:t>
        <a:bodyPr/>
        <a:lstStyle/>
        <a:p>
          <a:endParaRPr lang="zh-CN" altLang="en-US"/>
        </a:p>
      </dgm:t>
    </dgm:pt>
    <dgm:pt modelId="{5E4F01C1-DBF0-4C6D-89A1-E9AC3C08C58B}">
      <dgm:prSet/>
      <dgm:spPr>
        <a:solidFill>
          <a:srgbClr val="C00000"/>
        </a:solidFill>
      </dgm:spPr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b="0" i="0" baseline="0" dirty="0">
              <a:latin typeface="+mn-lt"/>
              <a:ea typeface="+mn-ea"/>
              <a:cs typeface="+mn-ea"/>
              <a:sym typeface="+mn-lt"/>
            </a:rPr>
            <a:t>传输线路的带宽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52035232-EE07-4E50-A4BC-74DA4EEB0D2C}" type="parTrans" cxnId="{CF5697B1-6A28-4231-9233-D8AEF9091E1E}">
      <dgm:prSet/>
      <dgm:spPr/>
      <dgm:t>
        <a:bodyPr/>
        <a:lstStyle/>
        <a:p>
          <a:endParaRPr lang="zh-CN" altLang="en-US"/>
        </a:p>
      </dgm:t>
    </dgm:pt>
    <dgm:pt modelId="{69D4FAB1-1717-4739-BA3C-AD3E3063EF42}" type="sibTrans" cxnId="{CF5697B1-6A28-4231-9233-D8AEF9091E1E}">
      <dgm:prSet/>
      <dgm:spPr/>
      <dgm:t>
        <a:bodyPr/>
        <a:lstStyle/>
        <a:p>
          <a:endParaRPr lang="zh-CN" altLang="en-US"/>
        </a:p>
      </dgm:t>
    </dgm:pt>
    <dgm:pt modelId="{0DD428ED-ABBF-4336-9C0E-F12780A3198E}">
      <dgm:prSet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接收窗口</a:t>
          </a:r>
          <a:r>
            <a:rPr lang="en-US" altLang="zh-CN" dirty="0" err="1">
              <a:latin typeface="+mn-lt"/>
              <a:ea typeface="+mn-ea"/>
              <a:cs typeface="+mn-ea"/>
              <a:sym typeface="+mn-lt"/>
            </a:rPr>
            <a:t>Rcv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63DF44DF-79A3-414F-8AB0-E34485FAF678}" type="parTrans" cxnId="{448B6EC9-3847-425B-9F0D-37C687937956}">
      <dgm:prSet/>
      <dgm:spPr/>
      <dgm:t>
        <a:bodyPr/>
        <a:lstStyle/>
        <a:p>
          <a:endParaRPr lang="zh-CN" altLang="en-US"/>
        </a:p>
      </dgm:t>
    </dgm:pt>
    <dgm:pt modelId="{82F2DF7F-06E3-417C-A491-483D86E556F9}" type="sibTrans" cxnId="{448B6EC9-3847-425B-9F0D-37C687937956}">
      <dgm:prSet/>
      <dgm:spPr/>
      <dgm:t>
        <a:bodyPr/>
        <a:lstStyle/>
        <a:p>
          <a:endParaRPr lang="zh-CN" altLang="en-US"/>
        </a:p>
      </dgm:t>
    </dgm:pt>
    <dgm:pt modelId="{3138F731-BB0B-47BF-971D-2098866CECAA}">
      <dgm:prSet/>
      <dgm:spPr/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rPr>
            <a:t>拥塞窗口</a:t>
          </a:r>
          <a:r>
            <a:rPr lang="en-US" altLang="zh-CN" dirty="0" err="1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rPr>
            <a:t>Cwd</a:t>
          </a:r>
          <a:endParaRPr lang="zh-CN" altLang="en-US" dirty="0">
            <a:solidFill>
              <a:srgbClr val="C00000"/>
            </a:solidFill>
            <a:latin typeface="+mn-lt"/>
            <a:ea typeface="+mn-ea"/>
            <a:cs typeface="+mn-ea"/>
            <a:sym typeface="+mn-lt"/>
          </a:endParaRPr>
        </a:p>
      </dgm:t>
    </dgm:pt>
    <dgm:pt modelId="{499DCBC0-B6BD-4A3D-B69C-C6DA75B0F446}" type="parTrans" cxnId="{7CFD7097-634F-4A30-897E-932F973C15D2}">
      <dgm:prSet/>
      <dgm:spPr/>
      <dgm:t>
        <a:bodyPr/>
        <a:lstStyle/>
        <a:p>
          <a:endParaRPr lang="zh-CN" altLang="en-US"/>
        </a:p>
      </dgm:t>
    </dgm:pt>
    <dgm:pt modelId="{A3114169-E8FD-41C5-A787-440FCCF29840}" type="sibTrans" cxnId="{7CFD7097-634F-4A30-897E-932F973C15D2}">
      <dgm:prSet/>
      <dgm:spPr/>
      <dgm:t>
        <a:bodyPr/>
        <a:lstStyle/>
        <a:p>
          <a:endParaRPr lang="zh-CN" altLang="en-US"/>
        </a:p>
      </dgm:t>
    </dgm:pt>
    <dgm:pt modelId="{F026DDCC-6FB5-40DF-9647-9A796CB3DA6C}" type="pres">
      <dgm:prSet presAssocID="{322D3E50-CC84-41A7-967A-DF5895FA0198}" presName="Name0" presStyleCnt="0">
        <dgm:presLayoutVars>
          <dgm:dir/>
          <dgm:animLvl val="lvl"/>
          <dgm:resizeHandles val="exact"/>
        </dgm:presLayoutVars>
      </dgm:prSet>
      <dgm:spPr/>
    </dgm:pt>
    <dgm:pt modelId="{49C8C3CC-DD05-4D34-A2E1-0C9436DE51C3}" type="pres">
      <dgm:prSet presAssocID="{949A44D9-489D-4866-84D9-100C2DA03EC2}" presName="composite" presStyleCnt="0"/>
      <dgm:spPr/>
    </dgm:pt>
    <dgm:pt modelId="{8391793A-64D5-4C30-B8EE-DA903CDF49D5}" type="pres">
      <dgm:prSet presAssocID="{949A44D9-489D-4866-84D9-100C2DA03EC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CB8300B-6ECF-405B-9074-E8FE54983FAE}" type="pres">
      <dgm:prSet presAssocID="{949A44D9-489D-4866-84D9-100C2DA03EC2}" presName="desTx" presStyleLbl="alignAccFollowNode1" presStyleIdx="0" presStyleCnt="2">
        <dgm:presLayoutVars>
          <dgm:bulletEnabled val="1"/>
        </dgm:presLayoutVars>
      </dgm:prSet>
      <dgm:spPr/>
    </dgm:pt>
    <dgm:pt modelId="{2E933DD7-ACE1-49B8-A2A8-6A677EF52C8F}" type="pres">
      <dgm:prSet presAssocID="{6231F64B-77A1-4444-B817-54B7CF3337E4}" presName="space" presStyleCnt="0"/>
      <dgm:spPr/>
    </dgm:pt>
    <dgm:pt modelId="{F4A06628-98B9-43B5-9FF6-639C8E491147}" type="pres">
      <dgm:prSet presAssocID="{5E4F01C1-DBF0-4C6D-89A1-E9AC3C08C58B}" presName="composite" presStyleCnt="0"/>
      <dgm:spPr/>
    </dgm:pt>
    <dgm:pt modelId="{44B85E8B-D5EE-47E8-B074-AB89D331A2EA}" type="pres">
      <dgm:prSet presAssocID="{5E4F01C1-DBF0-4C6D-89A1-E9AC3C08C58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A0DB694-EA0A-4D7B-B2E7-E26D34FA87E9}" type="pres">
      <dgm:prSet presAssocID="{5E4F01C1-DBF0-4C6D-89A1-E9AC3C08C58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975E069-FC9F-46E5-8F9C-6DE26EE3DE0D}" type="presOf" srcId="{0DD428ED-ABBF-4336-9C0E-F12780A3198E}" destId="{DCB8300B-6ECF-405B-9074-E8FE54983FAE}" srcOrd="0" destOrd="0" presId="urn:microsoft.com/office/officeart/2005/8/layout/hList1"/>
    <dgm:cxn modelId="{7D797855-B4B2-47A2-BEA5-58191BC219A3}" type="presOf" srcId="{5E4F01C1-DBF0-4C6D-89A1-E9AC3C08C58B}" destId="{44B85E8B-D5EE-47E8-B074-AB89D331A2EA}" srcOrd="0" destOrd="0" presId="urn:microsoft.com/office/officeart/2005/8/layout/hList1"/>
    <dgm:cxn modelId="{F58D1E7B-AC6F-40E8-8C1F-BF680867AFDC}" srcId="{322D3E50-CC84-41A7-967A-DF5895FA0198}" destId="{949A44D9-489D-4866-84D9-100C2DA03EC2}" srcOrd="0" destOrd="0" parTransId="{AE7C8E08-468B-4B0D-8CB3-9A46757A2C76}" sibTransId="{6231F64B-77A1-4444-B817-54B7CF3337E4}"/>
    <dgm:cxn modelId="{7CFD7097-634F-4A30-897E-932F973C15D2}" srcId="{5E4F01C1-DBF0-4C6D-89A1-E9AC3C08C58B}" destId="{3138F731-BB0B-47BF-971D-2098866CECAA}" srcOrd="0" destOrd="0" parTransId="{499DCBC0-B6BD-4A3D-B69C-C6DA75B0F446}" sibTransId="{A3114169-E8FD-41C5-A787-440FCCF29840}"/>
    <dgm:cxn modelId="{CF5697B1-6A28-4231-9233-D8AEF9091E1E}" srcId="{322D3E50-CC84-41A7-967A-DF5895FA0198}" destId="{5E4F01C1-DBF0-4C6D-89A1-E9AC3C08C58B}" srcOrd="1" destOrd="0" parTransId="{52035232-EE07-4E50-A4BC-74DA4EEB0D2C}" sibTransId="{69D4FAB1-1717-4739-BA3C-AD3E3063EF42}"/>
    <dgm:cxn modelId="{4F91DBC0-4C11-4312-BEB6-559F64EF6F2C}" type="presOf" srcId="{3138F731-BB0B-47BF-971D-2098866CECAA}" destId="{2A0DB694-EA0A-4D7B-B2E7-E26D34FA87E9}" srcOrd="0" destOrd="0" presId="urn:microsoft.com/office/officeart/2005/8/layout/hList1"/>
    <dgm:cxn modelId="{448B6EC9-3847-425B-9F0D-37C687937956}" srcId="{949A44D9-489D-4866-84D9-100C2DA03EC2}" destId="{0DD428ED-ABBF-4336-9C0E-F12780A3198E}" srcOrd="0" destOrd="0" parTransId="{63DF44DF-79A3-414F-8AB0-E34485FAF678}" sibTransId="{82F2DF7F-06E3-417C-A491-483D86E556F9}"/>
    <dgm:cxn modelId="{E3ED54D3-84E9-4FEC-8BE0-B93E9A81BA08}" type="presOf" srcId="{949A44D9-489D-4866-84D9-100C2DA03EC2}" destId="{8391793A-64D5-4C30-B8EE-DA903CDF49D5}" srcOrd="0" destOrd="0" presId="urn:microsoft.com/office/officeart/2005/8/layout/hList1"/>
    <dgm:cxn modelId="{3E4670DF-301E-44B2-92F8-C1812A6BB545}" type="presOf" srcId="{322D3E50-CC84-41A7-967A-DF5895FA0198}" destId="{F026DDCC-6FB5-40DF-9647-9A796CB3DA6C}" srcOrd="0" destOrd="0" presId="urn:microsoft.com/office/officeart/2005/8/layout/hList1"/>
    <dgm:cxn modelId="{070F2E8B-9EF6-456F-9AFF-64C8DC1B5E33}" type="presParOf" srcId="{F026DDCC-6FB5-40DF-9647-9A796CB3DA6C}" destId="{49C8C3CC-DD05-4D34-A2E1-0C9436DE51C3}" srcOrd="0" destOrd="0" presId="urn:microsoft.com/office/officeart/2005/8/layout/hList1"/>
    <dgm:cxn modelId="{3A832825-8390-4ECC-BECE-20442E58204A}" type="presParOf" srcId="{49C8C3CC-DD05-4D34-A2E1-0C9436DE51C3}" destId="{8391793A-64D5-4C30-B8EE-DA903CDF49D5}" srcOrd="0" destOrd="0" presId="urn:microsoft.com/office/officeart/2005/8/layout/hList1"/>
    <dgm:cxn modelId="{1B662A94-2AC7-4E56-B2E0-6B963B93E2DA}" type="presParOf" srcId="{49C8C3CC-DD05-4D34-A2E1-0C9436DE51C3}" destId="{DCB8300B-6ECF-405B-9074-E8FE54983FAE}" srcOrd="1" destOrd="0" presId="urn:microsoft.com/office/officeart/2005/8/layout/hList1"/>
    <dgm:cxn modelId="{47241FDD-058E-41CB-9808-D3DD7C43EAD3}" type="presParOf" srcId="{F026DDCC-6FB5-40DF-9647-9A796CB3DA6C}" destId="{2E933DD7-ACE1-49B8-A2A8-6A677EF52C8F}" srcOrd="1" destOrd="0" presId="urn:microsoft.com/office/officeart/2005/8/layout/hList1"/>
    <dgm:cxn modelId="{B4854BB3-7DAD-47FE-8EB4-E043EAE668E1}" type="presParOf" srcId="{F026DDCC-6FB5-40DF-9647-9A796CB3DA6C}" destId="{F4A06628-98B9-43B5-9FF6-639C8E491147}" srcOrd="2" destOrd="0" presId="urn:microsoft.com/office/officeart/2005/8/layout/hList1"/>
    <dgm:cxn modelId="{4F6A8320-3C74-4FAC-9E36-9287E8537778}" type="presParOf" srcId="{F4A06628-98B9-43B5-9FF6-639C8E491147}" destId="{44B85E8B-D5EE-47E8-B074-AB89D331A2EA}" srcOrd="0" destOrd="0" presId="urn:microsoft.com/office/officeart/2005/8/layout/hList1"/>
    <dgm:cxn modelId="{E50498AE-B82A-4443-B091-26A91BD23337}" type="presParOf" srcId="{F4A06628-98B9-43B5-9FF6-639C8E491147}" destId="{2A0DB694-EA0A-4D7B-B2E7-E26D34FA87E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8EAB2-E657-40D9-9860-4D915A0CADD2}">
      <dsp:nvSpPr>
        <dsp:cNvPr id="0" name=""/>
        <dsp:cNvSpPr/>
      </dsp:nvSpPr>
      <dsp:spPr>
        <a:xfrm>
          <a:off x="0" y="822846"/>
          <a:ext cx="10858500" cy="57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2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0" i="0" kern="1200" baseline="0" dirty="0">
              <a:latin typeface="+mn-lt"/>
              <a:ea typeface="+mn-ea"/>
              <a:cs typeface="+mn-ea"/>
              <a:sym typeface="+mn-lt"/>
            </a:rPr>
            <a:t>知名端口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8118" y="850964"/>
        <a:ext cx="10802264" cy="519764"/>
      </dsp:txXfrm>
    </dsp:sp>
    <dsp:sp modelId="{0CEBA0F1-0042-483C-BA7F-A51F408E54C3}">
      <dsp:nvSpPr>
        <dsp:cNvPr id="0" name=""/>
        <dsp:cNvSpPr/>
      </dsp:nvSpPr>
      <dsp:spPr>
        <a:xfrm>
          <a:off x="0" y="1360820"/>
          <a:ext cx="10858500" cy="531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75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2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sz="2400" b="0" i="0" kern="1200" baseline="0" dirty="0">
              <a:latin typeface="+mn-lt"/>
              <a:ea typeface="+mn-ea"/>
              <a:cs typeface="+mn-ea"/>
              <a:sym typeface="+mn-lt"/>
            </a:rPr>
            <a:t>其数值一般为 </a:t>
          </a:r>
          <a:r>
            <a:rPr lang="en-US" sz="2400" b="0" i="0" kern="1200" baseline="0" dirty="0">
              <a:latin typeface="+mn-lt"/>
              <a:ea typeface="+mn-ea"/>
              <a:cs typeface="+mn-ea"/>
              <a:sym typeface="+mn-lt"/>
            </a:rPr>
            <a:t>0~1023</a:t>
          </a:r>
          <a:r>
            <a:rPr lang="zh-CN" sz="2400" b="0" i="0" kern="1200" baseline="0" dirty="0">
              <a:latin typeface="+mn-lt"/>
              <a:ea typeface="+mn-ea"/>
              <a:cs typeface="+mn-ea"/>
              <a:sym typeface="+mn-lt"/>
            </a:rPr>
            <a:t>，比如</a:t>
          </a:r>
          <a:r>
            <a:rPr lang="en-US" sz="2400" b="0" i="0" kern="1200" baseline="0" dirty="0">
              <a:latin typeface="+mn-lt"/>
              <a:ea typeface="+mn-ea"/>
              <a:cs typeface="+mn-ea"/>
              <a:sym typeface="+mn-lt"/>
            </a:rPr>
            <a:t>HTTP</a:t>
          </a:r>
          <a:r>
            <a:rPr lang="zh-CN" sz="2400" b="0" i="0" kern="1200" baseline="0" dirty="0">
              <a:latin typeface="+mn-lt"/>
              <a:ea typeface="+mn-ea"/>
              <a:cs typeface="+mn-ea"/>
              <a:sym typeface="+mn-lt"/>
            </a:rPr>
            <a:t>采用</a:t>
          </a:r>
          <a:r>
            <a:rPr lang="en-US" sz="2400" b="0" i="0" kern="1200" baseline="0" dirty="0">
              <a:latin typeface="+mn-lt"/>
              <a:ea typeface="+mn-ea"/>
              <a:cs typeface="+mn-ea"/>
              <a:sym typeface="+mn-lt"/>
            </a:rPr>
            <a:t>80</a:t>
          </a:r>
          <a:r>
            <a:rPr lang="zh-CN" sz="2400" b="0" i="0" kern="1200" baseline="0" dirty="0">
              <a:latin typeface="+mn-lt"/>
              <a:ea typeface="+mn-ea"/>
              <a:cs typeface="+mn-ea"/>
              <a:sym typeface="+mn-lt"/>
            </a:rPr>
            <a:t>端口。</a:t>
          </a:r>
          <a:endParaRPr lang="zh-CN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0" y="1360820"/>
        <a:ext cx="10858500" cy="531689"/>
      </dsp:txXfrm>
    </dsp:sp>
    <dsp:sp modelId="{E83690C0-2D1F-4941-8DC0-48B30DB5588A}">
      <dsp:nvSpPr>
        <dsp:cNvPr id="0" name=""/>
        <dsp:cNvSpPr/>
      </dsp:nvSpPr>
      <dsp:spPr>
        <a:xfrm>
          <a:off x="0" y="1892510"/>
          <a:ext cx="10858500" cy="57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2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0" i="0" kern="1200" baseline="0" dirty="0">
              <a:latin typeface="+mn-lt"/>
              <a:ea typeface="+mn-ea"/>
              <a:cs typeface="+mn-ea"/>
              <a:sym typeface="+mn-lt"/>
            </a:rPr>
            <a:t>登记端口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8118" y="1920628"/>
        <a:ext cx="10802264" cy="519764"/>
      </dsp:txXfrm>
    </dsp:sp>
    <dsp:sp modelId="{3363D8BF-A07E-463D-96A3-0E099B7FF29C}">
      <dsp:nvSpPr>
        <dsp:cNvPr id="0" name=""/>
        <dsp:cNvSpPr/>
      </dsp:nvSpPr>
      <dsp:spPr>
        <a:xfrm>
          <a:off x="0" y="2468511"/>
          <a:ext cx="10858500" cy="567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75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2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sz="2400" b="0" i="0" kern="1200" baseline="0" dirty="0">
              <a:latin typeface="+mn-lt"/>
              <a:ea typeface="+mn-ea"/>
              <a:cs typeface="+mn-ea"/>
              <a:sym typeface="+mn-lt"/>
            </a:rPr>
            <a:t>其数值为 </a:t>
          </a:r>
          <a:r>
            <a:rPr lang="en-US" sz="2400" b="0" i="0" kern="1200" baseline="0" dirty="0">
              <a:latin typeface="+mn-lt"/>
              <a:ea typeface="+mn-ea"/>
              <a:cs typeface="+mn-ea"/>
              <a:sym typeface="+mn-lt"/>
            </a:rPr>
            <a:t>1024~49151</a:t>
          </a:r>
          <a:r>
            <a:rPr lang="zh-CN" sz="2400" b="0" i="0" kern="1200" baseline="0" dirty="0">
              <a:latin typeface="+mn-lt"/>
              <a:ea typeface="+mn-ea"/>
              <a:cs typeface="+mn-ea"/>
              <a:sym typeface="+mn-lt"/>
            </a:rPr>
            <a:t>，这个范围的端口必须在 </a:t>
          </a:r>
          <a:r>
            <a:rPr lang="en-US" sz="2400" b="0" i="0" kern="1200" baseline="0" dirty="0">
              <a:latin typeface="+mn-lt"/>
              <a:ea typeface="+mn-ea"/>
              <a:cs typeface="+mn-ea"/>
              <a:sym typeface="+mn-lt"/>
            </a:rPr>
            <a:t>ICANN </a:t>
          </a:r>
          <a:r>
            <a:rPr lang="zh-CN" sz="2400" b="0" i="0" kern="1200" baseline="0" dirty="0">
              <a:latin typeface="+mn-lt"/>
              <a:ea typeface="+mn-ea"/>
              <a:cs typeface="+mn-ea"/>
              <a:sym typeface="+mn-lt"/>
            </a:rPr>
            <a:t>登记，以防止重复。</a:t>
          </a:r>
          <a:endParaRPr lang="zh-CN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0" y="2468511"/>
        <a:ext cx="10858500" cy="567141"/>
      </dsp:txXfrm>
    </dsp:sp>
    <dsp:sp modelId="{80A95E62-3180-46FB-8738-B1DDA8472EB5}">
      <dsp:nvSpPr>
        <dsp:cNvPr id="0" name=""/>
        <dsp:cNvSpPr/>
      </dsp:nvSpPr>
      <dsp:spPr>
        <a:xfrm>
          <a:off x="0" y="3035652"/>
          <a:ext cx="10858500" cy="57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2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0" i="0" kern="1200" baseline="0" dirty="0">
              <a:latin typeface="+mn-lt"/>
              <a:ea typeface="+mn-ea"/>
              <a:cs typeface="+mn-ea"/>
              <a:sym typeface="+mn-lt"/>
            </a:rPr>
            <a:t>动态端口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8118" y="3063770"/>
        <a:ext cx="10802264" cy="519764"/>
      </dsp:txXfrm>
    </dsp:sp>
    <dsp:sp modelId="{B38A1C23-C063-45E6-95D9-7841D0CB8B25}">
      <dsp:nvSpPr>
        <dsp:cNvPr id="0" name=""/>
        <dsp:cNvSpPr/>
      </dsp:nvSpPr>
      <dsp:spPr>
        <a:xfrm>
          <a:off x="0" y="3611653"/>
          <a:ext cx="10858500" cy="70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75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2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sz="2400" b="0" i="0" kern="1200" baseline="0" dirty="0">
              <a:latin typeface="+mn-lt"/>
              <a:ea typeface="+mn-ea"/>
              <a:cs typeface="+mn-ea"/>
              <a:sym typeface="+mn-lt"/>
            </a:rPr>
            <a:t>其数值为 </a:t>
          </a:r>
          <a:r>
            <a:rPr lang="en-US" sz="2400" b="0" i="0" kern="1200" baseline="0" dirty="0">
              <a:latin typeface="+mn-lt"/>
              <a:ea typeface="+mn-ea"/>
              <a:cs typeface="+mn-ea"/>
              <a:sym typeface="+mn-lt"/>
            </a:rPr>
            <a:t>49152~65535</a:t>
          </a:r>
          <a:r>
            <a:rPr lang="zh-CN" sz="2400" b="0" i="0" kern="1200" baseline="0" dirty="0">
              <a:latin typeface="+mn-lt"/>
              <a:ea typeface="+mn-ea"/>
              <a:cs typeface="+mn-ea"/>
              <a:sym typeface="+mn-lt"/>
            </a:rPr>
            <a:t>。这类端口是留给客户进程选择作为临时端口。</a:t>
          </a:r>
          <a:endParaRPr lang="zh-CN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0" y="3611653"/>
        <a:ext cx="10858500" cy="708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1793A-64D5-4C30-B8EE-DA903CDF49D5}">
      <dsp:nvSpPr>
        <dsp:cNvPr id="0" name=""/>
        <dsp:cNvSpPr/>
      </dsp:nvSpPr>
      <dsp:spPr>
        <a:xfrm>
          <a:off x="53" y="851881"/>
          <a:ext cx="5074015" cy="1411476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12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4300" b="0" i="0" kern="1200" baseline="0" dirty="0">
              <a:latin typeface="+mn-lt"/>
              <a:ea typeface="+mn-ea"/>
              <a:cs typeface="+mn-ea"/>
              <a:sym typeface="+mn-lt"/>
            </a:rPr>
            <a:t>接收端的接收能力</a:t>
          </a:r>
          <a:endParaRPr lang="zh-CN" sz="43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3" y="851881"/>
        <a:ext cx="5074015" cy="1411476"/>
      </dsp:txXfrm>
    </dsp:sp>
    <dsp:sp modelId="{DCB8300B-6ECF-405B-9074-E8FE54983FAE}">
      <dsp:nvSpPr>
        <dsp:cNvPr id="0" name=""/>
        <dsp:cNvSpPr/>
      </dsp:nvSpPr>
      <dsp:spPr>
        <a:xfrm>
          <a:off x="53" y="2263358"/>
          <a:ext cx="5074015" cy="1888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362" tIns="229362" rIns="305816" bIns="344043" numCol="1" spcCol="1270" anchor="t" anchorCtr="0">
          <a:noAutofit/>
        </a:bodyPr>
        <a:lstStyle/>
        <a:p>
          <a:pPr marL="285750" lvl="1" indent="-285750" algn="l" defTabSz="1911350">
            <a:lnSpc>
              <a:spcPct val="12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4300" kern="12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rPr>
            <a:t>接收窗口</a:t>
          </a:r>
          <a:r>
            <a:rPr lang="en-US" altLang="zh-CN" sz="4300" kern="1200" dirty="0" err="1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rPr>
            <a:t>Rcv</a:t>
          </a:r>
          <a:endParaRPr lang="zh-CN" altLang="en-US" sz="4300" kern="1200" dirty="0">
            <a:solidFill>
              <a:srgbClr val="C00000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53" y="2263358"/>
        <a:ext cx="5074015" cy="1888560"/>
      </dsp:txXfrm>
    </dsp:sp>
    <dsp:sp modelId="{44B85E8B-D5EE-47E8-B074-AB89D331A2EA}">
      <dsp:nvSpPr>
        <dsp:cNvPr id="0" name=""/>
        <dsp:cNvSpPr/>
      </dsp:nvSpPr>
      <dsp:spPr>
        <a:xfrm>
          <a:off x="5784431" y="851881"/>
          <a:ext cx="5074015" cy="14114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12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4300" b="0" i="0" kern="1200" baseline="0" dirty="0">
              <a:latin typeface="+mn-lt"/>
              <a:ea typeface="+mn-ea"/>
              <a:cs typeface="+mn-ea"/>
              <a:sym typeface="+mn-lt"/>
            </a:rPr>
            <a:t>传输线路的带宽</a:t>
          </a:r>
          <a:endParaRPr lang="zh-CN" sz="43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784431" y="851881"/>
        <a:ext cx="5074015" cy="1411476"/>
      </dsp:txXfrm>
    </dsp:sp>
    <dsp:sp modelId="{2A0DB694-EA0A-4D7B-B2E7-E26D34FA87E9}">
      <dsp:nvSpPr>
        <dsp:cNvPr id="0" name=""/>
        <dsp:cNvSpPr/>
      </dsp:nvSpPr>
      <dsp:spPr>
        <a:xfrm>
          <a:off x="5784431" y="2263358"/>
          <a:ext cx="5074015" cy="1888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362" tIns="229362" rIns="305816" bIns="344043" numCol="1" spcCol="1270" anchor="t" anchorCtr="0">
          <a:noAutofit/>
        </a:bodyPr>
        <a:lstStyle/>
        <a:p>
          <a:pPr marL="285750" lvl="1" indent="-285750" algn="l" defTabSz="1911350">
            <a:lnSpc>
              <a:spcPct val="12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4300" kern="1200" dirty="0">
              <a:latin typeface="+mn-lt"/>
              <a:ea typeface="+mn-ea"/>
              <a:cs typeface="+mn-ea"/>
              <a:sym typeface="+mn-lt"/>
            </a:rPr>
            <a:t>拥塞窗口</a:t>
          </a:r>
          <a:r>
            <a:rPr lang="en-US" altLang="zh-CN" sz="4300" kern="1200" dirty="0" err="1">
              <a:latin typeface="+mn-lt"/>
              <a:ea typeface="+mn-ea"/>
              <a:cs typeface="+mn-ea"/>
              <a:sym typeface="+mn-lt"/>
            </a:rPr>
            <a:t>Cwd</a:t>
          </a:r>
          <a:endParaRPr lang="zh-CN" altLang="en-US" sz="43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784431" y="2263358"/>
        <a:ext cx="5074015" cy="1888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1793A-64D5-4C30-B8EE-DA903CDF49D5}">
      <dsp:nvSpPr>
        <dsp:cNvPr id="0" name=""/>
        <dsp:cNvSpPr/>
      </dsp:nvSpPr>
      <dsp:spPr>
        <a:xfrm>
          <a:off x="53" y="851881"/>
          <a:ext cx="5074015" cy="14114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12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4300" b="0" i="0" kern="1200" baseline="0" dirty="0">
              <a:latin typeface="+mn-lt"/>
              <a:ea typeface="+mn-ea"/>
              <a:cs typeface="+mn-ea"/>
              <a:sym typeface="+mn-lt"/>
            </a:rPr>
            <a:t>接收端的接收能力</a:t>
          </a:r>
          <a:endParaRPr lang="zh-CN" altLang="en-US" sz="43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3" y="851881"/>
        <a:ext cx="5074015" cy="1411476"/>
      </dsp:txXfrm>
    </dsp:sp>
    <dsp:sp modelId="{DCB8300B-6ECF-405B-9074-E8FE54983FAE}">
      <dsp:nvSpPr>
        <dsp:cNvPr id="0" name=""/>
        <dsp:cNvSpPr/>
      </dsp:nvSpPr>
      <dsp:spPr>
        <a:xfrm>
          <a:off x="53" y="2263358"/>
          <a:ext cx="5074015" cy="1888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362" tIns="229362" rIns="305816" bIns="344043" numCol="1" spcCol="1270" anchor="t" anchorCtr="0">
          <a:noAutofit/>
        </a:bodyPr>
        <a:lstStyle/>
        <a:p>
          <a:pPr marL="285750" lvl="1" indent="-285750" algn="l" defTabSz="1911350">
            <a:lnSpc>
              <a:spcPct val="12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4300" kern="1200" dirty="0">
              <a:latin typeface="+mn-lt"/>
              <a:ea typeface="+mn-ea"/>
              <a:cs typeface="+mn-ea"/>
              <a:sym typeface="+mn-lt"/>
            </a:rPr>
            <a:t>接收窗口</a:t>
          </a:r>
          <a:r>
            <a:rPr lang="en-US" altLang="zh-CN" sz="4300" kern="1200" dirty="0" err="1">
              <a:latin typeface="+mn-lt"/>
              <a:ea typeface="+mn-ea"/>
              <a:cs typeface="+mn-ea"/>
              <a:sym typeface="+mn-lt"/>
            </a:rPr>
            <a:t>Rcv</a:t>
          </a:r>
          <a:endParaRPr lang="zh-CN" altLang="en-US" sz="43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3" y="2263358"/>
        <a:ext cx="5074015" cy="1888560"/>
      </dsp:txXfrm>
    </dsp:sp>
    <dsp:sp modelId="{44B85E8B-D5EE-47E8-B074-AB89D331A2EA}">
      <dsp:nvSpPr>
        <dsp:cNvPr id="0" name=""/>
        <dsp:cNvSpPr/>
      </dsp:nvSpPr>
      <dsp:spPr>
        <a:xfrm>
          <a:off x="5784431" y="851881"/>
          <a:ext cx="5074015" cy="1411476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12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4300" b="0" i="0" kern="1200" baseline="0" dirty="0">
              <a:latin typeface="+mn-lt"/>
              <a:ea typeface="+mn-ea"/>
              <a:cs typeface="+mn-ea"/>
              <a:sym typeface="+mn-lt"/>
            </a:rPr>
            <a:t>传输线路的带宽</a:t>
          </a:r>
          <a:endParaRPr lang="zh-CN" altLang="en-US" sz="43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784431" y="851881"/>
        <a:ext cx="5074015" cy="1411476"/>
      </dsp:txXfrm>
    </dsp:sp>
    <dsp:sp modelId="{2A0DB694-EA0A-4D7B-B2E7-E26D34FA87E9}">
      <dsp:nvSpPr>
        <dsp:cNvPr id="0" name=""/>
        <dsp:cNvSpPr/>
      </dsp:nvSpPr>
      <dsp:spPr>
        <a:xfrm>
          <a:off x="5784431" y="2263358"/>
          <a:ext cx="5074015" cy="1888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362" tIns="229362" rIns="305816" bIns="344043" numCol="1" spcCol="1270" anchor="t" anchorCtr="0">
          <a:noAutofit/>
        </a:bodyPr>
        <a:lstStyle/>
        <a:p>
          <a:pPr marL="285750" lvl="1" indent="-285750" algn="l" defTabSz="1911350">
            <a:lnSpc>
              <a:spcPct val="12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4300" kern="12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rPr>
            <a:t>拥塞窗口</a:t>
          </a:r>
          <a:r>
            <a:rPr lang="en-US" altLang="zh-CN" sz="4300" kern="1200" dirty="0" err="1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rPr>
            <a:t>Cwd</a:t>
          </a:r>
          <a:endParaRPr lang="zh-CN" altLang="en-US" sz="4300" kern="1200" dirty="0">
            <a:solidFill>
              <a:srgbClr val="C00000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5784431" y="2263358"/>
        <a:ext cx="5074015" cy="1888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EB752F4-1338-90D2-CBBD-03F475D7F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9994B7-9C59-6863-3110-B60CE428A9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A74C3-61EA-45D4-B3F8-5219DD80F9C8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2934A8-0EAD-4F15-F893-6097308B5C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D1342E-09FF-9F27-0E9F-184F007E0B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96030-D983-410A-8768-1AEC02B79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14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73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867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1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0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8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旧版</a:t>
            </a:r>
            <a:r>
              <a:rPr lang="en-US" altLang="zh-CN" dirty="0"/>
              <a:t>control bits </a:t>
            </a:r>
            <a:r>
              <a:rPr lang="zh-CN" altLang="en-US" dirty="0"/>
              <a:t>是</a:t>
            </a:r>
            <a:r>
              <a:rPr lang="en-US" altLang="zh-CN" dirty="0"/>
              <a:t>6bit</a:t>
            </a:r>
            <a:r>
              <a:rPr lang="zh-CN" altLang="en-US" dirty="0"/>
              <a:t>，保留字段</a:t>
            </a:r>
            <a:r>
              <a:rPr lang="en-US" altLang="zh-CN"/>
              <a:t>6bit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293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图像占位符 2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712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107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22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709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32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58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65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054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528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</p:spTree>
    <p:extLst>
      <p:ext uri="{BB962C8B-B14F-4D97-AF65-F5344CB8AC3E}">
        <p14:creationId xmlns:p14="http://schemas.microsoft.com/office/powerpoint/2010/main" val="855795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8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485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876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</p:spTree>
    <p:extLst>
      <p:ext uri="{BB962C8B-B14F-4D97-AF65-F5344CB8AC3E}">
        <p14:creationId xmlns:p14="http://schemas.microsoft.com/office/powerpoint/2010/main" val="1459335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58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76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幻灯片图像占位符 2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</p:spTree>
    <p:extLst>
      <p:ext uri="{BB962C8B-B14F-4D97-AF65-F5344CB8AC3E}">
        <p14:creationId xmlns:p14="http://schemas.microsoft.com/office/powerpoint/2010/main" val="1506264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617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10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</p:spTree>
    <p:extLst>
      <p:ext uri="{BB962C8B-B14F-4D97-AF65-F5344CB8AC3E}">
        <p14:creationId xmlns:p14="http://schemas.microsoft.com/office/powerpoint/2010/main" val="1653385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</p:spTree>
    <p:extLst>
      <p:ext uri="{BB962C8B-B14F-4D97-AF65-F5344CB8AC3E}">
        <p14:creationId xmlns:p14="http://schemas.microsoft.com/office/powerpoint/2010/main" val="4118980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</p:spTree>
    <p:extLst>
      <p:ext uri="{BB962C8B-B14F-4D97-AF65-F5344CB8AC3E}">
        <p14:creationId xmlns:p14="http://schemas.microsoft.com/office/powerpoint/2010/main" val="244922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092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7576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607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839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37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432437" y="765175"/>
            <a:ext cx="5932800" cy="8939622"/>
          </a:xfrm>
        </p:spPr>
        <p:txBody>
          <a:bodyPr/>
          <a:lstStyle/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1929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870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742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48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732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77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84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5D13905-A0B0-44B4-A3ED-239238FBAD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1C749645-9378-4CC0-9735-56A03CB94AE6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pPr/>
              <a:t>68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4DCBB90-F161-4248-A462-8C5965EF2F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CEEE5EFE-252B-4309-A9C7-16AE7D855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3647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5D13905-A0B0-44B4-A3ED-239238FBAD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1C749645-9378-4CC0-9735-56A03CB94AE6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pPr/>
              <a:t>69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4DCBB90-F161-4248-A462-8C5965EF2F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CEEE5EFE-252B-4309-A9C7-16AE7D855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8360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5D13905-A0B0-44B4-A3ED-239238FBAD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1C749645-9378-4CC0-9735-56A03CB94AE6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pPr/>
              <a:t>70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4DCBB90-F161-4248-A462-8C5965EF2F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CEEE5EFE-252B-4309-A9C7-16AE7D855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4532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5D13905-A0B0-44B4-A3ED-239238FBAD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1C749645-9378-4CC0-9735-56A03CB94AE6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pPr/>
              <a:t>71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4DCBB90-F161-4248-A462-8C5965EF2F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CEEE5EFE-252B-4309-A9C7-16AE7D855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2751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998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767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33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5960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405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527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225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xfrm>
            <a:off x="432437" y="4596396"/>
            <a:ext cx="5932800" cy="5330241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3" name="幻灯片图像占位符 2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</p:spTree>
    <p:extLst>
      <p:ext uri="{BB962C8B-B14F-4D97-AF65-F5344CB8AC3E}">
        <p14:creationId xmlns:p14="http://schemas.microsoft.com/office/powerpoint/2010/main" val="159826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242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70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4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395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78285" y="2243897"/>
            <a:ext cx="6340615" cy="23702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78285" y="4614103"/>
            <a:ext cx="5914513" cy="5087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add subtitle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FF2FDC-7AD3-4390-8A34-C450EEF0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5CF1-1EC7-4CA7-887F-9BF22346E3F7}" type="datetime1">
              <a:rPr lang="zh-CN" altLang="en-US" smtClean="0"/>
              <a:t>2023/9/4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53B931-4610-409D-A0EB-230E96FC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F98B10-F514-4564-B1A1-24867D96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9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文本编辑框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n"/>
              <a:defRPr sz="2800"/>
            </a:lvl1pPr>
            <a:lvl2pPr marL="685800" indent="-228600">
              <a:buFont typeface="Wingdings" panose="05000000000000000000" pitchFamily="2" charset="2"/>
              <a:buChar char="Ø"/>
              <a:defRPr sz="2400"/>
            </a:lvl2pPr>
            <a:lvl3pPr marL="1200150" indent="-285750">
              <a:buFont typeface="Wingdings" panose="05000000000000000000" pitchFamily="2" charset="2"/>
              <a:buChar char="Ø"/>
              <a:defRPr sz="2000"/>
            </a:lvl3pPr>
            <a:lvl4pPr marL="1657350" indent="-285750">
              <a:buFont typeface="Wingdings" panose="05000000000000000000" pitchFamily="2" charset="2"/>
              <a:buChar char="Ø"/>
              <a:defRPr sz="1600"/>
            </a:lvl4pPr>
          </a:lstStyle>
          <a:p>
            <a:pPr lvl="0"/>
            <a:r>
              <a:rPr lang="en-US" altLang="zh-CN" dirty="0"/>
              <a:t>Click to add Level1</a:t>
            </a:r>
          </a:p>
          <a:p>
            <a:pPr lvl="1"/>
            <a:r>
              <a:rPr lang="en-US" altLang="zh-CN" dirty="0"/>
              <a:t>Level2</a:t>
            </a:r>
          </a:p>
          <a:p>
            <a:pPr lvl="2"/>
            <a:r>
              <a:rPr lang="en-US" altLang="zh-CN" dirty="0"/>
              <a:t>Level3</a:t>
            </a:r>
          </a:p>
          <a:p>
            <a:pPr lvl="3"/>
            <a:r>
              <a:rPr lang="en-US" altLang="zh-CN" dirty="0"/>
              <a:t>Level4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6085-1F9B-44AB-9FF0-3C9A360FB7F4}" type="datetime1">
              <a:rPr lang="zh-CN" altLang="en-US" smtClean="0"/>
              <a:t>2023/9/4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0E757B3-85B8-4906-8B1A-FCD7F399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60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0400" y="1500187"/>
            <a:ext cx="2836562" cy="915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tabLst/>
              <a:defRPr sz="3200"/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 hasCustomPrompt="1"/>
          </p:nvPr>
        </p:nvSpPr>
        <p:spPr>
          <a:xfrm>
            <a:off x="4718050" y="1397157"/>
            <a:ext cx="6800849" cy="46339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3200"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/>
              <a:t>Click to add 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/>
              <a:t>Click to add 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/>
              <a:t>Click to add 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/>
              <a:t>Click to add 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91EA-3151-4A80-BFF9-D23446447C79}" type="datetime1">
              <a:rPr lang="zh-CN" altLang="en-US" smtClean="0"/>
              <a:t>2023/9/4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Freeform: Shape 8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042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114FF1-719B-4583-9957-F1BB4F21B98A}" type="datetime1">
              <a:rPr lang="zh-CN" altLang="en-US" smtClean="0"/>
              <a:t>2023/9/4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A7CBB58-38C2-47C3-AEA5-3351C7B1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099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多级编辑框（中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 hasCustomPrompt="1"/>
          </p:nvPr>
        </p:nvSpPr>
        <p:spPr>
          <a:xfrm>
            <a:off x="660400" y="1130299"/>
            <a:ext cx="10858500" cy="5105401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n"/>
              <a:defRPr sz="2800" b="0">
                <a:latin typeface="+mn-lt"/>
                <a:ea typeface="+mn-ea"/>
              </a:defRPr>
            </a:lvl1pPr>
            <a:lvl2pPr marL="800100" indent="-342900">
              <a:buClrTx/>
              <a:buFont typeface="Wingdings" panose="05000000000000000000" pitchFamily="2" charset="2"/>
              <a:buChar char="Ø"/>
              <a:defRPr sz="2400">
                <a:latin typeface="+mn-lt"/>
                <a:ea typeface="+mn-ea"/>
              </a:defRPr>
            </a:lvl2pPr>
            <a:lvl3pPr marL="1143000" indent="-228600">
              <a:buClrTx/>
              <a:buFont typeface="Wingdings" panose="05000000000000000000" pitchFamily="2" charset="2"/>
              <a:buChar char="Ø"/>
              <a:defRPr sz="2000">
                <a:latin typeface="+mn-lt"/>
                <a:ea typeface="+mn-ea"/>
              </a:defRPr>
            </a:lvl3pPr>
            <a:lvl4pPr marL="1657350" indent="-285750">
              <a:buClrTx/>
              <a:buFont typeface="Wingdings" panose="05000000000000000000" pitchFamily="2" charset="2"/>
              <a:buChar char="Ø"/>
              <a:defRPr sz="1600">
                <a:latin typeface="+mn-lt"/>
                <a:ea typeface="+mn-ea"/>
              </a:defRPr>
            </a:lvl4pPr>
            <a:lvl5pPr>
              <a:buClr>
                <a:srgbClr val="C00000"/>
              </a:buClr>
              <a:defRPr sz="11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lang="zh-CN" altLang="en-US" dirty="0"/>
              <a:t>单击此处输入文字</a:t>
            </a:r>
            <a:r>
              <a:rPr lang="en-US" altLang="zh-CN" dirty="0" err="1"/>
              <a:t>abd</a:t>
            </a:r>
            <a:endParaRPr lang="en-US" altLang="zh-CN" dirty="0"/>
          </a:p>
          <a:p>
            <a:pPr lvl="1"/>
            <a:r>
              <a:rPr lang="zh-CN" altLang="en-US" dirty="0"/>
              <a:t>单击此处输入文字</a:t>
            </a:r>
            <a:r>
              <a:rPr lang="en-US" altLang="zh-CN" dirty="0" err="1"/>
              <a:t>abd</a:t>
            </a:r>
            <a:endParaRPr lang="en-US" altLang="zh-CN" dirty="0"/>
          </a:p>
          <a:p>
            <a:pPr lvl="2"/>
            <a:r>
              <a:rPr lang="zh-CN" altLang="en-US" dirty="0"/>
              <a:t>单击此处输入文字</a:t>
            </a:r>
            <a:r>
              <a:rPr lang="en-US" altLang="zh-CN" dirty="0" err="1"/>
              <a:t>abd</a:t>
            </a:r>
            <a:endParaRPr lang="en-US" altLang="zh-CN" dirty="0"/>
          </a:p>
          <a:p>
            <a:pPr lvl="3"/>
            <a:r>
              <a:rPr lang="zh-CN" altLang="en-US" dirty="0"/>
              <a:t>单击此处输入文字</a:t>
            </a:r>
            <a:r>
              <a:rPr lang="en-US" altLang="zh-CN" dirty="0" err="1"/>
              <a:t>abd</a:t>
            </a:r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6CB62AF-6F00-42F1-BC74-0B5B679E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BAC5C7-BEB6-4608-9702-AE5DEE01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E7AA-D2A7-490D-95EA-7758A8C148F2}" type="datetime1">
              <a:rPr lang="zh-CN" altLang="en-US" smtClean="0"/>
              <a:t>2023/9/4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B00C81-31B9-4618-BACE-181960A0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2B44E-AE20-4802-BC6E-D0FF272A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6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 userDrawn="1">
  <p:cSld name="尾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6877" y="2134685"/>
            <a:ext cx="6711244" cy="268954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altLang="zh-CN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4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E25F1-6960-4072-A53E-3730A6BB6B79}" type="datetime1">
              <a:rPr lang="zh-CN" altLang="en-US" smtClean="0"/>
              <a:t>2023/9/4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4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1" r:id="rId4"/>
    <p:sldLayoutId id="2147483674" r:id="rId5"/>
    <p:sldLayoutId id="2147483673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7.vsd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Visio_Drawing178.vsdx"/><Relationship Id="rId4" Type="http://schemas.openxmlformats.org/officeDocument/2006/relationships/image" Target="../media/image46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9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8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80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81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0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82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Visio_Drawing183.vsdx"/><Relationship Id="rId4" Type="http://schemas.openxmlformats.org/officeDocument/2006/relationships/image" Target="../media/image51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3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4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5.vsd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51.vsd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29581-8E49-3187-0831-CA722CECB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lt"/>
              </a:rPr>
              <a:t>计算机网络</a:t>
            </a:r>
            <a:br>
              <a:rPr lang="en-US" altLang="zh-CN" dirty="0">
                <a:solidFill>
                  <a:schemeClr val="tx1"/>
                </a:solidFill>
                <a:sym typeface="+mn-lt"/>
              </a:rPr>
            </a:br>
            <a:r>
              <a:rPr lang="en-US" altLang="zh-CN" dirty="0">
                <a:solidFill>
                  <a:schemeClr val="tx1"/>
                </a:solidFill>
                <a:sym typeface="+mn-lt"/>
              </a:rPr>
              <a:t>          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第</a:t>
            </a:r>
            <a:r>
              <a:rPr lang="en-US" altLang="zh-CN" dirty="0">
                <a:solidFill>
                  <a:schemeClr val="tx1"/>
                </a:solidFill>
                <a:sym typeface="+mn-lt"/>
              </a:rPr>
              <a:t>6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章传输层</a:t>
            </a:r>
            <a:endParaRPr 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6079DE-AE9E-4D66-9EFF-82FBEBA4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59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B5DBDDD-9250-4BA4-8AB8-37B65F9C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10</a:t>
            </a:fld>
            <a:endParaRPr lang="en-US"/>
          </a:p>
        </p:txBody>
      </p:sp>
      <p:sp>
        <p:nvSpPr>
          <p:cNvPr id="17411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cs typeface="+mn-ea"/>
                <a:sym typeface="+mn-lt"/>
              </a:rPr>
              <a:t>TCP/IP</a:t>
            </a:r>
            <a:r>
              <a:rPr lang="zh-CN" altLang="en-US" dirty="0">
                <a:latin typeface="+mj-ea"/>
                <a:cs typeface="+mn-ea"/>
                <a:sym typeface="+mn-lt"/>
              </a:rPr>
              <a:t>常见协议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915988" y="1233488"/>
            <a:ext cx="11276012" cy="46799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TCP/IP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协议栈定义了一系列的标准协议。</a:t>
            </a:r>
          </a:p>
        </p:txBody>
      </p:sp>
      <p:graphicFrame>
        <p:nvGraphicFramePr>
          <p:cNvPr id="3" name="表格 35">
            <a:extLst>
              <a:ext uri="{FF2B5EF4-FFF2-40B4-BE49-F238E27FC236}">
                <a16:creationId xmlns:a16="http://schemas.microsoft.com/office/drawing/2014/main" id="{ED87E459-EAF4-50AF-3E6A-99461D826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042570"/>
              </p:ext>
            </p:extLst>
          </p:nvPr>
        </p:nvGraphicFramePr>
        <p:xfrm>
          <a:off x="2137102" y="2154352"/>
          <a:ext cx="2016224" cy="2863850"/>
        </p:xfrm>
        <a:graphic>
          <a:graphicData uri="http://schemas.openxmlformats.org/drawingml/2006/table">
            <a:tbl>
              <a:tblPr>
                <a:effectLst>
                  <a:outerShdw blurRad="50800" dist="38100" dir="2700000" sx="1000" sy="1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5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应用层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传输层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网络层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数据链路层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5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物理层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120A9C89-BED8-06B3-1AB3-CB6E985AF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036676"/>
              </p:ext>
            </p:extLst>
          </p:nvPr>
        </p:nvGraphicFramePr>
        <p:xfrm>
          <a:off x="4153326" y="2156013"/>
          <a:ext cx="5184576" cy="7070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Telnet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FTP</a:t>
                      </a:r>
                      <a:endParaRPr lang="zh-CN" altLang="en-US" sz="1600" b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TFTP</a:t>
                      </a:r>
                      <a:endParaRPr lang="zh-CN" altLang="en-US" sz="1600" b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SNMP</a:t>
                      </a:r>
                      <a:endParaRPr lang="zh-CN" altLang="en-US" sz="1600" b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HTTP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SMTP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DNS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DHCP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AFD27ED7-C083-A184-5103-5610CCB3B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03887"/>
              </p:ext>
            </p:extLst>
          </p:nvPr>
        </p:nvGraphicFramePr>
        <p:xfrm>
          <a:off x="4153326" y="2860222"/>
          <a:ext cx="5184576" cy="3627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7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TCP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UDP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8">
            <a:extLst>
              <a:ext uri="{FF2B5EF4-FFF2-40B4-BE49-F238E27FC236}">
                <a16:creationId xmlns:a16="http://schemas.microsoft.com/office/drawing/2014/main" id="{44B86640-428C-E0B8-9125-853742260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520598"/>
              </p:ext>
            </p:extLst>
          </p:nvPr>
        </p:nvGraphicFramePr>
        <p:xfrm>
          <a:off x="4153326" y="3230945"/>
          <a:ext cx="5184576" cy="70648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ICMP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IGMP</a:t>
                      </a:r>
                      <a:endParaRPr lang="zh-CN" altLang="en-US" sz="1600" b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IP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AA132B20-ED63-CBA7-CB9B-18150EEFC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625883"/>
              </p:ext>
            </p:extLst>
          </p:nvPr>
        </p:nvGraphicFramePr>
        <p:xfrm>
          <a:off x="4153326" y="3937432"/>
          <a:ext cx="5184576" cy="670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PPPoE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Ethernet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PPP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84F949-BB6B-3050-FCAA-02E711A7A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02815"/>
              </p:ext>
            </p:extLst>
          </p:nvPr>
        </p:nvGraphicFramePr>
        <p:xfrm>
          <a:off x="4153326" y="4610235"/>
          <a:ext cx="5184576" cy="4079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8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9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``````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441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2616798" y="5187650"/>
            <a:ext cx="1362443" cy="422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多子流复用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4979514" y="5187649"/>
            <a:ext cx="1664248" cy="422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减少建立连接次数</a:t>
            </a:r>
          </a:p>
        </p:txBody>
      </p:sp>
      <p:pic>
        <p:nvPicPr>
          <p:cNvPr id="12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628" r="4055" b="48256"/>
          <a:stretch/>
        </p:blipFill>
        <p:spPr>
          <a:xfrm>
            <a:off x="97437" y="2306491"/>
            <a:ext cx="6419053" cy="220297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特性：低时延建立连接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A561BD-91F8-4E40-8641-D5867024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432215" y="1205758"/>
            <a:ext cx="11208401" cy="942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034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QUIC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通过优化握手过程，在建立加密连接时可以做到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1RTT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或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0RTT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，降低了握手时延。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88088" y="1891187"/>
            <a:ext cx="4630576" cy="279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首次连接</a:t>
            </a:r>
            <a:endParaRPr lang="en-US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defTabSz="91403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QUIC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将传输层握手和加密握手合二为一，在首次建立连接时仅需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1RTT</a:t>
            </a:r>
          </a:p>
          <a:p>
            <a:pPr marL="342900" indent="-342900" defTabSz="91403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TCP/TLS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的传输层握手和加密握手分开，根据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TLS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版本不同，分别需要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2-3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个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RTT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35887" y="4571766"/>
            <a:ext cx="827812" cy="277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zh-CN" altLang="en-US" sz="1100" b="1" dirty="0">
                <a:solidFill>
                  <a:srgbClr val="000000"/>
                </a:solidFill>
                <a:cs typeface="+mn-ea"/>
                <a:sym typeface="+mn-lt"/>
              </a:rPr>
              <a:t>首次连接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2616798" y="5813173"/>
            <a:ext cx="1362443" cy="422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低时延握手</a:t>
            </a:r>
          </a:p>
        </p:txBody>
      </p:sp>
      <p:sp>
        <p:nvSpPr>
          <p:cNvPr id="20" name="圆角矩形 19"/>
          <p:cNvSpPr/>
          <p:nvPr/>
        </p:nvSpPr>
        <p:spPr bwMode="auto">
          <a:xfrm>
            <a:off x="4970344" y="5813171"/>
            <a:ext cx="1673419" cy="422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减少单次连接时延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7634866" y="5187648"/>
            <a:ext cx="1362443" cy="10480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QUIC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低时延</a:t>
            </a:r>
          </a:p>
        </p:txBody>
      </p:sp>
      <p:sp>
        <p:nvSpPr>
          <p:cNvPr id="6" name="右箭头 5"/>
          <p:cNvSpPr/>
          <p:nvPr/>
        </p:nvSpPr>
        <p:spPr bwMode="auto">
          <a:xfrm>
            <a:off x="3979240" y="5326905"/>
            <a:ext cx="991104" cy="14524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>
            <a:prstTxWarp prst="textNoShape">
              <a:avLst/>
            </a:prstTxWarp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右箭头 21"/>
          <p:cNvSpPr/>
          <p:nvPr/>
        </p:nvSpPr>
        <p:spPr bwMode="auto">
          <a:xfrm>
            <a:off x="3979239" y="5962456"/>
            <a:ext cx="991103" cy="1360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>
            <a:prstTxWarp prst="textNoShape">
              <a:avLst/>
            </a:prstTxWarp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3" name="右箭头 22"/>
          <p:cNvSpPr/>
          <p:nvPr/>
        </p:nvSpPr>
        <p:spPr bwMode="auto">
          <a:xfrm>
            <a:off x="6643762" y="5328130"/>
            <a:ext cx="991103" cy="14401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>
            <a:prstTxWarp prst="textNoShape">
              <a:avLst/>
            </a:prstTxWarp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4" name="右箭头 23"/>
          <p:cNvSpPr/>
          <p:nvPr/>
        </p:nvSpPr>
        <p:spPr bwMode="auto">
          <a:xfrm>
            <a:off x="6643762" y="5960859"/>
            <a:ext cx="991103" cy="13766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>
            <a:prstTxWarp prst="textNoShape">
              <a:avLst/>
            </a:prstTxWarp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11389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t="50634" r="3964" b="2801"/>
          <a:stretch/>
        </p:blipFill>
        <p:spPr>
          <a:xfrm>
            <a:off x="162829" y="2469290"/>
            <a:ext cx="6414352" cy="2108004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特性：低时延建立连接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A561BD-91F8-4E40-8641-D5867024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432215" y="1205758"/>
            <a:ext cx="11086685" cy="942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034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QUIC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通过优化握手过程，在建立加密连接时可以做到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1RTT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或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0RTT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，降低了握手时延。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56040" y="2020852"/>
            <a:ext cx="5112568" cy="279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复用连接</a:t>
            </a:r>
            <a:endParaRPr lang="en-US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defTabSz="91403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QUIC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连接建立后在两端缓存连接参数、密钥等，后续建立连接不需协商，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0RTT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即可发送数据。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defTabSz="91403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TCP/TLS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后续连接中，加密握手次数可减少，但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TCP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握手不可省略。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0776" y="3622228"/>
            <a:ext cx="827812" cy="277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zh-CN" altLang="en-US" sz="1100" b="1" dirty="0">
                <a:solidFill>
                  <a:srgbClr val="000000"/>
                </a:solidFill>
                <a:cs typeface="+mn-ea"/>
                <a:sym typeface="+mn-lt"/>
              </a:rPr>
              <a:t>首次连接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03201" y="4605954"/>
            <a:ext cx="827812" cy="277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zh-CN" altLang="en-US" sz="1100" b="1" dirty="0">
                <a:solidFill>
                  <a:srgbClr val="000000"/>
                </a:solidFill>
                <a:cs typeface="+mn-ea"/>
                <a:sym typeface="+mn-lt"/>
              </a:rPr>
              <a:t>复用连接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F795F7-31EB-4033-AB27-A8AA2BDC857A}"/>
              </a:ext>
            </a:extLst>
          </p:cNvPr>
          <p:cNvGrpSpPr/>
          <p:nvPr/>
        </p:nvGrpSpPr>
        <p:grpSpPr>
          <a:xfrm>
            <a:off x="2855640" y="5013176"/>
            <a:ext cx="6345590" cy="1033863"/>
            <a:chOff x="2054666" y="5201837"/>
            <a:chExt cx="6380511" cy="1048055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2054666" y="5201839"/>
              <a:ext cx="1362443" cy="422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zh-CN" altLang="en-US" sz="1399" dirty="0">
                  <a:solidFill>
                    <a:srgbClr val="000000"/>
                  </a:solidFill>
                  <a:cs typeface="+mn-ea"/>
                  <a:sym typeface="+mn-lt"/>
                </a:rPr>
                <a:t>多子流复用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4417382" y="5201838"/>
              <a:ext cx="1664248" cy="422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zh-CN" altLang="en-US" sz="1399" dirty="0">
                  <a:solidFill>
                    <a:srgbClr val="000000"/>
                  </a:solidFill>
                  <a:cs typeface="+mn-ea"/>
                  <a:sym typeface="+mn-lt"/>
                </a:rPr>
                <a:t>减少建立连接次数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2054666" y="5827362"/>
              <a:ext cx="1362443" cy="422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zh-CN" altLang="en-US" sz="1399" dirty="0">
                  <a:solidFill>
                    <a:srgbClr val="000000"/>
                  </a:solidFill>
                  <a:cs typeface="+mn-ea"/>
                  <a:sym typeface="+mn-lt"/>
                </a:rPr>
                <a:t>低时延握手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4408212" y="5827360"/>
              <a:ext cx="1673419" cy="422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zh-CN" altLang="en-US" sz="1399" dirty="0">
                  <a:solidFill>
                    <a:srgbClr val="000000"/>
                  </a:solidFill>
                  <a:cs typeface="+mn-ea"/>
                  <a:sym typeface="+mn-lt"/>
                </a:rPr>
                <a:t>减少单次连接时延</a:t>
              </a: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7072734" y="5201837"/>
              <a:ext cx="1362443" cy="104805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QUIC</a:t>
              </a:r>
              <a:r>
                <a:rPr lang="zh-CN" altLang="en-US" sz="1399" dirty="0">
                  <a:solidFill>
                    <a:srgbClr val="000000"/>
                  </a:solidFill>
                  <a:cs typeface="+mn-ea"/>
                  <a:sym typeface="+mn-lt"/>
                </a:rPr>
                <a:t>低时延</a:t>
              </a:r>
            </a:p>
          </p:txBody>
        </p:sp>
        <p:sp>
          <p:nvSpPr>
            <p:cNvPr id="6" name="右箭头 5"/>
            <p:cNvSpPr/>
            <p:nvPr/>
          </p:nvSpPr>
          <p:spPr bwMode="auto">
            <a:xfrm>
              <a:off x="3417108" y="5341094"/>
              <a:ext cx="991104" cy="14524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7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3417107" y="5976645"/>
              <a:ext cx="991103" cy="136065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7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6081630" y="5342319"/>
              <a:ext cx="991103" cy="144017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7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右箭头 23"/>
            <p:cNvSpPr/>
            <p:nvPr/>
          </p:nvSpPr>
          <p:spPr bwMode="auto">
            <a:xfrm>
              <a:off x="6081630" y="5975048"/>
              <a:ext cx="991103" cy="13766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7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8854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7F8404-649C-4124-BCAA-26D5F91F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102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4668843-EECF-47FF-874A-AEA9DDCE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连接转移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91C9263-0878-44D2-9501-5376F1C863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891896"/>
              </p:ext>
            </p:extLst>
          </p:nvPr>
        </p:nvGraphicFramePr>
        <p:xfrm>
          <a:off x="7248128" y="620688"/>
          <a:ext cx="3666232" cy="5285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r:id="rId3" imgW="3371460" imgH="4866983" progId="Visio.Drawing.15">
                  <p:embed/>
                </p:oleObj>
              </mc:Choice>
              <mc:Fallback>
                <p:oleObj r:id="rId3" imgW="3371460" imgH="486698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8128" y="620688"/>
                        <a:ext cx="3666232" cy="52857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B2F69E4-3CF8-4845-AEF4-EDABA7E68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947096"/>
              </p:ext>
            </p:extLst>
          </p:nvPr>
        </p:nvGraphicFramePr>
        <p:xfrm>
          <a:off x="771278" y="5354299"/>
          <a:ext cx="578415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r:id="rId5" imgW="5298862" imgH="383837" progId="Visio.Drawing.15">
                  <p:embed/>
                </p:oleObj>
              </mc:Choice>
              <mc:Fallback>
                <p:oleObj r:id="rId5" imgW="5298862" imgH="383837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278" y="5354299"/>
                        <a:ext cx="5784153" cy="432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7A6637C-28EF-44CB-A07E-BFA4218B27F0}"/>
              </a:ext>
            </a:extLst>
          </p:cNvPr>
          <p:cNvSpPr txBox="1"/>
          <p:nvPr/>
        </p:nvSpPr>
        <p:spPr>
          <a:xfrm>
            <a:off x="695400" y="1196752"/>
            <a:ext cx="6408712" cy="3344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客户端先使用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IP1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发送了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2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数据包</a:t>
            </a:r>
            <a:r>
              <a:rPr lang="zh-CN" altLang="en-US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IP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变更为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IP2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，发送了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3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4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数据包</a:t>
            </a:r>
            <a:r>
              <a:rPr lang="zh-CN" altLang="en-US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服务器根据数据包首部的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Connection ID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字段可以判断这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4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个包是来自于同一个客户端</a:t>
            </a:r>
            <a:r>
              <a:rPr lang="zh-CN" altLang="en-US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QUIC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能实现连接迁移的根本原因是底层使用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UDP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协议就是无连接的。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70549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077F71-780B-46D2-BAD5-EAAC42657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dirty="0"/>
              <a:t>QUIC</a:t>
            </a:r>
            <a:r>
              <a:rPr lang="zh-CN" altLang="en-US" dirty="0"/>
              <a:t>设计了</a:t>
            </a:r>
            <a:r>
              <a:rPr lang="en-US" altLang="zh-CN" dirty="0"/>
              <a:t>Connection</a:t>
            </a:r>
            <a:r>
              <a:rPr lang="zh-CN" altLang="en-US" dirty="0"/>
              <a:t>和</a:t>
            </a:r>
            <a:r>
              <a:rPr lang="en-US" altLang="zh-CN" dirty="0"/>
              <a:t>Stream</a:t>
            </a:r>
            <a:r>
              <a:rPr lang="zh-CN" altLang="en-US" dirty="0"/>
              <a:t>的概念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Connection </a:t>
            </a:r>
            <a:r>
              <a:rPr lang="zh-CN" altLang="en-US" dirty="0"/>
              <a:t>可以复用传输多个</a:t>
            </a:r>
            <a:r>
              <a:rPr lang="en-US" altLang="zh-CN" dirty="0"/>
              <a:t>Stream</a:t>
            </a:r>
            <a:r>
              <a:rPr lang="zh-CN" altLang="en-US" dirty="0"/>
              <a:t>，每个</a:t>
            </a:r>
            <a:r>
              <a:rPr lang="en-US" altLang="zh-CN" dirty="0"/>
              <a:t>Stream</a:t>
            </a:r>
            <a:r>
              <a:rPr lang="zh-CN" altLang="en-US" dirty="0"/>
              <a:t>之间都是独立的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一个</a:t>
            </a:r>
            <a:r>
              <a:rPr lang="en-US" altLang="zh-CN" dirty="0"/>
              <a:t>stream</a:t>
            </a:r>
            <a:r>
              <a:rPr lang="zh-CN" altLang="en-US" dirty="0"/>
              <a:t>丢包并不会影响到其它</a:t>
            </a:r>
            <a:r>
              <a:rPr lang="en-US" altLang="zh-CN" dirty="0"/>
              <a:t>Stream</a:t>
            </a:r>
            <a:r>
              <a:rPr lang="zh-CN" altLang="en-US" dirty="0"/>
              <a:t>的处理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4D99F92-1612-4378-90D5-623C8667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</a:t>
            </a:r>
            <a:r>
              <a:rPr lang="zh-CN" altLang="en-US" dirty="0">
                <a:latin typeface="+mn-lt"/>
              </a:rPr>
              <a:t>无队头阻塞多路复用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E8234A-E699-4A05-B12A-C204F6F7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103</a:t>
            </a:fld>
            <a:endParaRPr 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F7906B7-CB93-4BD9-B2A0-9083F2CDB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13124"/>
              </p:ext>
            </p:extLst>
          </p:nvPr>
        </p:nvGraphicFramePr>
        <p:xfrm>
          <a:off x="1559496" y="3422030"/>
          <a:ext cx="8684955" cy="2712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r:id="rId3" imgW="5548231" imgH="1733453" progId="Visio.Drawing.15">
                  <p:embed/>
                </p:oleObj>
              </mc:Choice>
              <mc:Fallback>
                <p:oleObj r:id="rId3" imgW="5548231" imgH="173345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496" y="3422030"/>
                        <a:ext cx="8684955" cy="2712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7036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4A2B48-2F46-4A5A-A9C8-30D223AF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通过限制</a:t>
            </a:r>
            <a:r>
              <a:rPr lang="en-US" altLang="zh-CN" dirty="0"/>
              <a:t>Stream</a:t>
            </a:r>
            <a:r>
              <a:rPr lang="zh-CN" altLang="en-US" dirty="0"/>
              <a:t>发送的最大绝对字节偏移量，防止单个 </a:t>
            </a:r>
            <a:r>
              <a:rPr lang="en-US" altLang="zh-CN" dirty="0"/>
              <a:t>Stream </a:t>
            </a:r>
            <a:r>
              <a:rPr lang="zh-CN" altLang="en-US" dirty="0"/>
              <a:t>消耗连接（</a:t>
            </a:r>
            <a:r>
              <a:rPr lang="en-US" altLang="zh-CN" dirty="0"/>
              <a:t>Connection</a:t>
            </a:r>
            <a:r>
              <a:rPr lang="zh-CN" altLang="en-US" dirty="0"/>
              <a:t>）的全部接收缓冲</a:t>
            </a:r>
            <a:endParaRPr lang="en-US" altLang="zh-CN" dirty="0"/>
          </a:p>
          <a:p>
            <a:r>
              <a:rPr lang="en-US" altLang="zh-CN" dirty="0"/>
              <a:t>Stream</a:t>
            </a:r>
            <a:r>
              <a:rPr lang="zh-CN" altLang="en-US" dirty="0"/>
              <a:t>流基于</a:t>
            </a:r>
            <a:r>
              <a:rPr lang="en-US" altLang="zh-CN" dirty="0"/>
              <a:t>Stream </a:t>
            </a:r>
            <a:r>
              <a:rPr lang="en-US" altLang="zh-CN" dirty="0" err="1"/>
              <a:t>ID+Offset</a:t>
            </a:r>
            <a:r>
              <a:rPr lang="zh-CN" altLang="en-US" dirty="0"/>
              <a:t>进行包确认，流量控制需要保证所发送的所有包</a:t>
            </a:r>
            <a:r>
              <a:rPr lang="en-US" altLang="zh-CN" dirty="0"/>
              <a:t>offset</a:t>
            </a:r>
            <a:r>
              <a:rPr lang="zh-CN" altLang="en-US" dirty="0"/>
              <a:t>小于最大绝对字节偏移量</a:t>
            </a:r>
            <a:endParaRPr lang="en-US" altLang="zh-CN" dirty="0"/>
          </a:p>
          <a:p>
            <a:r>
              <a:rPr lang="en-US" altLang="zh-CN" dirty="0"/>
              <a:t>QUIC</a:t>
            </a:r>
            <a:r>
              <a:rPr lang="zh-CN" altLang="en-US" dirty="0"/>
              <a:t>利用</a:t>
            </a:r>
            <a:r>
              <a:rPr lang="en-US" altLang="zh-CN" dirty="0"/>
              <a:t>ACK Frame</a:t>
            </a:r>
            <a:r>
              <a:rPr lang="zh-CN" altLang="en-US" dirty="0"/>
              <a:t>来进行数据包的确认，来保证可靠传输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5C4590-9123-4CC7-B776-E6071B6A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</a:t>
            </a:r>
            <a:r>
              <a:rPr lang="zh-CN" altLang="en-US" dirty="0"/>
              <a:t>控制</a:t>
            </a:r>
            <a:r>
              <a:rPr lang="en-US" altLang="zh-CN" dirty="0"/>
              <a:t>——Stream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D8A146-CC6A-4DF2-B6AF-4423EF0E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104</a:t>
            </a:fld>
            <a:endParaRPr 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36980B7-E4BA-4CFB-A014-DD99ED4D10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018266"/>
              </p:ext>
            </p:extLst>
          </p:nvPr>
        </p:nvGraphicFramePr>
        <p:xfrm>
          <a:off x="1139652" y="4450624"/>
          <a:ext cx="9899996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r:id="rId3" imgW="6375079" imgH="1250815" progId="Visio.Drawing.15">
                  <p:embed/>
                </p:oleObj>
              </mc:Choice>
              <mc:Fallback>
                <p:oleObj r:id="rId3" imgW="6375079" imgH="125081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652" y="4450624"/>
                        <a:ext cx="9899996" cy="19442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5341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3C55522-F8F9-46C6-9A45-D5F716658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Connection</a:t>
            </a:r>
            <a:r>
              <a:rPr lang="zh-CN" altLang="en-US" dirty="0"/>
              <a:t>流量控制通过限制所有</a:t>
            </a:r>
            <a:r>
              <a:rPr lang="en-US" altLang="zh-CN" dirty="0"/>
              <a:t>STREAM</a:t>
            </a:r>
            <a:r>
              <a:rPr lang="zh-CN" altLang="en-US" dirty="0"/>
              <a:t>帧的数据总字节数，防止发送方超过接收方的连接缓冲容量</a:t>
            </a:r>
            <a:endParaRPr lang="en-US" altLang="zh-CN" dirty="0"/>
          </a:p>
          <a:p>
            <a:pPr algn="just"/>
            <a:r>
              <a:rPr lang="en-US" altLang="zh-CN" dirty="0"/>
              <a:t>Connection</a:t>
            </a:r>
            <a:r>
              <a:rPr lang="zh-CN" altLang="en-US" dirty="0"/>
              <a:t>具有总的缓冲区大小限制，为每个</a:t>
            </a:r>
            <a:r>
              <a:rPr lang="en-US" altLang="zh-CN" dirty="0"/>
              <a:t>Stream</a:t>
            </a:r>
            <a:r>
              <a:rPr lang="zh-CN" altLang="en-US" dirty="0"/>
              <a:t>动态分配缓冲区大小，优先向速度更快的</a:t>
            </a:r>
            <a:r>
              <a:rPr lang="en-US" altLang="zh-CN" dirty="0"/>
              <a:t>stream</a:t>
            </a:r>
            <a:r>
              <a:rPr lang="zh-CN" altLang="en-US" dirty="0"/>
              <a:t>倾斜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D132A9-C421-4F02-8CFD-5AF9A88D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</a:t>
            </a:r>
            <a:r>
              <a:rPr lang="zh-CN" altLang="en-US" dirty="0"/>
              <a:t>控制</a:t>
            </a:r>
            <a:r>
              <a:rPr lang="en-US" altLang="zh-CN" dirty="0"/>
              <a:t>——Connection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16D0C9-6C1A-4D89-AC52-F08642B0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DD0FFF-4EFA-421F-AA7A-8B3719E5C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632" y="412115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1CAE2C7-C13D-4F61-888D-CC8474B0A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297104"/>
              </p:ext>
            </p:extLst>
          </p:nvPr>
        </p:nvGraphicFramePr>
        <p:xfrm>
          <a:off x="3138867" y="3569048"/>
          <a:ext cx="8425132" cy="2565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r:id="rId3" imgW="5790997" imgH="1758680" progId="Visio.Drawing.15">
                  <p:embed/>
                </p:oleObj>
              </mc:Choice>
              <mc:Fallback>
                <p:oleObj r:id="rId3" imgW="5790997" imgH="17586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867" y="3569048"/>
                        <a:ext cx="8425132" cy="25650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321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7D0754C-4E8B-4011-924C-2B9F5BF1F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个重要特点：完整性和有序性。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79813F-43F5-4F97-B447-6AD9E76D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</a:t>
            </a:r>
            <a:r>
              <a:rPr lang="zh-CN" altLang="en-US" dirty="0"/>
              <a:t>可靠传输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5A9126-59EE-469A-8F17-57E8AEFC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106</a:t>
            </a:fld>
            <a:endParaRPr 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1A985C8-E1A2-48BE-916D-411D21AB62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295896"/>
              </p:ext>
            </p:extLst>
          </p:nvPr>
        </p:nvGraphicFramePr>
        <p:xfrm>
          <a:off x="1487488" y="2077766"/>
          <a:ext cx="4287821" cy="3511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r:id="rId3" imgW="3178021" imgH="2606607" progId="Visio.Drawing.15">
                  <p:embed/>
                </p:oleObj>
              </mc:Choice>
              <mc:Fallback>
                <p:oleObj r:id="rId3" imgW="3178021" imgH="26066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2077766"/>
                        <a:ext cx="4287821" cy="35114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5C0DA2F-8624-4702-8649-547E7AD698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336966"/>
              </p:ext>
            </p:extLst>
          </p:nvPr>
        </p:nvGraphicFramePr>
        <p:xfrm>
          <a:off x="6888088" y="1268759"/>
          <a:ext cx="4328117" cy="4320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r:id="rId5" imgW="3178021" imgH="3609772" progId="Visio.Drawing.15">
                  <p:embed/>
                </p:oleObj>
              </mc:Choice>
              <mc:Fallback>
                <p:oleObj r:id="rId5" imgW="3178021" imgH="360977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088" y="1268759"/>
                        <a:ext cx="4328117" cy="4320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35C78B1-A1E5-409B-841E-192F37002E72}"/>
              </a:ext>
            </a:extLst>
          </p:cNvPr>
          <p:cNvSpPr txBox="1"/>
          <p:nvPr/>
        </p:nvSpPr>
        <p:spPr>
          <a:xfrm>
            <a:off x="8256240" y="5690840"/>
            <a:ext cx="1968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QUIC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的有序性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AEA269-FED2-4B58-BE7F-C57F505EE88C}"/>
              </a:ext>
            </a:extLst>
          </p:cNvPr>
          <p:cNvSpPr txBox="1"/>
          <p:nvPr/>
        </p:nvSpPr>
        <p:spPr>
          <a:xfrm>
            <a:off x="2461892" y="5690840"/>
            <a:ext cx="1752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QUIC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的完整性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4963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824AA1-09D7-EC3A-301E-028F418A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j-ea"/>
                <a:cs typeface="+mn-ea"/>
                <a:sym typeface="+mn-lt"/>
              </a:rPr>
              <a:t>传输层</a:t>
            </a:r>
            <a:endParaRPr lang="en-US" dirty="0">
              <a:latin typeface="+mj-ea"/>
              <a:cs typeface="+mn-ea"/>
              <a:sym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7ACB6-4040-4F8E-DAE4-CD916FCA3B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37149" y="1274808"/>
            <a:ext cx="7281751" cy="4633912"/>
          </a:xfrm>
        </p:spPr>
        <p:txBody>
          <a:bodyPr/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传输层介绍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用户数据报协议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传输控制协议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QUIC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小结</a:t>
            </a:r>
            <a:endParaRPr lang="en-US" altLang="zh-CN" b="1" dirty="0">
              <a:solidFill>
                <a:srgbClr val="FF0000"/>
              </a:solidFill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9C07CC-BD07-4B43-9BDB-B29B629D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107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6285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6C0553-C555-4D80-8D60-BB94AE31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zh-CN" altLang="en-US" dirty="0"/>
              <a:t>传输层介于通信子网和资源子网之间；</a:t>
            </a:r>
            <a:endParaRPr lang="en-US" altLang="zh-CN" dirty="0"/>
          </a:p>
          <a:p>
            <a:pPr algn="just"/>
            <a:r>
              <a:rPr lang="zh-CN" altLang="en-US" dirty="0"/>
              <a:t>主要的传输协议</a:t>
            </a:r>
            <a:r>
              <a:rPr lang="en-US" altLang="zh-CN" dirty="0"/>
              <a:t>UDP</a:t>
            </a:r>
            <a:r>
              <a:rPr lang="zh-CN" altLang="en-US" dirty="0"/>
              <a:t>和</a:t>
            </a:r>
            <a:r>
              <a:rPr lang="en-US" altLang="zh-CN" dirty="0"/>
              <a:t>TCP</a:t>
            </a:r>
            <a:r>
              <a:rPr lang="zh-CN" altLang="en-US" dirty="0"/>
              <a:t>：</a:t>
            </a:r>
            <a:r>
              <a:rPr lang="en-US" altLang="zh-CN" dirty="0"/>
              <a:t>UDP</a:t>
            </a:r>
            <a:r>
              <a:rPr lang="zh-CN" altLang="en-US" dirty="0"/>
              <a:t>是一个无连接的协议，</a:t>
            </a:r>
            <a:r>
              <a:rPr lang="en-US" altLang="zh-CN" dirty="0"/>
              <a:t>TCP</a:t>
            </a:r>
            <a:r>
              <a:rPr lang="zh-CN" altLang="en-US" dirty="0"/>
              <a:t>协议提供了一个可靠的、双向的、拥塞可控的字节流服务；</a:t>
            </a:r>
            <a:endParaRPr lang="en-US" altLang="zh-CN" dirty="0"/>
          </a:p>
          <a:p>
            <a:pPr algn="just"/>
            <a:r>
              <a:rPr lang="en-US" altLang="zh-CN" dirty="0"/>
              <a:t>TCP</a:t>
            </a:r>
            <a:r>
              <a:rPr lang="zh-CN" altLang="en-US" dirty="0"/>
              <a:t>拥塞控制遵循</a:t>
            </a:r>
            <a:r>
              <a:rPr lang="en-US" altLang="zh-CN" dirty="0"/>
              <a:t>AIMD</a:t>
            </a:r>
            <a:r>
              <a:rPr lang="zh-CN" altLang="en-US" dirty="0"/>
              <a:t>控制法则，</a:t>
            </a:r>
            <a:r>
              <a:rPr lang="en-US" altLang="zh-CN" dirty="0"/>
              <a:t>AIMD</a:t>
            </a:r>
            <a:r>
              <a:rPr lang="zh-CN" altLang="en-US" dirty="0"/>
              <a:t>控制法则能将传输速率收敛到一个相对公平和有效的分配方案上；</a:t>
            </a:r>
            <a:endParaRPr lang="en-US" altLang="zh-CN" dirty="0"/>
          </a:p>
          <a:p>
            <a:pPr algn="just"/>
            <a:r>
              <a:rPr lang="zh-CN" altLang="en-US" dirty="0"/>
              <a:t>慢启动、拥塞避免、快速重传和快速恢复四个算法构成了</a:t>
            </a:r>
            <a:r>
              <a:rPr lang="en-US" altLang="zh-CN" dirty="0"/>
              <a:t>TCP</a:t>
            </a:r>
            <a:r>
              <a:rPr lang="zh-CN" altLang="en-US" dirty="0"/>
              <a:t>拥塞控制的基础；</a:t>
            </a:r>
            <a:endParaRPr lang="en-US" altLang="zh-CN" dirty="0"/>
          </a:p>
          <a:p>
            <a:pPr algn="just"/>
            <a:r>
              <a:rPr lang="en-US" altLang="zh-CN" dirty="0"/>
              <a:t>QUIC</a:t>
            </a:r>
            <a:r>
              <a:rPr lang="zh-CN" altLang="en-US" dirty="0"/>
              <a:t>运行在</a:t>
            </a:r>
            <a:r>
              <a:rPr lang="en-US" altLang="zh-CN" dirty="0"/>
              <a:t>UDP</a:t>
            </a:r>
            <a:r>
              <a:rPr lang="zh-CN" altLang="en-US" dirty="0"/>
              <a:t>之上，它的主要目标是让</a:t>
            </a:r>
            <a:r>
              <a:rPr lang="en-US" altLang="zh-CN" dirty="0"/>
              <a:t>HTTP</a:t>
            </a:r>
            <a:r>
              <a:rPr lang="zh-CN" altLang="en-US" dirty="0"/>
              <a:t>等应用层协议运行得更加快速。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66B46AA-3A9C-4FCD-8771-CCAB28B1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传输层小结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D15F62-1B74-4301-81F6-99602A8F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3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59B72F51-1F59-4C67-92C2-0E35D8B6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传输层干什么？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798" y="3636371"/>
            <a:ext cx="451034" cy="4367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074" y="5141331"/>
            <a:ext cx="451034" cy="436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811" y="5201549"/>
            <a:ext cx="451034" cy="4367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483" y="3633719"/>
            <a:ext cx="451034" cy="4367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90" y="4525486"/>
            <a:ext cx="451034" cy="4367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06" y="4184370"/>
            <a:ext cx="451034" cy="436715"/>
          </a:xfrm>
          <a:prstGeom prst="rect">
            <a:avLst/>
          </a:prstGeom>
        </p:spPr>
      </p:pic>
      <p:cxnSp>
        <p:nvCxnSpPr>
          <p:cNvPr id="29" name="直接连接符 28"/>
          <p:cNvCxnSpPr>
            <a:cxnSpLocks/>
            <a:endCxn id="12" idx="1"/>
          </p:cNvCxnSpPr>
          <p:nvPr/>
        </p:nvCxnSpPr>
        <p:spPr bwMode="auto">
          <a:xfrm flipV="1">
            <a:off x="1727385" y="4402727"/>
            <a:ext cx="1102021" cy="4394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/>
          <p:cNvCxnSpPr>
            <a:stCxn id="12" idx="3"/>
            <a:endCxn id="6" idx="1"/>
          </p:cNvCxnSpPr>
          <p:nvPr/>
        </p:nvCxnSpPr>
        <p:spPr bwMode="auto">
          <a:xfrm flipV="1">
            <a:off x="3280440" y="3854729"/>
            <a:ext cx="963359" cy="5479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连接符 32"/>
          <p:cNvCxnSpPr>
            <a:stCxn id="12" idx="3"/>
            <a:endCxn id="8" idx="1"/>
          </p:cNvCxnSpPr>
          <p:nvPr/>
        </p:nvCxnSpPr>
        <p:spPr bwMode="auto">
          <a:xfrm>
            <a:off x="3280439" y="4402728"/>
            <a:ext cx="504635" cy="9569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连接符 36"/>
          <p:cNvCxnSpPr>
            <a:stCxn id="6" idx="3"/>
            <a:endCxn id="10" idx="1"/>
          </p:cNvCxnSpPr>
          <p:nvPr/>
        </p:nvCxnSpPr>
        <p:spPr bwMode="auto">
          <a:xfrm flipV="1">
            <a:off x="4694833" y="3852077"/>
            <a:ext cx="1309651" cy="265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>
            <a:stCxn id="8" idx="3"/>
            <a:endCxn id="9" idx="1"/>
          </p:cNvCxnSpPr>
          <p:nvPr/>
        </p:nvCxnSpPr>
        <p:spPr bwMode="auto">
          <a:xfrm>
            <a:off x="4236108" y="5359689"/>
            <a:ext cx="1406703" cy="602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连接符 40"/>
          <p:cNvCxnSpPr>
            <a:stCxn id="9" idx="3"/>
            <a:endCxn id="11" idx="1"/>
          </p:cNvCxnSpPr>
          <p:nvPr/>
        </p:nvCxnSpPr>
        <p:spPr bwMode="auto">
          <a:xfrm flipV="1">
            <a:off x="6093845" y="4743844"/>
            <a:ext cx="723345" cy="67606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连接符 42"/>
          <p:cNvCxnSpPr>
            <a:stCxn id="10" idx="3"/>
            <a:endCxn id="11" idx="0"/>
          </p:cNvCxnSpPr>
          <p:nvPr/>
        </p:nvCxnSpPr>
        <p:spPr bwMode="auto">
          <a:xfrm>
            <a:off x="6455518" y="3852077"/>
            <a:ext cx="587190" cy="67341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连接符 44"/>
          <p:cNvCxnSpPr>
            <a:stCxn id="6" idx="3"/>
            <a:endCxn id="9" idx="0"/>
          </p:cNvCxnSpPr>
          <p:nvPr/>
        </p:nvCxnSpPr>
        <p:spPr bwMode="auto">
          <a:xfrm>
            <a:off x="4694832" y="3854729"/>
            <a:ext cx="1173496" cy="134682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连接符 46"/>
          <p:cNvCxnSpPr>
            <a:cxnSpLocks/>
            <a:stCxn id="11" idx="3"/>
            <a:endCxn id="13" idx="1"/>
          </p:cNvCxnSpPr>
          <p:nvPr/>
        </p:nvCxnSpPr>
        <p:spPr bwMode="auto">
          <a:xfrm flipV="1">
            <a:off x="7268224" y="4350931"/>
            <a:ext cx="1023636" cy="39291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文本框 81"/>
          <p:cNvSpPr txBox="1"/>
          <p:nvPr/>
        </p:nvSpPr>
        <p:spPr>
          <a:xfrm>
            <a:off x="796036" y="1214953"/>
            <a:ext cx="830562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Step1 –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(L1 &amp; L2)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建立两个设备之间的连接（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 hop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796036" y="1900626"/>
            <a:ext cx="8769404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Step2 –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导航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(L3)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：寻找端到端的路径，即路由。每个设备都参与路径的计算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796037" y="2620862"/>
            <a:ext cx="8924373" cy="799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Step3 –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投递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(L4)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：端侧控制的具体应用到应用的数据传输（也称端到端传输），视网络为黑盒。</a:t>
            </a:r>
          </a:p>
        </p:txBody>
      </p:sp>
      <p:sp>
        <p:nvSpPr>
          <p:cNvPr id="125" name="圆角矩形 124"/>
          <p:cNvSpPr/>
          <p:nvPr/>
        </p:nvSpPr>
        <p:spPr bwMode="auto">
          <a:xfrm>
            <a:off x="2284712" y="3480935"/>
            <a:ext cx="5389702" cy="2337633"/>
          </a:xfrm>
          <a:prstGeom prst="roundRect">
            <a:avLst>
              <a:gd name="adj" fmla="val 7842"/>
            </a:avLst>
          </a:prstGeom>
          <a:solidFill>
            <a:srgbClr val="DDDDDD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>
            <a:prstTxWarp prst="textNoShape">
              <a:avLst/>
            </a:prstTxWarp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 bwMode="auto">
          <a:xfrm>
            <a:off x="1764338" y="4110666"/>
            <a:ext cx="6755513" cy="1036502"/>
          </a:xfrm>
          <a:custGeom>
            <a:avLst/>
            <a:gdLst>
              <a:gd name="connsiteX0" fmla="*/ 0 w 6758152"/>
              <a:gd name="connsiteY0" fmla="*/ 399060 h 1036907"/>
              <a:gd name="connsiteX1" fmla="*/ 1219200 w 6758152"/>
              <a:gd name="connsiteY1" fmla="*/ 472632 h 1036907"/>
              <a:gd name="connsiteX2" fmla="*/ 2596055 w 6758152"/>
              <a:gd name="connsiteY2" fmla="*/ 10177 h 1036907"/>
              <a:gd name="connsiteX3" fmla="*/ 3878317 w 6758152"/>
              <a:gd name="connsiteY3" fmla="*/ 987639 h 1036907"/>
              <a:gd name="connsiteX4" fmla="*/ 5234152 w 6758152"/>
              <a:gd name="connsiteY4" fmla="*/ 861515 h 1036907"/>
              <a:gd name="connsiteX5" fmla="*/ 6758152 w 6758152"/>
              <a:gd name="connsiteY5" fmla="*/ 598757 h 103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8152" h="1036907">
                <a:moveTo>
                  <a:pt x="0" y="399060"/>
                </a:moveTo>
                <a:cubicBezTo>
                  <a:pt x="393262" y="468253"/>
                  <a:pt x="786524" y="537446"/>
                  <a:pt x="1219200" y="472632"/>
                </a:cubicBezTo>
                <a:cubicBezTo>
                  <a:pt x="1651876" y="407818"/>
                  <a:pt x="2152869" y="-75658"/>
                  <a:pt x="2596055" y="10177"/>
                </a:cubicBezTo>
                <a:cubicBezTo>
                  <a:pt x="3039241" y="96011"/>
                  <a:pt x="3438634" y="845749"/>
                  <a:pt x="3878317" y="987639"/>
                </a:cubicBezTo>
                <a:cubicBezTo>
                  <a:pt x="4318000" y="1129529"/>
                  <a:pt x="4754180" y="926329"/>
                  <a:pt x="5234152" y="861515"/>
                </a:cubicBezTo>
                <a:cubicBezTo>
                  <a:pt x="5714125" y="796701"/>
                  <a:pt x="6758152" y="598757"/>
                  <a:pt x="6758152" y="598757"/>
                </a:cubicBezTo>
              </a:path>
            </a:pathLst>
          </a:cu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134" name="圆角矩形 133"/>
          <p:cNvSpPr/>
          <p:nvPr/>
        </p:nvSpPr>
        <p:spPr bwMode="auto">
          <a:xfrm>
            <a:off x="757399" y="3505748"/>
            <a:ext cx="395007" cy="277000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>
            <a:prstTxWarp prst="textNoShape">
              <a:avLst/>
            </a:prstTxWarp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000514" y="5995240"/>
            <a:ext cx="10675549" cy="391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 defTabSz="91385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DDDDD"/>
              </a:buClr>
              <a:buSzPct val="60000"/>
              <a:defRPr/>
            </a:pP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传输层：部署在</a:t>
            </a: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两端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，直接服务于用户设备的网络协议。区别于其它层，与网络设备的直接关联较弱。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F8CB9D54-FA13-A9A5-9FEF-DA5DA489B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87" y="4204530"/>
            <a:ext cx="815181" cy="6172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B55C51-195C-3599-F44F-87423494569C}"/>
              </a:ext>
            </a:extLst>
          </p:cNvPr>
          <p:cNvSpPr txBox="1"/>
          <p:nvPr/>
        </p:nvSpPr>
        <p:spPr>
          <a:xfrm>
            <a:off x="900606" y="4973469"/>
            <a:ext cx="936000" cy="3038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电脑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38296A59-367E-F672-C63A-B1FF55F72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1860" y="4042326"/>
            <a:ext cx="815181" cy="61720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1243423-7964-8643-AD61-C70B00E5EEFE}"/>
              </a:ext>
            </a:extLst>
          </p:cNvPr>
          <p:cNvSpPr txBox="1"/>
          <p:nvPr/>
        </p:nvSpPr>
        <p:spPr>
          <a:xfrm>
            <a:off x="8292371" y="4831068"/>
            <a:ext cx="936000" cy="3038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电脑</a:t>
            </a:r>
          </a:p>
        </p:txBody>
      </p:sp>
      <p:sp>
        <p:nvSpPr>
          <p:cNvPr id="5" name="圆角矩形 133">
            <a:extLst>
              <a:ext uri="{FF2B5EF4-FFF2-40B4-BE49-F238E27FC236}">
                <a16:creationId xmlns:a16="http://schemas.microsoft.com/office/drawing/2014/main" id="{56EF8CBD-594D-13E6-90F9-E2F7DB397CCE}"/>
              </a:ext>
            </a:extLst>
          </p:cNvPr>
          <p:cNvSpPr/>
          <p:nvPr/>
        </p:nvSpPr>
        <p:spPr bwMode="auto">
          <a:xfrm>
            <a:off x="1265946" y="3512187"/>
            <a:ext cx="395007" cy="277000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>
            <a:prstTxWarp prst="textNoShape">
              <a:avLst/>
            </a:prstTxWarp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 dirty="0">
              <a:cs typeface="+mn-ea"/>
              <a:sym typeface="+mn-lt"/>
            </a:endParaRPr>
          </a:p>
        </p:txBody>
      </p:sp>
      <p:sp>
        <p:nvSpPr>
          <p:cNvPr id="7" name="圆角矩形 133">
            <a:extLst>
              <a:ext uri="{FF2B5EF4-FFF2-40B4-BE49-F238E27FC236}">
                <a16:creationId xmlns:a16="http://schemas.microsoft.com/office/drawing/2014/main" id="{C97DB6A7-9ADC-99B7-681B-7ED485FB9CAA}"/>
              </a:ext>
            </a:extLst>
          </p:cNvPr>
          <p:cNvSpPr/>
          <p:nvPr/>
        </p:nvSpPr>
        <p:spPr bwMode="auto">
          <a:xfrm>
            <a:off x="1757068" y="3518620"/>
            <a:ext cx="395007" cy="277000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>
            <a:prstTxWarp prst="textNoShape">
              <a:avLst/>
            </a:prstTxWarp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46" name="Text Box 4">
            <a:extLst>
              <a:ext uri="{FF2B5EF4-FFF2-40B4-BE49-F238E27FC236}">
                <a16:creationId xmlns:a16="http://schemas.microsoft.com/office/drawing/2014/main" id="{2F113698-1414-43EC-B430-F6A993803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1834" y="4794194"/>
            <a:ext cx="1210588" cy="36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599">
                <a:cs typeface="+mn-ea"/>
                <a:sym typeface="+mn-lt"/>
              </a:rPr>
              <a:t>数据链路层</a:t>
            </a: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FC1E7312-DDDB-4A8F-A614-7F059B936B7F}"/>
              </a:ext>
            </a:extLst>
          </p:cNvPr>
          <p:cNvGrpSpPr>
            <a:grpSpLocks/>
          </p:cNvGrpSpPr>
          <p:nvPr/>
        </p:nvGrpSpPr>
        <p:grpSpPr bwMode="auto">
          <a:xfrm>
            <a:off x="9739102" y="2636981"/>
            <a:ext cx="1918538" cy="3238822"/>
            <a:chOff x="673" y="1389"/>
            <a:chExt cx="1535" cy="2041"/>
          </a:xfrm>
        </p:grpSpPr>
        <p:sp>
          <p:nvSpPr>
            <p:cNvPr id="49" name="AutoShape 6">
              <a:extLst>
                <a:ext uri="{FF2B5EF4-FFF2-40B4-BE49-F238E27FC236}">
                  <a16:creationId xmlns:a16="http://schemas.microsoft.com/office/drawing/2014/main" id="{7ED1B73F-BD7F-4BF0-BE0B-592E6B780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1389"/>
              <a:ext cx="1535" cy="2041"/>
            </a:xfrm>
            <a:prstGeom prst="cube">
              <a:avLst>
                <a:gd name="adj" fmla="val 925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E75F0B1C-A701-420A-A7F5-47C663943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2920"/>
              <a:ext cx="1535" cy="134"/>
            </a:xfrm>
            <a:custGeom>
              <a:avLst/>
              <a:gdLst>
                <a:gd name="T0" fmla="*/ 0 w 1200"/>
                <a:gd name="T1" fmla="*/ 120 h 120"/>
                <a:gd name="T2" fmla="*/ 1080 w 1200"/>
                <a:gd name="T3" fmla="*/ 120 h 120"/>
                <a:gd name="T4" fmla="*/ 1200 w 1200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0" h="120">
                  <a:moveTo>
                    <a:pt x="0" y="120"/>
                  </a:moveTo>
                  <a:lnTo>
                    <a:pt x="1080" y="120"/>
                  </a:lnTo>
                  <a:lnTo>
                    <a:pt x="120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5EDCE838-94E2-42FF-8FC2-F8392B585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2530"/>
              <a:ext cx="1535" cy="134"/>
            </a:xfrm>
            <a:custGeom>
              <a:avLst/>
              <a:gdLst>
                <a:gd name="T0" fmla="*/ 0 w 1200"/>
                <a:gd name="T1" fmla="*/ 120 h 120"/>
                <a:gd name="T2" fmla="*/ 1080 w 1200"/>
                <a:gd name="T3" fmla="*/ 120 h 120"/>
                <a:gd name="T4" fmla="*/ 1200 w 1200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0" h="120">
                  <a:moveTo>
                    <a:pt x="0" y="120"/>
                  </a:moveTo>
                  <a:lnTo>
                    <a:pt x="1080" y="120"/>
                  </a:lnTo>
                  <a:lnTo>
                    <a:pt x="120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E5CF5318-839E-4A91-8B31-00F98AA5A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2147"/>
              <a:ext cx="1535" cy="135"/>
            </a:xfrm>
            <a:custGeom>
              <a:avLst/>
              <a:gdLst>
                <a:gd name="T0" fmla="*/ 0 w 1200"/>
                <a:gd name="T1" fmla="*/ 120 h 120"/>
                <a:gd name="T2" fmla="*/ 1080 w 1200"/>
                <a:gd name="T3" fmla="*/ 120 h 120"/>
                <a:gd name="T4" fmla="*/ 1200 w 1200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0" h="120">
                  <a:moveTo>
                    <a:pt x="0" y="120"/>
                  </a:moveTo>
                  <a:lnTo>
                    <a:pt x="1080" y="120"/>
                  </a:lnTo>
                  <a:lnTo>
                    <a:pt x="120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2E1E5925-9659-43BF-80DC-094670562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1765"/>
              <a:ext cx="1535" cy="134"/>
            </a:xfrm>
            <a:custGeom>
              <a:avLst/>
              <a:gdLst>
                <a:gd name="T0" fmla="*/ 0 w 1200"/>
                <a:gd name="T1" fmla="*/ 120 h 120"/>
                <a:gd name="T2" fmla="*/ 1080 w 1200"/>
                <a:gd name="T3" fmla="*/ 120 h 120"/>
                <a:gd name="T4" fmla="*/ 1200 w 1200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0" h="120">
                  <a:moveTo>
                    <a:pt x="0" y="120"/>
                  </a:moveTo>
                  <a:lnTo>
                    <a:pt x="1080" y="120"/>
                  </a:lnTo>
                  <a:lnTo>
                    <a:pt x="120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799">
                <a:cs typeface="+mn-ea"/>
                <a:sym typeface="+mn-lt"/>
              </a:endParaRPr>
            </a:p>
          </p:txBody>
        </p:sp>
      </p:grpSp>
      <p:sp>
        <p:nvSpPr>
          <p:cNvPr id="54" name="Text Box 11">
            <a:extLst>
              <a:ext uri="{FF2B5EF4-FFF2-40B4-BE49-F238E27FC236}">
                <a16:creationId xmlns:a16="http://schemas.microsoft.com/office/drawing/2014/main" id="{B4E46983-3C3E-4F2B-A0A5-6E80F7150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5318" y="2969282"/>
            <a:ext cx="1803699" cy="42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999" dirty="0">
                <a:cs typeface="+mn-ea"/>
                <a:sym typeface="+mn-lt"/>
              </a:rPr>
              <a:t>L5        </a:t>
            </a:r>
            <a:r>
              <a:rPr kumimoji="1" lang="zh-CN" altLang="en-US" sz="1999" dirty="0">
                <a:cs typeface="+mn-ea"/>
                <a:sym typeface="+mn-lt"/>
              </a:rPr>
              <a:t>应用层</a:t>
            </a:r>
          </a:p>
        </p:txBody>
      </p:sp>
      <p:sp>
        <p:nvSpPr>
          <p:cNvPr id="55" name="Text Box 12">
            <a:extLst>
              <a:ext uri="{FF2B5EF4-FFF2-40B4-BE49-F238E27FC236}">
                <a16:creationId xmlns:a16="http://schemas.microsoft.com/office/drawing/2014/main" id="{182A0207-EA7C-4A04-9889-C5BAB7F29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5318" y="3580231"/>
            <a:ext cx="1803699" cy="42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999" dirty="0">
                <a:cs typeface="+mn-ea"/>
                <a:sym typeface="+mn-lt"/>
              </a:rPr>
              <a:t>L4        </a:t>
            </a:r>
            <a:r>
              <a:rPr kumimoji="1" lang="zh-CN" altLang="en-US" sz="1999" dirty="0">
                <a:cs typeface="+mn-ea"/>
                <a:sym typeface="+mn-lt"/>
              </a:rPr>
              <a:t>运输层</a:t>
            </a:r>
          </a:p>
        </p:txBody>
      </p:sp>
      <p:sp>
        <p:nvSpPr>
          <p:cNvPr id="56" name="Text Box 13">
            <a:extLst>
              <a:ext uri="{FF2B5EF4-FFF2-40B4-BE49-F238E27FC236}">
                <a16:creationId xmlns:a16="http://schemas.microsoft.com/office/drawing/2014/main" id="{5F69DE21-E448-4BC0-BC30-A21551AA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5318" y="4192767"/>
            <a:ext cx="1803699" cy="42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999" dirty="0">
                <a:cs typeface="+mn-ea"/>
                <a:sym typeface="+mn-lt"/>
              </a:rPr>
              <a:t>L3        </a:t>
            </a:r>
            <a:r>
              <a:rPr kumimoji="1" lang="zh-CN" altLang="en-US" sz="1999" dirty="0">
                <a:cs typeface="+mn-ea"/>
                <a:sym typeface="+mn-lt"/>
              </a:rPr>
              <a:t>网络层</a:t>
            </a:r>
          </a:p>
        </p:txBody>
      </p:sp>
      <p:sp>
        <p:nvSpPr>
          <p:cNvPr id="57" name="Text Box 14">
            <a:extLst>
              <a:ext uri="{FF2B5EF4-FFF2-40B4-BE49-F238E27FC236}">
                <a16:creationId xmlns:a16="http://schemas.microsoft.com/office/drawing/2014/main" id="{AF3B917B-3B55-4954-AF23-73F9346E0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5318" y="4805302"/>
            <a:ext cx="2034531" cy="42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999" dirty="0">
                <a:cs typeface="+mn-ea"/>
                <a:sym typeface="+mn-lt"/>
              </a:rPr>
              <a:t>L2    </a:t>
            </a:r>
            <a:r>
              <a:rPr kumimoji="1" lang="zh-CN" altLang="en-US" sz="1999" dirty="0">
                <a:cs typeface="+mn-ea"/>
                <a:sym typeface="+mn-lt"/>
              </a:rPr>
              <a:t>数据链路层</a:t>
            </a:r>
          </a:p>
        </p:txBody>
      </p:sp>
      <p:sp>
        <p:nvSpPr>
          <p:cNvPr id="58" name="Text Box 15">
            <a:extLst>
              <a:ext uri="{FF2B5EF4-FFF2-40B4-BE49-F238E27FC236}">
                <a16:creationId xmlns:a16="http://schemas.microsoft.com/office/drawing/2014/main" id="{9EE1E32F-2AEE-4C38-BDAC-D4B94441F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5318" y="5417838"/>
            <a:ext cx="1803699" cy="42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999" dirty="0">
                <a:cs typeface="+mn-ea"/>
                <a:sym typeface="+mn-lt"/>
              </a:rPr>
              <a:t>L1        </a:t>
            </a:r>
            <a:r>
              <a:rPr kumimoji="1" lang="zh-CN" altLang="en-US" sz="1999" dirty="0">
                <a:cs typeface="+mn-ea"/>
                <a:sym typeface="+mn-lt"/>
              </a:rPr>
              <a:t>物理层</a:t>
            </a:r>
          </a:p>
        </p:txBody>
      </p:sp>
    </p:spTree>
    <p:extLst>
      <p:ext uri="{BB962C8B-B14F-4D97-AF65-F5344CB8AC3E}">
        <p14:creationId xmlns:p14="http://schemas.microsoft.com/office/powerpoint/2010/main" val="36725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185 L 0.01211 0.14422 L 0.64596 0.13704 L 0.68711 -0.01435 " pathEditMode="relative" rAng="0" ptsTypes="AAAA">
                                      <p:cBhvr>
                                        <p:cTn id="57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14" y="666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39 -0.00046 C -0.00013 0.04722 0.00013 0.09491 0.00039 0.14282 L 0.6026 0.13704 C 0.60234 0.08704 0.60208 0.03704 0.60182 -0.01296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43" y="652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068 -0.00047 L -0.02799 0.14838 L 0.56172 0.14259 L 0.51979 -0.01436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74" grpId="0"/>
      <p:bldP spid="109" grpId="0"/>
      <p:bldP spid="125" grpId="0" animBg="1"/>
      <p:bldP spid="24" grpId="0" animBg="1"/>
      <p:bldP spid="134" grpId="0" animBg="1"/>
      <p:bldP spid="135" grpId="0"/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1D8C39-DAED-4C7D-8ECE-ABE4482A2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生活中你递送快递时，快递员会问你哪些问题？</a:t>
            </a:r>
            <a:endParaRPr lang="en-US" altLang="zh-CN" dirty="0">
              <a:sym typeface="+mn-lt"/>
            </a:endParaRPr>
          </a:p>
          <a:p>
            <a:endParaRPr lang="zh-CN" altLang="en-US" dirty="0"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85678F-27C0-4BFC-A6B7-7787208B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传输层干什么？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FF1E66-EE5F-49CD-A720-F475CCFA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AC642D-FA81-4128-936F-2FAE155E84B8}"/>
              </a:ext>
            </a:extLst>
          </p:cNvPr>
          <p:cNvSpPr/>
          <p:nvPr/>
        </p:nvSpPr>
        <p:spPr>
          <a:xfrm>
            <a:off x="1339403" y="2086040"/>
            <a:ext cx="3142445" cy="55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cs typeface="+mn-ea"/>
                <a:sym typeface="+mn-lt"/>
              </a:rPr>
              <a:t>发</a:t>
            </a:r>
            <a:r>
              <a:rPr lang="en-US" altLang="zh-CN" sz="2800" dirty="0">
                <a:cs typeface="+mn-ea"/>
                <a:sym typeface="+mn-lt"/>
              </a:rPr>
              <a:t>/</a:t>
            </a:r>
            <a:r>
              <a:rPr lang="zh-CN" altLang="en-US" sz="2800" dirty="0">
                <a:cs typeface="+mn-ea"/>
                <a:sym typeface="+mn-lt"/>
              </a:rPr>
              <a:t>收“签字”</a:t>
            </a:r>
            <a:endParaRPr lang="en-US" altLang="zh-CN" sz="2800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6C3B31-457D-4178-BBA5-1E7D937F54F7}"/>
              </a:ext>
            </a:extLst>
          </p:cNvPr>
          <p:cNvSpPr/>
          <p:nvPr/>
        </p:nvSpPr>
        <p:spPr>
          <a:xfrm>
            <a:off x="2356834" y="3475989"/>
            <a:ext cx="1905314" cy="55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cs typeface="+mn-ea"/>
                <a:sym typeface="+mn-lt"/>
              </a:rPr>
              <a:t>空运</a:t>
            </a:r>
            <a:r>
              <a:rPr lang="en-US" altLang="zh-CN" sz="2800" dirty="0">
                <a:cs typeface="+mn-ea"/>
                <a:sym typeface="+mn-lt"/>
              </a:rPr>
              <a:t>/</a:t>
            </a:r>
            <a:r>
              <a:rPr lang="zh-CN" altLang="en-US" sz="2800" dirty="0">
                <a:cs typeface="+mn-ea"/>
                <a:sym typeface="+mn-lt"/>
              </a:rPr>
              <a:t>陆运</a:t>
            </a:r>
            <a:endParaRPr lang="en-US" altLang="zh-CN" sz="2800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CEB511-0DD6-4755-997F-FB67A7DDF074}"/>
              </a:ext>
            </a:extLst>
          </p:cNvPr>
          <p:cNvSpPr/>
          <p:nvPr/>
        </p:nvSpPr>
        <p:spPr>
          <a:xfrm>
            <a:off x="5152580" y="4667495"/>
            <a:ext cx="2514085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+mn-ea"/>
                <a:cs typeface="+mn-ea"/>
                <a:sym typeface="+mn-lt"/>
              </a:rPr>
              <a:t>发</a:t>
            </a:r>
            <a:r>
              <a:rPr lang="en-US" altLang="zh-CN" sz="2800" dirty="0">
                <a:latin typeface="+mn-ea"/>
                <a:cs typeface="+mn-ea"/>
                <a:sym typeface="+mn-lt"/>
              </a:rPr>
              <a:t>/</a:t>
            </a:r>
            <a:r>
              <a:rPr lang="zh-CN" altLang="en-US" sz="2800" dirty="0">
                <a:latin typeface="+mn-ea"/>
                <a:cs typeface="+mn-ea"/>
                <a:sym typeface="+mn-lt"/>
              </a:rPr>
              <a:t>收件人姓名</a:t>
            </a:r>
            <a:endParaRPr lang="en-US" altLang="zh-CN" sz="2800" dirty="0"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1F596A-A917-41F4-BD0E-F894A766C2F8}"/>
              </a:ext>
            </a:extLst>
          </p:cNvPr>
          <p:cNvSpPr/>
          <p:nvPr/>
        </p:nvSpPr>
        <p:spPr>
          <a:xfrm>
            <a:off x="8249676" y="3526282"/>
            <a:ext cx="2620092" cy="5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+mn-ea"/>
                <a:cs typeface="+mn-ea"/>
                <a:sym typeface="+mn-lt"/>
              </a:rPr>
              <a:t>电话</a:t>
            </a:r>
            <a:r>
              <a:rPr lang="en-US" altLang="zh-CN" sz="2800" dirty="0">
                <a:latin typeface="+mn-ea"/>
                <a:cs typeface="+mn-ea"/>
                <a:sym typeface="+mn-lt"/>
              </a:rPr>
              <a:t>/</a:t>
            </a:r>
            <a:r>
              <a:rPr lang="zh-CN" altLang="en-US" sz="2800" dirty="0">
                <a:latin typeface="+mn-ea"/>
                <a:cs typeface="+mn-ea"/>
                <a:sym typeface="+mn-lt"/>
              </a:rPr>
              <a:t>短息通知</a:t>
            </a:r>
            <a:endParaRPr lang="en-US" altLang="zh-CN" sz="2800" dirty="0"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6B4A77-986F-40E3-A91E-78ECD6483506}"/>
              </a:ext>
            </a:extLst>
          </p:cNvPr>
          <p:cNvSpPr/>
          <p:nvPr/>
        </p:nvSpPr>
        <p:spPr>
          <a:xfrm>
            <a:off x="8525814" y="4666983"/>
            <a:ext cx="2267710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+mn-ea"/>
                <a:cs typeface="+mn-ea"/>
                <a:sym typeface="+mn-lt"/>
              </a:rPr>
              <a:t>送货上门</a:t>
            </a:r>
            <a:endParaRPr lang="en-US" altLang="zh-CN" sz="2800" dirty="0"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4A83A3-5C5C-46AA-AD70-ED34C4D1BB4D}"/>
              </a:ext>
            </a:extLst>
          </p:cNvPr>
          <p:cNvSpPr/>
          <p:nvPr/>
        </p:nvSpPr>
        <p:spPr>
          <a:xfrm>
            <a:off x="1783724" y="4865938"/>
            <a:ext cx="269812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+mn-ea"/>
                <a:cs typeface="+mn-ea"/>
                <a:sym typeface="+mn-lt"/>
              </a:rPr>
              <a:t>打包</a:t>
            </a:r>
            <a:r>
              <a:rPr lang="en-US" altLang="zh-CN" sz="2800" dirty="0">
                <a:latin typeface="+mn-ea"/>
                <a:cs typeface="+mn-ea"/>
                <a:sym typeface="+mn-lt"/>
              </a:rPr>
              <a:t>/</a:t>
            </a:r>
            <a:r>
              <a:rPr lang="zh-CN" altLang="en-US" sz="2800" dirty="0">
                <a:latin typeface="+mn-ea"/>
                <a:cs typeface="+mn-ea"/>
                <a:sym typeface="+mn-lt"/>
              </a:rPr>
              <a:t>隐私包装</a:t>
            </a:r>
            <a:endParaRPr lang="en-US" altLang="zh-CN" sz="2800" dirty="0"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87CC23-CAF5-4BE7-BEF1-65BEEDD92C23}"/>
              </a:ext>
            </a:extLst>
          </p:cNvPr>
          <p:cNvSpPr/>
          <p:nvPr/>
        </p:nvSpPr>
        <p:spPr>
          <a:xfrm>
            <a:off x="6948154" y="2190505"/>
            <a:ext cx="1524000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+mn-ea"/>
                <a:cs typeface="+mn-ea"/>
                <a:sym typeface="+mn-lt"/>
              </a:rPr>
              <a:t>保价</a:t>
            </a:r>
            <a:endParaRPr lang="en-US" altLang="zh-CN" sz="2800" dirty="0">
              <a:latin typeface="+mn-ea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7D0630-5B38-4886-8502-4AE607AB413F}"/>
              </a:ext>
            </a:extLst>
          </p:cNvPr>
          <p:cNvSpPr txBox="1"/>
          <p:nvPr/>
        </p:nvSpPr>
        <p:spPr>
          <a:xfrm>
            <a:off x="4328062" y="2941611"/>
            <a:ext cx="2620092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+mn-ea"/>
                <a:cs typeface="+mn-ea"/>
                <a:sym typeface="+mn-lt"/>
              </a:rPr>
              <a:t>预计</a:t>
            </a:r>
            <a:r>
              <a:rPr lang="en-US" altLang="zh-CN" sz="2800" dirty="0">
                <a:latin typeface="+mn-ea"/>
                <a:cs typeface="+mn-ea"/>
                <a:sym typeface="+mn-lt"/>
              </a:rPr>
              <a:t>3</a:t>
            </a:r>
            <a:r>
              <a:rPr lang="zh-CN" altLang="en-US" sz="2800" dirty="0">
                <a:latin typeface="+mn-ea"/>
                <a:cs typeface="+mn-ea"/>
                <a:sym typeface="+mn-lt"/>
              </a:rPr>
              <a:t>天后送达</a:t>
            </a:r>
            <a:endParaRPr lang="en-US" altLang="zh-CN" sz="2800" dirty="0"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030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1D8C39-DAED-4C7D-8ECE-ABE4482A2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ym typeface="+mn-lt"/>
              </a:rPr>
              <a:t>本章节传输层要解决的问题和对应的功能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85678F-27C0-4BFC-A6B7-7787208B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传输层干什么？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1535539-707B-4EC7-94B4-62726510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AC642D-FA81-4128-936F-2FAE155E84B8}"/>
              </a:ext>
            </a:extLst>
          </p:cNvPr>
          <p:cNvSpPr/>
          <p:nvPr/>
        </p:nvSpPr>
        <p:spPr>
          <a:xfrm>
            <a:off x="1102112" y="4382793"/>
            <a:ext cx="3064729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天后送达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355D44-8DC8-4913-9996-071DF4912184}"/>
              </a:ext>
            </a:extLst>
          </p:cNvPr>
          <p:cNvSpPr/>
          <p:nvPr/>
        </p:nvSpPr>
        <p:spPr>
          <a:xfrm>
            <a:off x="5228821" y="5176694"/>
            <a:ext cx="2701470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（传输可靠性）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C40ECF-E028-4046-950B-AA62325A2DA0}"/>
              </a:ext>
            </a:extLst>
          </p:cNvPr>
          <p:cNvSpPr/>
          <p:nvPr/>
        </p:nvSpPr>
        <p:spPr>
          <a:xfrm>
            <a:off x="5119142" y="3607718"/>
            <a:ext cx="4459151" cy="63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zh-CN" altLang="en-US" sz="3200" b="1" dirty="0">
                <a:solidFill>
                  <a:srgbClr val="FF0000"/>
                </a:solidFill>
              </a:rPr>
              <a:t>拆分和组装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安全传输）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B9262B-AD04-4AF8-A7DB-7DB88DF591AB}"/>
              </a:ext>
            </a:extLst>
          </p:cNvPr>
          <p:cNvSpPr/>
          <p:nvPr/>
        </p:nvSpPr>
        <p:spPr>
          <a:xfrm>
            <a:off x="5240672" y="4345473"/>
            <a:ext cx="2235324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（传输时延）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ADF56D-A9AD-4F8D-AFF2-A78AAB8F1EB8}"/>
              </a:ext>
            </a:extLst>
          </p:cNvPr>
          <p:cNvSpPr/>
          <p:nvPr/>
        </p:nvSpPr>
        <p:spPr>
          <a:xfrm>
            <a:off x="1207091" y="1983592"/>
            <a:ext cx="2854773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收件人姓名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85918D-B8E9-4E87-BD41-88A7452E1CB0}"/>
              </a:ext>
            </a:extLst>
          </p:cNvPr>
          <p:cNvSpPr/>
          <p:nvPr/>
        </p:nvSpPr>
        <p:spPr>
          <a:xfrm>
            <a:off x="1107384" y="5176833"/>
            <a:ext cx="2854773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电话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短息通知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778542-63DC-461A-9115-67E10ECDBB1A}"/>
              </a:ext>
            </a:extLst>
          </p:cNvPr>
          <p:cNvSpPr/>
          <p:nvPr/>
        </p:nvSpPr>
        <p:spPr>
          <a:xfrm>
            <a:off x="1217631" y="2794713"/>
            <a:ext cx="2844233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收“签字”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5F1BC5-A9C9-47DE-9723-2D4C86B371D3}"/>
              </a:ext>
            </a:extLst>
          </p:cNvPr>
          <p:cNvSpPr/>
          <p:nvPr/>
        </p:nvSpPr>
        <p:spPr>
          <a:xfrm>
            <a:off x="1107384" y="3588753"/>
            <a:ext cx="2854773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打包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隐私包装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09D7E79-FB20-4896-A4B1-F3C1B15A8D85}"/>
              </a:ext>
            </a:extLst>
          </p:cNvPr>
          <p:cNvSpPr/>
          <p:nvPr/>
        </p:nvSpPr>
        <p:spPr>
          <a:xfrm>
            <a:off x="5177306" y="2752603"/>
            <a:ext cx="2752985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（端到端传递）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FAAA66C-55A9-49BB-8121-297D7C850D8A}"/>
              </a:ext>
            </a:extLst>
          </p:cNvPr>
          <p:cNvSpPr/>
          <p:nvPr/>
        </p:nvSpPr>
        <p:spPr>
          <a:xfrm>
            <a:off x="5240672" y="1945426"/>
            <a:ext cx="2626252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（服务点查找）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426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2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60CF428-3E63-4E14-854E-2790B1F6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具体功能包括：</a:t>
            </a:r>
          </a:p>
          <a:p>
            <a:pPr lvl="1"/>
            <a:r>
              <a:rPr lang="zh-CN" altLang="en-US" sz="2400" dirty="0"/>
              <a:t>端到端的报文传递</a:t>
            </a:r>
          </a:p>
          <a:p>
            <a:pPr lvl="1"/>
            <a:r>
              <a:rPr lang="zh-CN" altLang="en-US" sz="2400" dirty="0"/>
              <a:t>服务点的寻址</a:t>
            </a:r>
            <a:r>
              <a:rPr lang="en-US" altLang="zh-CN" sz="2400" dirty="0"/>
              <a:t>——</a:t>
            </a:r>
            <a:r>
              <a:rPr lang="zh-CN" altLang="en-US" sz="2400" dirty="0"/>
              <a:t>发件人</a:t>
            </a:r>
            <a:r>
              <a:rPr lang="en-US" altLang="zh-CN" sz="2400" dirty="0"/>
              <a:t>/</a:t>
            </a:r>
            <a:r>
              <a:rPr lang="zh-CN" altLang="en-US" sz="2400" dirty="0"/>
              <a:t>收件人姓名</a:t>
            </a:r>
          </a:p>
          <a:p>
            <a:pPr lvl="1"/>
            <a:r>
              <a:rPr lang="zh-CN" altLang="en-US" sz="2400" dirty="0"/>
              <a:t>拆分和组装</a:t>
            </a:r>
          </a:p>
          <a:p>
            <a:pPr lvl="1"/>
            <a:r>
              <a:rPr lang="zh-CN" altLang="en-US" sz="2400" dirty="0"/>
              <a:t>连接控制</a:t>
            </a:r>
          </a:p>
          <a:p>
            <a:r>
              <a:rPr lang="zh-CN" altLang="en-US" sz="2800" dirty="0"/>
              <a:t>传输层为上层提供两种类型服务：</a:t>
            </a:r>
          </a:p>
          <a:p>
            <a:pPr lvl="1"/>
            <a:r>
              <a:rPr lang="zh-CN" altLang="en-US" sz="2400" dirty="0"/>
              <a:t>面向连接的传输服务</a:t>
            </a:r>
          </a:p>
          <a:p>
            <a:pPr lvl="1"/>
            <a:r>
              <a:rPr lang="zh-CN" altLang="en-US" sz="2400" dirty="0"/>
              <a:t>无连接的传输服务</a:t>
            </a:r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7085E31-0D1C-4B01-8FF0-F4C43097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传输层干什么？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74D8F-205E-44F6-A919-3560C0E7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3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8FECEA-F453-443E-9D0E-E6899C24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2D59EF4-D216-F5FF-39FD-9C73EE45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传输层：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应用程序间</a:t>
            </a:r>
            <a:r>
              <a:rPr lang="zh-CN" altLang="en-US" dirty="0">
                <a:sym typeface="+mn-lt"/>
              </a:rPr>
              <a:t>数据的收发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43C4766-980A-5315-3E80-501E8BB51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73" y="3207590"/>
            <a:ext cx="1431411" cy="1083784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C70B2631-E1C3-387E-DDEA-4B9DADEB0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3241" y="3207590"/>
            <a:ext cx="1431411" cy="10837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F60EEFC-97FC-086F-8DFC-6A07F1282C06}"/>
              </a:ext>
            </a:extLst>
          </p:cNvPr>
          <p:cNvSpPr/>
          <p:nvPr/>
        </p:nvSpPr>
        <p:spPr>
          <a:xfrm>
            <a:off x="2291939" y="2263793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微信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BC03CF-AC01-5BCC-0C16-BD8067A726AF}"/>
              </a:ext>
            </a:extLst>
          </p:cNvPr>
          <p:cNvSpPr/>
          <p:nvPr/>
        </p:nvSpPr>
        <p:spPr>
          <a:xfrm>
            <a:off x="2291939" y="3357444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浏览器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FEC1AE-AEB6-889F-C235-045271837AC9}"/>
              </a:ext>
            </a:extLst>
          </p:cNvPr>
          <p:cNvSpPr/>
          <p:nvPr/>
        </p:nvSpPr>
        <p:spPr>
          <a:xfrm>
            <a:off x="2291939" y="4441228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邮箱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C7D108-9782-95FB-6112-6407EAC60700}"/>
              </a:ext>
            </a:extLst>
          </p:cNvPr>
          <p:cNvSpPr/>
          <p:nvPr/>
        </p:nvSpPr>
        <p:spPr>
          <a:xfrm>
            <a:off x="8361773" y="2263793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Web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5A26F6-37C0-6CD1-654C-0E05E325168A}"/>
              </a:ext>
            </a:extLst>
          </p:cNvPr>
          <p:cNvSpPr/>
          <p:nvPr/>
        </p:nvSpPr>
        <p:spPr>
          <a:xfrm>
            <a:off x="8361773" y="3357444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FTP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A0BCE3-B149-1731-E8D0-8A9D3E10C8A7}"/>
              </a:ext>
            </a:extLst>
          </p:cNvPr>
          <p:cNvSpPr/>
          <p:nvPr/>
        </p:nvSpPr>
        <p:spPr>
          <a:xfrm>
            <a:off x="8361773" y="4441228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POP3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1E2BA7C-3B04-CE7F-2423-350BC39CFBFF}"/>
              </a:ext>
            </a:extLst>
          </p:cNvPr>
          <p:cNvCxnSpPr/>
          <p:nvPr/>
        </p:nvCxnSpPr>
        <p:spPr>
          <a:xfrm>
            <a:off x="3782725" y="3728852"/>
            <a:ext cx="7362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云形 23">
            <a:extLst>
              <a:ext uri="{FF2B5EF4-FFF2-40B4-BE49-F238E27FC236}">
                <a16:creationId xmlns:a16="http://schemas.microsoft.com/office/drawing/2014/main" id="{9AD1F63C-CC86-95C0-0174-3578492CE739}"/>
              </a:ext>
            </a:extLst>
          </p:cNvPr>
          <p:cNvSpPr/>
          <p:nvPr/>
        </p:nvSpPr>
        <p:spPr>
          <a:xfrm>
            <a:off x="4774966" y="3112906"/>
            <a:ext cx="2484714" cy="1231892"/>
          </a:xfrm>
          <a:prstGeom prst="cloud">
            <a:avLst/>
          </a:prstGeom>
          <a:noFill/>
          <a:ln>
            <a:solidFill>
              <a:srgbClr val="BEBE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网络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67DD6D5-5B0A-4740-C7D2-7895D3A54E82}"/>
              </a:ext>
            </a:extLst>
          </p:cNvPr>
          <p:cNvCxnSpPr/>
          <p:nvPr/>
        </p:nvCxnSpPr>
        <p:spPr>
          <a:xfrm>
            <a:off x="7452202" y="3728852"/>
            <a:ext cx="7362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58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D6605D0-317F-464A-AFF9-14B6541D6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2D59EF4-D216-F5FF-39FD-9C73EE45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传输层：要解决的问题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43C4766-980A-5315-3E80-501E8BB51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450" y="3261014"/>
            <a:ext cx="1431411" cy="1083784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C70B2631-E1C3-387E-DDEA-4B9DADEB0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4119" y="3260084"/>
            <a:ext cx="1431411" cy="10837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F60EEFC-97FC-086F-8DFC-6A07F1282C06}"/>
              </a:ext>
            </a:extLst>
          </p:cNvPr>
          <p:cNvSpPr/>
          <p:nvPr/>
        </p:nvSpPr>
        <p:spPr>
          <a:xfrm>
            <a:off x="919263" y="2263793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微信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BC03CF-AC01-5BCC-0C16-BD8067A726AF}"/>
              </a:ext>
            </a:extLst>
          </p:cNvPr>
          <p:cNvSpPr/>
          <p:nvPr/>
        </p:nvSpPr>
        <p:spPr>
          <a:xfrm>
            <a:off x="919263" y="3357444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浏览器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FEC1AE-AEB6-889F-C235-045271837AC9}"/>
              </a:ext>
            </a:extLst>
          </p:cNvPr>
          <p:cNvSpPr/>
          <p:nvPr/>
        </p:nvSpPr>
        <p:spPr>
          <a:xfrm>
            <a:off x="919263" y="4441228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邮箱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C7D108-9782-95FB-6112-6407EAC60700}"/>
              </a:ext>
            </a:extLst>
          </p:cNvPr>
          <p:cNvSpPr/>
          <p:nvPr/>
        </p:nvSpPr>
        <p:spPr>
          <a:xfrm>
            <a:off x="9484202" y="2253004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Web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5A26F6-37C0-6CD1-654C-0E05E325168A}"/>
              </a:ext>
            </a:extLst>
          </p:cNvPr>
          <p:cNvSpPr/>
          <p:nvPr/>
        </p:nvSpPr>
        <p:spPr>
          <a:xfrm>
            <a:off x="9484202" y="3346655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FTP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A0BCE3-B149-1731-E8D0-8A9D3E10C8A7}"/>
              </a:ext>
            </a:extLst>
          </p:cNvPr>
          <p:cNvSpPr/>
          <p:nvPr/>
        </p:nvSpPr>
        <p:spPr>
          <a:xfrm>
            <a:off x="9484202" y="4430439"/>
            <a:ext cx="1431411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POP3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1E2BA7C-3B04-CE7F-2423-350BC39CFBFF}"/>
              </a:ext>
            </a:extLst>
          </p:cNvPr>
          <p:cNvCxnSpPr/>
          <p:nvPr/>
        </p:nvCxnSpPr>
        <p:spPr>
          <a:xfrm>
            <a:off x="3509593" y="3728852"/>
            <a:ext cx="7362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67DD6D5-5B0A-4740-C7D2-7895D3A54E82}"/>
              </a:ext>
            </a:extLst>
          </p:cNvPr>
          <p:cNvCxnSpPr/>
          <p:nvPr/>
        </p:nvCxnSpPr>
        <p:spPr>
          <a:xfrm>
            <a:off x="7297823" y="3727291"/>
            <a:ext cx="7362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BA72F0E-5EFF-F638-4D99-835C53F051EB}"/>
              </a:ext>
            </a:extLst>
          </p:cNvPr>
          <p:cNvSpPr txBox="1"/>
          <p:nvPr/>
        </p:nvSpPr>
        <p:spPr>
          <a:xfrm>
            <a:off x="3667066" y="2215515"/>
            <a:ext cx="4358244" cy="63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问题</a:t>
            </a:r>
            <a:r>
              <a:rPr lang="en-US" altLang="zh-CN" sz="32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：报文是给谁的？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296B7E6-BAE5-A49B-64F8-2E73B8F1B741}"/>
              </a:ext>
            </a:extLst>
          </p:cNvPr>
          <p:cNvSpPr txBox="1"/>
          <p:nvPr/>
        </p:nvSpPr>
        <p:spPr>
          <a:xfrm>
            <a:off x="3702691" y="4606937"/>
            <a:ext cx="4803805" cy="63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问题</a:t>
            </a:r>
            <a:r>
              <a:rPr lang="en-US" altLang="zh-CN" sz="3200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：网络丢包怎么办？</a:t>
            </a:r>
          </a:p>
        </p:txBody>
      </p:sp>
      <p:sp>
        <p:nvSpPr>
          <p:cNvPr id="3" name="云形 2">
            <a:extLst>
              <a:ext uri="{FF2B5EF4-FFF2-40B4-BE49-F238E27FC236}">
                <a16:creationId xmlns:a16="http://schemas.microsoft.com/office/drawing/2014/main" id="{63D93193-0A9B-A52C-26F7-3E041076A25E}"/>
              </a:ext>
            </a:extLst>
          </p:cNvPr>
          <p:cNvSpPr/>
          <p:nvPr/>
        </p:nvSpPr>
        <p:spPr>
          <a:xfrm>
            <a:off x="4560298" y="3132938"/>
            <a:ext cx="2484714" cy="1231892"/>
          </a:xfrm>
          <a:prstGeom prst="cloud">
            <a:avLst/>
          </a:prstGeom>
          <a:noFill/>
          <a:ln>
            <a:solidFill>
              <a:srgbClr val="BEBE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402714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BE1F5ED1-58BC-4E21-A110-7E135F31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A24B5B-0460-CA78-D323-FEDBC1D0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传输层问题一：报文是给谁的？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2543EE00-9C13-301D-C4C3-0C9EFAA81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6151" y="3240163"/>
            <a:ext cx="1431411" cy="10837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DAAB47F-8FE9-1361-5E55-1160BEDFD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1547" y="3241415"/>
            <a:ext cx="1431411" cy="10837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E3ACC5-DFC4-B9C4-D68B-BD7610796E64}"/>
              </a:ext>
            </a:extLst>
          </p:cNvPr>
          <p:cNvSpPr/>
          <p:nvPr/>
        </p:nvSpPr>
        <p:spPr>
          <a:xfrm>
            <a:off x="669882" y="2241151"/>
            <a:ext cx="2625749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7735F2-F5C7-6FDE-5DD7-A27A60000975}"/>
              </a:ext>
            </a:extLst>
          </p:cNvPr>
          <p:cNvSpPr/>
          <p:nvPr/>
        </p:nvSpPr>
        <p:spPr>
          <a:xfrm>
            <a:off x="669882" y="3334802"/>
            <a:ext cx="2625749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浏览器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BBC30B-0EE9-0B88-74A3-803CE9216720}"/>
              </a:ext>
            </a:extLst>
          </p:cNvPr>
          <p:cNvSpPr/>
          <p:nvPr/>
        </p:nvSpPr>
        <p:spPr>
          <a:xfrm>
            <a:off x="669882" y="4418586"/>
            <a:ext cx="2625749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邮箱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F71195-D15E-099B-669D-B45992069F40}"/>
              </a:ext>
            </a:extLst>
          </p:cNvPr>
          <p:cNvSpPr/>
          <p:nvPr/>
        </p:nvSpPr>
        <p:spPr>
          <a:xfrm>
            <a:off x="8493478" y="2241151"/>
            <a:ext cx="2845974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Web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6F62B1-533B-B18D-0627-140B74E17673}"/>
              </a:ext>
            </a:extLst>
          </p:cNvPr>
          <p:cNvSpPr/>
          <p:nvPr/>
        </p:nvSpPr>
        <p:spPr>
          <a:xfrm>
            <a:off x="8493478" y="3334802"/>
            <a:ext cx="2845974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FTP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B33B0-0388-624F-8A63-56E394D89CE3}"/>
              </a:ext>
            </a:extLst>
          </p:cNvPr>
          <p:cNvSpPr/>
          <p:nvPr/>
        </p:nvSpPr>
        <p:spPr>
          <a:xfrm>
            <a:off x="8493478" y="4418586"/>
            <a:ext cx="2845974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POP3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53DC46-B620-9A82-EE7D-25057C9CC5DF}"/>
              </a:ext>
            </a:extLst>
          </p:cNvPr>
          <p:cNvSpPr txBox="1"/>
          <p:nvPr/>
        </p:nvSpPr>
        <p:spPr>
          <a:xfrm>
            <a:off x="8026400" y="2848926"/>
            <a:ext cx="1044036" cy="1702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600" dirty="0">
                <a:solidFill>
                  <a:srgbClr val="C00000"/>
                </a:solidFill>
                <a:cs typeface="+mn-ea"/>
                <a:sym typeface="+mn-lt"/>
              </a:rPr>
              <a:t>?</a:t>
            </a:r>
            <a:endParaRPr lang="zh-CN" altLang="en-US" sz="9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835E91A-8851-1EFF-4280-54C1A0643B0A}"/>
              </a:ext>
            </a:extLst>
          </p:cNvPr>
          <p:cNvGrpSpPr/>
          <p:nvPr/>
        </p:nvGrpSpPr>
        <p:grpSpPr>
          <a:xfrm rot="19297139">
            <a:off x="6054822" y="3696635"/>
            <a:ext cx="2353245" cy="112233"/>
            <a:chOff x="8007252" y="1692525"/>
            <a:chExt cx="1620224" cy="150096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5E7F2B8-1938-4CC4-0427-8BAEC30A4747}"/>
                </a:ext>
              </a:extLst>
            </p:cNvPr>
            <p:cNvCxnSpPr>
              <a:cxnSpLocks/>
            </p:cNvCxnSpPr>
            <p:nvPr/>
          </p:nvCxnSpPr>
          <p:spPr>
            <a:xfrm>
              <a:off x="8157402" y="1757230"/>
              <a:ext cx="1470074" cy="10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53A857C-D062-53DA-E9F1-7DADCB2642EA}"/>
                </a:ext>
              </a:extLst>
            </p:cNvPr>
            <p:cNvSpPr/>
            <p:nvPr/>
          </p:nvSpPr>
          <p:spPr>
            <a:xfrm>
              <a:off x="8007252" y="1692525"/>
              <a:ext cx="829073" cy="150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B7D3DA8-A2AF-58F6-2D97-9A69B85C672B}"/>
              </a:ext>
            </a:extLst>
          </p:cNvPr>
          <p:cNvCxnSpPr>
            <a:cxnSpLocks/>
          </p:cNvCxnSpPr>
          <p:nvPr/>
        </p:nvCxnSpPr>
        <p:spPr>
          <a:xfrm>
            <a:off x="4722554" y="3715438"/>
            <a:ext cx="229800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4032AF-EA01-5305-52F8-AEF4F5C161D8}"/>
              </a:ext>
            </a:extLst>
          </p:cNvPr>
          <p:cNvGrpSpPr/>
          <p:nvPr/>
        </p:nvGrpSpPr>
        <p:grpSpPr>
          <a:xfrm>
            <a:off x="5243164" y="3049866"/>
            <a:ext cx="1252362" cy="415600"/>
            <a:chOff x="5002061" y="2621787"/>
            <a:chExt cx="1252362" cy="1392247"/>
          </a:xfrm>
        </p:grpSpPr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E015B3A7-B9DB-6248-6833-E9A7E2DF6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6484" y="2621787"/>
              <a:ext cx="184731" cy="1299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endParaRPr kumimoji="1" lang="en-US" altLang="zh-CN" sz="7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50E3596-9C78-D359-E557-A84839FBE8B5}"/>
                </a:ext>
              </a:extLst>
            </p:cNvPr>
            <p:cNvSpPr txBox="1"/>
            <p:nvPr/>
          </p:nvSpPr>
          <p:spPr>
            <a:xfrm>
              <a:off x="5002061" y="2685493"/>
              <a:ext cx="1252362" cy="1328541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上网数据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82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4200000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A464C3-E260-400E-8175-5C0F3548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6794BB-BF38-E916-CE13-6BDC45F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端口号：传输层寻址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E2BE99-0F2A-E263-88D6-7404181BE7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5725" y="1200431"/>
            <a:ext cx="6830251" cy="35382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813C99-44B8-B5C7-F5C5-159945370862}"/>
              </a:ext>
            </a:extLst>
          </p:cNvPr>
          <p:cNvSpPr txBox="1"/>
          <p:nvPr/>
        </p:nvSpPr>
        <p:spPr>
          <a:xfrm>
            <a:off x="660400" y="4748464"/>
            <a:ext cx="10858499" cy="138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400" kern="100" dirty="0">
                <a:effectLst/>
                <a:cs typeface="+mn-ea"/>
                <a:sym typeface="+mn-lt"/>
              </a:rPr>
              <a:t>为了保证从一个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+mn-ea"/>
                <a:cs typeface="+mn-ea"/>
                <a:sym typeface="+mn-lt"/>
              </a:rPr>
              <a:t>传输服务访问点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+mn-ea"/>
                <a:cs typeface="+mn-ea"/>
                <a:sym typeface="+mn-lt"/>
              </a:rPr>
              <a:t>（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+mn-ea"/>
                <a:cs typeface="+mn-ea"/>
                <a:sym typeface="+mn-lt"/>
              </a:rPr>
              <a:t>TSAP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+mn-ea"/>
                <a:cs typeface="+mn-ea"/>
                <a:sym typeface="+mn-lt"/>
              </a:rPr>
              <a:t>）</a:t>
            </a:r>
            <a:r>
              <a:rPr lang="zh-CN" altLang="zh-CN" sz="2400" kern="100" dirty="0">
                <a:effectLst/>
                <a:cs typeface="+mn-ea"/>
                <a:sym typeface="+mn-lt"/>
              </a:rPr>
              <a:t>到另一个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+mn-ea"/>
                <a:cs typeface="+mn-ea"/>
                <a:sym typeface="+mn-lt"/>
              </a:rPr>
              <a:t>传输服务访问点</a:t>
            </a:r>
            <a:r>
              <a:rPr lang="zh-CN" altLang="zh-CN" sz="2400" kern="100" dirty="0">
                <a:effectLst/>
                <a:cs typeface="+mn-ea"/>
                <a:sym typeface="+mn-lt"/>
              </a:rPr>
              <a:t>的正确传送，需要数据链路层和网络层之外的另一种地址方式，即传输层地址。传输层地址就是</a:t>
            </a:r>
            <a:r>
              <a:rPr lang="zh-CN" altLang="zh-CN" sz="2400" kern="100" dirty="0">
                <a:effectLst/>
                <a:latin typeface="+mn-ea"/>
                <a:cs typeface="+mn-ea"/>
                <a:sym typeface="+mn-lt"/>
              </a:rPr>
              <a:t>传输服务访问点</a:t>
            </a:r>
            <a:r>
              <a:rPr lang="zh-CN" altLang="zh-CN" sz="2400" kern="100" dirty="0">
                <a:effectLst/>
                <a:cs typeface="+mn-ea"/>
                <a:sym typeface="+mn-lt"/>
              </a:rPr>
              <a:t>的地址，传输服务访问点的地址也称为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+mn-ea"/>
                <a:cs typeface="+mn-ea"/>
                <a:sym typeface="+mn-lt"/>
              </a:rPr>
              <a:t>端口号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+mn-ea"/>
                <a:cs typeface="+mn-ea"/>
                <a:sym typeface="+mn-lt"/>
              </a:rPr>
              <a:t>（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+mn-ea"/>
                <a:cs typeface="+mn-ea"/>
                <a:sym typeface="+mn-lt"/>
              </a:rPr>
              <a:t>port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+mn-ea"/>
                <a:cs typeface="+mn-ea"/>
                <a:sym typeface="+mn-lt"/>
              </a:rPr>
              <a:t>）</a:t>
            </a:r>
            <a:r>
              <a:rPr lang="zh-CN" altLang="zh-CN" sz="2400" kern="100" dirty="0">
                <a:effectLst/>
                <a:cs typeface="+mn-ea"/>
                <a:sym typeface="+mn-lt"/>
              </a:rPr>
              <a:t>。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1347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BE1F5ED1-58BC-4E21-A110-7E135F31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A24B5B-0460-CA78-D323-FEDBC1D0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传输层问题一：报文是给谁的？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2543EE00-9C13-301D-C4C3-0C9EFAA81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6151" y="3240163"/>
            <a:ext cx="1431411" cy="10837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DAAB47F-8FE9-1361-5E55-1160BEDFD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1547" y="3241415"/>
            <a:ext cx="1431411" cy="10837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E3ACC5-DFC4-B9C4-D68B-BD7610796E64}"/>
              </a:ext>
            </a:extLst>
          </p:cNvPr>
          <p:cNvSpPr/>
          <p:nvPr/>
        </p:nvSpPr>
        <p:spPr>
          <a:xfrm>
            <a:off x="669882" y="2241151"/>
            <a:ext cx="2625749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端口号：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43563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7735F2-F5C7-6FDE-5DD7-A27A60000975}"/>
              </a:ext>
            </a:extLst>
          </p:cNvPr>
          <p:cNvSpPr/>
          <p:nvPr/>
        </p:nvSpPr>
        <p:spPr>
          <a:xfrm>
            <a:off x="669882" y="3334802"/>
            <a:ext cx="2625749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浏览器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端口号：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12345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BBC30B-0EE9-0B88-74A3-803CE9216720}"/>
              </a:ext>
            </a:extLst>
          </p:cNvPr>
          <p:cNvSpPr/>
          <p:nvPr/>
        </p:nvSpPr>
        <p:spPr>
          <a:xfrm>
            <a:off x="669882" y="4418586"/>
            <a:ext cx="2625749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邮箱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端口号：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23535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F71195-D15E-099B-669D-B45992069F40}"/>
              </a:ext>
            </a:extLst>
          </p:cNvPr>
          <p:cNvSpPr/>
          <p:nvPr/>
        </p:nvSpPr>
        <p:spPr>
          <a:xfrm>
            <a:off x="8493478" y="2241151"/>
            <a:ext cx="2845974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Web</a:t>
            </a: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端口号：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80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6F62B1-533B-B18D-0627-140B74E17673}"/>
              </a:ext>
            </a:extLst>
          </p:cNvPr>
          <p:cNvSpPr/>
          <p:nvPr/>
        </p:nvSpPr>
        <p:spPr>
          <a:xfrm>
            <a:off x="8493478" y="3334802"/>
            <a:ext cx="2845974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FTP</a:t>
            </a: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端口号：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21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B33B0-0388-624F-8A63-56E394D89CE3}"/>
              </a:ext>
            </a:extLst>
          </p:cNvPr>
          <p:cNvSpPr/>
          <p:nvPr/>
        </p:nvSpPr>
        <p:spPr>
          <a:xfrm>
            <a:off x="8493478" y="4418586"/>
            <a:ext cx="2845974" cy="7612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POP3</a:t>
            </a: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端口号：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110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57ABF1-CDDE-EAAE-4E2A-718603E83B5A}"/>
              </a:ext>
            </a:extLst>
          </p:cNvPr>
          <p:cNvSpPr txBox="1"/>
          <p:nvPr/>
        </p:nvSpPr>
        <p:spPr>
          <a:xfrm>
            <a:off x="3295631" y="5414080"/>
            <a:ext cx="6042449" cy="567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cs typeface="+mn-ea"/>
                <a:sym typeface="+mn-lt"/>
              </a:rPr>
              <a:t>引入端口号，用于标识不同的应用。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53DC46-B620-9A82-EE7D-25057C9CC5DF}"/>
              </a:ext>
            </a:extLst>
          </p:cNvPr>
          <p:cNvSpPr txBox="1"/>
          <p:nvPr/>
        </p:nvSpPr>
        <p:spPr>
          <a:xfrm>
            <a:off x="8026400" y="2848926"/>
            <a:ext cx="1044036" cy="1702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600" dirty="0">
                <a:solidFill>
                  <a:srgbClr val="C00000"/>
                </a:solidFill>
                <a:cs typeface="+mn-ea"/>
                <a:sym typeface="+mn-lt"/>
              </a:rPr>
              <a:t>?</a:t>
            </a:r>
            <a:endParaRPr lang="zh-CN" altLang="en-US" sz="9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835E91A-8851-1EFF-4280-54C1A0643B0A}"/>
              </a:ext>
            </a:extLst>
          </p:cNvPr>
          <p:cNvGrpSpPr/>
          <p:nvPr/>
        </p:nvGrpSpPr>
        <p:grpSpPr>
          <a:xfrm rot="19297139">
            <a:off x="6054822" y="3696635"/>
            <a:ext cx="2353245" cy="112233"/>
            <a:chOff x="8007252" y="1692525"/>
            <a:chExt cx="1620224" cy="150096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5E7F2B8-1938-4CC4-0427-8BAEC30A4747}"/>
                </a:ext>
              </a:extLst>
            </p:cNvPr>
            <p:cNvCxnSpPr>
              <a:cxnSpLocks/>
            </p:cNvCxnSpPr>
            <p:nvPr/>
          </p:nvCxnSpPr>
          <p:spPr>
            <a:xfrm>
              <a:off x="8157402" y="1757230"/>
              <a:ext cx="1470074" cy="10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53A857C-D062-53DA-E9F1-7DADCB2642EA}"/>
                </a:ext>
              </a:extLst>
            </p:cNvPr>
            <p:cNvSpPr/>
            <p:nvPr/>
          </p:nvSpPr>
          <p:spPr>
            <a:xfrm>
              <a:off x="8007252" y="1692525"/>
              <a:ext cx="829073" cy="150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B7D3DA8-A2AF-58F6-2D97-9A69B85C672B}"/>
              </a:ext>
            </a:extLst>
          </p:cNvPr>
          <p:cNvCxnSpPr>
            <a:cxnSpLocks/>
          </p:cNvCxnSpPr>
          <p:nvPr/>
        </p:nvCxnSpPr>
        <p:spPr>
          <a:xfrm>
            <a:off x="4722554" y="3715438"/>
            <a:ext cx="229800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4032AF-EA01-5305-52F8-AEF4F5C161D8}"/>
              </a:ext>
            </a:extLst>
          </p:cNvPr>
          <p:cNvGrpSpPr/>
          <p:nvPr/>
        </p:nvGrpSpPr>
        <p:grpSpPr>
          <a:xfrm>
            <a:off x="5243164" y="3049866"/>
            <a:ext cx="1252362" cy="415600"/>
            <a:chOff x="5002061" y="2621787"/>
            <a:chExt cx="1252362" cy="1392247"/>
          </a:xfrm>
        </p:grpSpPr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E015B3A7-B9DB-6248-6833-E9A7E2DF6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6484" y="2621787"/>
              <a:ext cx="184731" cy="1299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endParaRPr kumimoji="1" lang="en-US" altLang="zh-CN" sz="7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50E3596-9C78-D359-E557-A84839FBE8B5}"/>
                </a:ext>
              </a:extLst>
            </p:cNvPr>
            <p:cNvSpPr txBox="1"/>
            <p:nvPr/>
          </p:nvSpPr>
          <p:spPr>
            <a:xfrm>
              <a:off x="5002061" y="2685493"/>
              <a:ext cx="1252362" cy="1328541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上网数据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3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4200000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2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1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2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组合 1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E5E9FCB-57C7-2735-C465-3C82876AAC4F}"/>
              </a:ext>
            </a:extLst>
          </p:cNvPr>
          <p:cNvGrpSpPr>
            <a:grpSpLocks noChangeAspect="1"/>
          </p:cNvGrpSpPr>
          <p:nvPr/>
        </p:nvGrpSpPr>
        <p:grpSpPr>
          <a:xfrm>
            <a:off x="7168429" y="3448147"/>
            <a:ext cx="2149297" cy="1038703"/>
            <a:chOff x="2463797" y="1673646"/>
            <a:chExt cx="7264406" cy="3510711"/>
          </a:xfrm>
        </p:grpSpPr>
        <p:grpSp>
          <p:nvGrpSpPr>
            <p:cNvPr id="441" name="iS1iḋè">
              <a:extLst>
                <a:ext uri="{FF2B5EF4-FFF2-40B4-BE49-F238E27FC236}">
                  <a16:creationId xmlns:a16="http://schemas.microsoft.com/office/drawing/2014/main" id="{ED5AE2D1-17F5-0852-C9AB-28359AB0E728}"/>
                </a:ext>
              </a:extLst>
            </p:cNvPr>
            <p:cNvGrpSpPr/>
            <p:nvPr/>
          </p:nvGrpSpPr>
          <p:grpSpPr>
            <a:xfrm>
              <a:off x="2463797" y="1888522"/>
              <a:ext cx="7264406" cy="3295835"/>
              <a:chOff x="-6921494" y="6495237"/>
              <a:chExt cx="6143627" cy="2908010"/>
            </a:xfrm>
          </p:grpSpPr>
          <p:sp>
            <p:nvSpPr>
              <p:cNvPr id="456" name="îşļíḋê">
                <a:extLst>
                  <a:ext uri="{FF2B5EF4-FFF2-40B4-BE49-F238E27FC236}">
                    <a16:creationId xmlns:a16="http://schemas.microsoft.com/office/drawing/2014/main" id="{8D7950DB-2F6E-B4E0-9F9E-047E901D086B}"/>
                  </a:ext>
                </a:extLst>
              </p:cNvPr>
              <p:cNvSpPr/>
              <p:nvPr/>
            </p:nvSpPr>
            <p:spPr bwMode="auto">
              <a:xfrm>
                <a:off x="-6905619" y="6512699"/>
                <a:ext cx="6110289" cy="2876553"/>
              </a:xfrm>
              <a:custGeom>
                <a:avLst/>
                <a:gdLst>
                  <a:gd name="T0" fmla="*/ 3339 w 3849"/>
                  <a:gd name="T1" fmla="*/ 292 h 1812"/>
                  <a:gd name="T2" fmla="*/ 3849 w 3849"/>
                  <a:gd name="T3" fmla="*/ 1747 h 1812"/>
                  <a:gd name="T4" fmla="*/ 2557 w 3849"/>
                  <a:gd name="T5" fmla="*/ 1455 h 1812"/>
                  <a:gd name="T6" fmla="*/ 1428 w 3849"/>
                  <a:gd name="T7" fmla="*/ 1812 h 1812"/>
                  <a:gd name="T8" fmla="*/ 0 w 3849"/>
                  <a:gd name="T9" fmla="*/ 1610 h 1812"/>
                  <a:gd name="T10" fmla="*/ 469 w 3849"/>
                  <a:gd name="T11" fmla="*/ 182 h 1812"/>
                  <a:gd name="T12" fmla="*/ 1557 w 3849"/>
                  <a:gd name="T13" fmla="*/ 319 h 1812"/>
                  <a:gd name="T14" fmla="*/ 2401 w 3849"/>
                  <a:gd name="T15" fmla="*/ 0 h 1812"/>
                  <a:gd name="T16" fmla="*/ 3339 w 3849"/>
                  <a:gd name="T17" fmla="*/ 292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9" h="1812">
                    <a:moveTo>
                      <a:pt x="3339" y="292"/>
                    </a:moveTo>
                    <a:lnTo>
                      <a:pt x="3849" y="1747"/>
                    </a:lnTo>
                    <a:lnTo>
                      <a:pt x="2557" y="1455"/>
                    </a:lnTo>
                    <a:lnTo>
                      <a:pt x="1428" y="1812"/>
                    </a:lnTo>
                    <a:lnTo>
                      <a:pt x="0" y="1610"/>
                    </a:lnTo>
                    <a:lnTo>
                      <a:pt x="469" y="182"/>
                    </a:lnTo>
                    <a:lnTo>
                      <a:pt x="1557" y="319"/>
                    </a:lnTo>
                    <a:lnTo>
                      <a:pt x="2401" y="0"/>
                    </a:lnTo>
                    <a:lnTo>
                      <a:pt x="3339" y="2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7" name="işḷíḓe">
                <a:extLst>
                  <a:ext uri="{FF2B5EF4-FFF2-40B4-BE49-F238E27FC236}">
                    <a16:creationId xmlns:a16="http://schemas.microsoft.com/office/drawing/2014/main" id="{D8306283-1C31-32C4-17A0-A2BE16436385}"/>
                  </a:ext>
                </a:extLst>
              </p:cNvPr>
              <p:cNvSpPr/>
              <p:nvPr/>
            </p:nvSpPr>
            <p:spPr bwMode="auto">
              <a:xfrm>
                <a:off x="-6921494" y="6495237"/>
                <a:ext cx="6143627" cy="2906715"/>
              </a:xfrm>
              <a:custGeom>
                <a:avLst/>
                <a:gdLst>
                  <a:gd name="T0" fmla="*/ 1567 w 3870"/>
                  <a:gd name="T1" fmla="*/ 321 h 1831"/>
                  <a:gd name="T2" fmla="*/ 475 w 3870"/>
                  <a:gd name="T3" fmla="*/ 183 h 1831"/>
                  <a:gd name="T4" fmla="*/ 0 w 3870"/>
                  <a:gd name="T5" fmla="*/ 1628 h 1831"/>
                  <a:gd name="T6" fmla="*/ 1439 w 3870"/>
                  <a:gd name="T7" fmla="*/ 1831 h 1831"/>
                  <a:gd name="T8" fmla="*/ 2567 w 3870"/>
                  <a:gd name="T9" fmla="*/ 1474 h 1831"/>
                  <a:gd name="T10" fmla="*/ 3870 w 3870"/>
                  <a:gd name="T11" fmla="*/ 1770 h 1831"/>
                  <a:gd name="T12" fmla="*/ 3354 w 3870"/>
                  <a:gd name="T13" fmla="*/ 296 h 1831"/>
                  <a:gd name="T14" fmla="*/ 2411 w 3870"/>
                  <a:gd name="T15" fmla="*/ 0 h 1831"/>
                  <a:gd name="T16" fmla="*/ 1567 w 3870"/>
                  <a:gd name="T17" fmla="*/ 321 h 1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70" h="1831">
                    <a:moveTo>
                      <a:pt x="1567" y="321"/>
                    </a:moveTo>
                    <a:lnTo>
                      <a:pt x="475" y="183"/>
                    </a:lnTo>
                    <a:lnTo>
                      <a:pt x="0" y="1628"/>
                    </a:lnTo>
                    <a:lnTo>
                      <a:pt x="1439" y="1831"/>
                    </a:lnTo>
                    <a:lnTo>
                      <a:pt x="2567" y="1474"/>
                    </a:lnTo>
                    <a:lnTo>
                      <a:pt x="3870" y="1770"/>
                    </a:lnTo>
                    <a:lnTo>
                      <a:pt x="3354" y="296"/>
                    </a:lnTo>
                    <a:lnTo>
                      <a:pt x="2411" y="0"/>
                    </a:lnTo>
                    <a:lnTo>
                      <a:pt x="1567" y="321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8" name="íšļïḓe">
                <a:extLst>
                  <a:ext uri="{FF2B5EF4-FFF2-40B4-BE49-F238E27FC236}">
                    <a16:creationId xmlns:a16="http://schemas.microsoft.com/office/drawing/2014/main" id="{290FD4E4-A89A-D9FB-E24F-85C4C95A5DD6}"/>
                  </a:ext>
                </a:extLst>
              </p:cNvPr>
              <p:cNvSpPr/>
              <p:nvPr/>
            </p:nvSpPr>
            <p:spPr bwMode="auto">
              <a:xfrm>
                <a:off x="-3094031" y="6512699"/>
                <a:ext cx="2298701" cy="2773365"/>
              </a:xfrm>
              <a:custGeom>
                <a:avLst/>
                <a:gdLst>
                  <a:gd name="T0" fmla="*/ 109 w 1008"/>
                  <a:gd name="T1" fmla="*/ 1011 h 1214"/>
                  <a:gd name="T2" fmla="*/ 558 w 1008"/>
                  <a:gd name="T3" fmla="*/ 1112 h 1214"/>
                  <a:gd name="T4" fmla="*/ 1008 w 1008"/>
                  <a:gd name="T5" fmla="*/ 1214 h 1214"/>
                  <a:gd name="T6" fmla="*/ 830 w 1008"/>
                  <a:gd name="T7" fmla="*/ 709 h 1214"/>
                  <a:gd name="T8" fmla="*/ 653 w 1008"/>
                  <a:gd name="T9" fmla="*/ 203 h 1214"/>
                  <a:gd name="T10" fmla="*/ 327 w 1008"/>
                  <a:gd name="T11" fmla="*/ 101 h 1214"/>
                  <a:gd name="T12" fmla="*/ 0 w 1008"/>
                  <a:gd name="T13" fmla="*/ 0 h 1214"/>
                  <a:gd name="T14" fmla="*/ 54 w 1008"/>
                  <a:gd name="T15" fmla="*/ 505 h 1214"/>
                  <a:gd name="T16" fmla="*/ 109 w 1008"/>
                  <a:gd name="T17" fmla="*/ 1011 h 1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8" h="1214">
                    <a:moveTo>
                      <a:pt x="109" y="1011"/>
                    </a:moveTo>
                    <a:cubicBezTo>
                      <a:pt x="259" y="1045"/>
                      <a:pt x="409" y="1079"/>
                      <a:pt x="558" y="1112"/>
                    </a:cubicBezTo>
                    <a:cubicBezTo>
                      <a:pt x="708" y="1146"/>
                      <a:pt x="858" y="1180"/>
                      <a:pt x="1008" y="1214"/>
                    </a:cubicBezTo>
                    <a:cubicBezTo>
                      <a:pt x="949" y="1046"/>
                      <a:pt x="889" y="877"/>
                      <a:pt x="830" y="709"/>
                    </a:cubicBezTo>
                    <a:cubicBezTo>
                      <a:pt x="771" y="540"/>
                      <a:pt x="712" y="372"/>
                      <a:pt x="653" y="203"/>
                    </a:cubicBezTo>
                    <a:cubicBezTo>
                      <a:pt x="544" y="169"/>
                      <a:pt x="435" y="135"/>
                      <a:pt x="327" y="101"/>
                    </a:cubicBezTo>
                    <a:cubicBezTo>
                      <a:pt x="218" y="67"/>
                      <a:pt x="109" y="33"/>
                      <a:pt x="0" y="0"/>
                    </a:cubicBezTo>
                    <a:cubicBezTo>
                      <a:pt x="18" y="168"/>
                      <a:pt x="36" y="337"/>
                      <a:pt x="54" y="505"/>
                    </a:cubicBezTo>
                    <a:cubicBezTo>
                      <a:pt x="73" y="674"/>
                      <a:pt x="91" y="842"/>
                      <a:pt x="109" y="10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9" name="iṧḷíďê">
                <a:extLst>
                  <a:ext uri="{FF2B5EF4-FFF2-40B4-BE49-F238E27FC236}">
                    <a16:creationId xmlns:a16="http://schemas.microsoft.com/office/drawing/2014/main" id="{B00B892F-B618-2FB2-36C1-8C15A4F5E6B1}"/>
                  </a:ext>
                </a:extLst>
              </p:cNvPr>
              <p:cNvSpPr/>
              <p:nvPr/>
            </p:nvSpPr>
            <p:spPr bwMode="auto">
              <a:xfrm>
                <a:off x="-3087681" y="6573025"/>
                <a:ext cx="2155826" cy="2624141"/>
              </a:xfrm>
              <a:custGeom>
                <a:avLst/>
                <a:gdLst>
                  <a:gd name="T0" fmla="*/ 103 w 945"/>
                  <a:gd name="T1" fmla="*/ 956 h 1148"/>
                  <a:gd name="T2" fmla="*/ 524 w 945"/>
                  <a:gd name="T3" fmla="*/ 1052 h 1148"/>
                  <a:gd name="T4" fmla="*/ 945 w 945"/>
                  <a:gd name="T5" fmla="*/ 1148 h 1148"/>
                  <a:gd name="T6" fmla="*/ 784 w 945"/>
                  <a:gd name="T7" fmla="*/ 670 h 1148"/>
                  <a:gd name="T8" fmla="*/ 623 w 945"/>
                  <a:gd name="T9" fmla="*/ 193 h 1148"/>
                  <a:gd name="T10" fmla="*/ 311 w 945"/>
                  <a:gd name="T11" fmla="*/ 96 h 1148"/>
                  <a:gd name="T12" fmla="*/ 0 w 945"/>
                  <a:gd name="T13" fmla="*/ 0 h 1148"/>
                  <a:gd name="T14" fmla="*/ 51 w 945"/>
                  <a:gd name="T15" fmla="*/ 478 h 1148"/>
                  <a:gd name="T16" fmla="*/ 103 w 945"/>
                  <a:gd name="T17" fmla="*/ 956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5" h="1148">
                    <a:moveTo>
                      <a:pt x="103" y="956"/>
                    </a:moveTo>
                    <a:cubicBezTo>
                      <a:pt x="243" y="988"/>
                      <a:pt x="384" y="1020"/>
                      <a:pt x="524" y="1052"/>
                    </a:cubicBezTo>
                    <a:cubicBezTo>
                      <a:pt x="664" y="1084"/>
                      <a:pt x="805" y="1116"/>
                      <a:pt x="945" y="1148"/>
                    </a:cubicBezTo>
                    <a:cubicBezTo>
                      <a:pt x="891" y="989"/>
                      <a:pt x="838" y="830"/>
                      <a:pt x="784" y="670"/>
                    </a:cubicBezTo>
                    <a:cubicBezTo>
                      <a:pt x="730" y="511"/>
                      <a:pt x="677" y="352"/>
                      <a:pt x="623" y="193"/>
                    </a:cubicBezTo>
                    <a:cubicBezTo>
                      <a:pt x="519" y="160"/>
                      <a:pt x="415" y="128"/>
                      <a:pt x="311" y="96"/>
                    </a:cubicBezTo>
                    <a:cubicBezTo>
                      <a:pt x="208" y="64"/>
                      <a:pt x="104" y="32"/>
                      <a:pt x="0" y="0"/>
                    </a:cubicBezTo>
                    <a:cubicBezTo>
                      <a:pt x="17" y="160"/>
                      <a:pt x="34" y="319"/>
                      <a:pt x="51" y="478"/>
                    </a:cubicBezTo>
                    <a:cubicBezTo>
                      <a:pt x="69" y="638"/>
                      <a:pt x="86" y="797"/>
                      <a:pt x="103" y="956"/>
                    </a:cubicBezTo>
                    <a:close/>
                  </a:path>
                </a:pathLst>
              </a:custGeom>
              <a:solidFill>
                <a:srgbClr val="E4DD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0" name="îşlîḋé">
                <a:extLst>
                  <a:ext uri="{FF2B5EF4-FFF2-40B4-BE49-F238E27FC236}">
                    <a16:creationId xmlns:a16="http://schemas.microsoft.com/office/drawing/2014/main" id="{CF029FE7-BDB7-214B-23B7-124BD296D4F9}"/>
                  </a:ext>
                </a:extLst>
              </p:cNvPr>
              <p:cNvSpPr/>
              <p:nvPr/>
            </p:nvSpPr>
            <p:spPr bwMode="auto">
              <a:xfrm>
                <a:off x="-2887656" y="8439927"/>
                <a:ext cx="774701" cy="487363"/>
              </a:xfrm>
              <a:custGeom>
                <a:avLst/>
                <a:gdLst>
                  <a:gd name="T0" fmla="*/ 0 w 339"/>
                  <a:gd name="T1" fmla="*/ 0 h 213"/>
                  <a:gd name="T2" fmla="*/ 166 w 339"/>
                  <a:gd name="T3" fmla="*/ 107 h 213"/>
                  <a:gd name="T4" fmla="*/ 339 w 339"/>
                  <a:gd name="T5" fmla="*/ 213 h 213"/>
                  <a:gd name="T6" fmla="*/ 239 w 339"/>
                  <a:gd name="T7" fmla="*/ 190 h 213"/>
                  <a:gd name="T8" fmla="*/ 120 w 339"/>
                  <a:gd name="T9" fmla="*/ 117 h 213"/>
                  <a:gd name="T10" fmla="*/ 4 w 339"/>
                  <a:gd name="T11" fmla="*/ 43 h 213"/>
                  <a:gd name="T12" fmla="*/ 0 w 339"/>
                  <a:gd name="T1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9" h="213">
                    <a:moveTo>
                      <a:pt x="0" y="0"/>
                    </a:moveTo>
                    <a:cubicBezTo>
                      <a:pt x="55" y="36"/>
                      <a:pt x="110" y="71"/>
                      <a:pt x="166" y="107"/>
                    </a:cubicBezTo>
                    <a:cubicBezTo>
                      <a:pt x="223" y="142"/>
                      <a:pt x="280" y="178"/>
                      <a:pt x="339" y="213"/>
                    </a:cubicBezTo>
                    <a:cubicBezTo>
                      <a:pt x="305" y="205"/>
                      <a:pt x="272" y="198"/>
                      <a:pt x="239" y="190"/>
                    </a:cubicBezTo>
                    <a:cubicBezTo>
                      <a:pt x="199" y="166"/>
                      <a:pt x="159" y="141"/>
                      <a:pt x="120" y="117"/>
                    </a:cubicBezTo>
                    <a:cubicBezTo>
                      <a:pt x="81" y="92"/>
                      <a:pt x="43" y="68"/>
                      <a:pt x="4" y="43"/>
                    </a:cubicBezTo>
                    <a:cubicBezTo>
                      <a:pt x="3" y="29"/>
                      <a:pt x="1" y="1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1" name="ï$lïdè">
                <a:extLst>
                  <a:ext uri="{FF2B5EF4-FFF2-40B4-BE49-F238E27FC236}">
                    <a16:creationId xmlns:a16="http://schemas.microsoft.com/office/drawing/2014/main" id="{FBB5359C-727F-54B9-0975-3BAD19E585D1}"/>
                  </a:ext>
                </a:extLst>
              </p:cNvPr>
              <p:cNvSpPr/>
              <p:nvPr/>
            </p:nvSpPr>
            <p:spPr bwMode="auto">
              <a:xfrm>
                <a:off x="-2987668" y="7517588"/>
                <a:ext cx="1663701" cy="514351"/>
              </a:xfrm>
              <a:custGeom>
                <a:avLst/>
                <a:gdLst>
                  <a:gd name="T0" fmla="*/ 0 w 729"/>
                  <a:gd name="T1" fmla="*/ 0 h 225"/>
                  <a:gd name="T2" fmla="*/ 359 w 729"/>
                  <a:gd name="T3" fmla="*/ 96 h 225"/>
                  <a:gd name="T4" fmla="*/ 718 w 729"/>
                  <a:gd name="T5" fmla="*/ 192 h 225"/>
                  <a:gd name="T6" fmla="*/ 729 w 729"/>
                  <a:gd name="T7" fmla="*/ 225 h 225"/>
                  <a:gd name="T8" fmla="*/ 367 w 729"/>
                  <a:gd name="T9" fmla="*/ 129 h 225"/>
                  <a:gd name="T10" fmla="*/ 4 w 729"/>
                  <a:gd name="T11" fmla="*/ 33 h 225"/>
                  <a:gd name="T12" fmla="*/ 0 w 729"/>
                  <a:gd name="T13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9" h="225">
                    <a:moveTo>
                      <a:pt x="0" y="0"/>
                    </a:moveTo>
                    <a:cubicBezTo>
                      <a:pt x="120" y="32"/>
                      <a:pt x="240" y="64"/>
                      <a:pt x="359" y="96"/>
                    </a:cubicBezTo>
                    <a:cubicBezTo>
                      <a:pt x="479" y="128"/>
                      <a:pt x="598" y="160"/>
                      <a:pt x="718" y="192"/>
                    </a:cubicBezTo>
                    <a:cubicBezTo>
                      <a:pt x="722" y="203"/>
                      <a:pt x="725" y="214"/>
                      <a:pt x="729" y="225"/>
                    </a:cubicBezTo>
                    <a:cubicBezTo>
                      <a:pt x="608" y="193"/>
                      <a:pt x="487" y="161"/>
                      <a:pt x="367" y="129"/>
                    </a:cubicBezTo>
                    <a:cubicBezTo>
                      <a:pt x="246" y="97"/>
                      <a:pt x="125" y="65"/>
                      <a:pt x="4" y="33"/>
                    </a:cubicBezTo>
                    <a:cubicBezTo>
                      <a:pt x="3" y="22"/>
                      <a:pt x="2" y="1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2" name="ïṡlîḑè">
                <a:extLst>
                  <a:ext uri="{FF2B5EF4-FFF2-40B4-BE49-F238E27FC236}">
                    <a16:creationId xmlns:a16="http://schemas.microsoft.com/office/drawing/2014/main" id="{2156CE5D-8A51-ADCE-7054-13F1C8E3C154}"/>
                  </a:ext>
                </a:extLst>
              </p:cNvPr>
              <p:cNvSpPr/>
              <p:nvPr/>
            </p:nvSpPr>
            <p:spPr bwMode="auto">
              <a:xfrm>
                <a:off x="-2978143" y="7592202"/>
                <a:ext cx="307975" cy="85725"/>
              </a:xfrm>
              <a:custGeom>
                <a:avLst/>
                <a:gdLst>
                  <a:gd name="T0" fmla="*/ 0 w 135"/>
                  <a:gd name="T1" fmla="*/ 1 h 37"/>
                  <a:gd name="T2" fmla="*/ 101 w 135"/>
                  <a:gd name="T3" fmla="*/ 0 h 37"/>
                  <a:gd name="T4" fmla="*/ 135 w 135"/>
                  <a:gd name="T5" fmla="*/ 36 h 37"/>
                  <a:gd name="T6" fmla="*/ 4 w 135"/>
                  <a:gd name="T7" fmla="*/ 37 h 37"/>
                  <a:gd name="T8" fmla="*/ 0 w 135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37">
                    <a:moveTo>
                      <a:pt x="0" y="1"/>
                    </a:moveTo>
                    <a:cubicBezTo>
                      <a:pt x="34" y="1"/>
                      <a:pt x="68" y="1"/>
                      <a:pt x="101" y="0"/>
                    </a:cubicBezTo>
                    <a:cubicBezTo>
                      <a:pt x="112" y="12"/>
                      <a:pt x="124" y="24"/>
                      <a:pt x="135" y="36"/>
                    </a:cubicBezTo>
                    <a:cubicBezTo>
                      <a:pt x="92" y="36"/>
                      <a:pt x="48" y="37"/>
                      <a:pt x="4" y="37"/>
                    </a:cubicBezTo>
                    <a:cubicBezTo>
                      <a:pt x="3" y="25"/>
                      <a:pt x="1" y="13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3" name="îs1ïďé">
                <a:extLst>
                  <a:ext uri="{FF2B5EF4-FFF2-40B4-BE49-F238E27FC236}">
                    <a16:creationId xmlns:a16="http://schemas.microsoft.com/office/drawing/2014/main" id="{4EF9CE8E-F97A-D269-18F4-91075A9C76E8}"/>
                  </a:ext>
                </a:extLst>
              </p:cNvPr>
              <p:cNvSpPr/>
              <p:nvPr/>
            </p:nvSpPr>
            <p:spPr bwMode="auto">
              <a:xfrm>
                <a:off x="-2774943" y="8444689"/>
                <a:ext cx="1233489" cy="227013"/>
              </a:xfrm>
              <a:custGeom>
                <a:avLst/>
                <a:gdLst>
                  <a:gd name="T0" fmla="*/ 38 w 541"/>
                  <a:gd name="T1" fmla="*/ 99 h 99"/>
                  <a:gd name="T2" fmla="*/ 0 w 541"/>
                  <a:gd name="T3" fmla="*/ 63 h 99"/>
                  <a:gd name="T4" fmla="*/ 258 w 541"/>
                  <a:gd name="T5" fmla="*/ 32 h 99"/>
                  <a:gd name="T6" fmla="*/ 501 w 541"/>
                  <a:gd name="T7" fmla="*/ 0 h 99"/>
                  <a:gd name="T8" fmla="*/ 541 w 541"/>
                  <a:gd name="T9" fmla="*/ 36 h 99"/>
                  <a:gd name="T10" fmla="*/ 297 w 541"/>
                  <a:gd name="T11" fmla="*/ 68 h 99"/>
                  <a:gd name="T12" fmla="*/ 38 w 541"/>
                  <a:gd name="T13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1" h="99">
                    <a:moveTo>
                      <a:pt x="38" y="99"/>
                    </a:moveTo>
                    <a:cubicBezTo>
                      <a:pt x="25" y="87"/>
                      <a:pt x="12" y="75"/>
                      <a:pt x="0" y="63"/>
                    </a:cubicBezTo>
                    <a:cubicBezTo>
                      <a:pt x="87" y="53"/>
                      <a:pt x="174" y="42"/>
                      <a:pt x="258" y="32"/>
                    </a:cubicBezTo>
                    <a:cubicBezTo>
                      <a:pt x="341" y="22"/>
                      <a:pt x="422" y="11"/>
                      <a:pt x="501" y="0"/>
                    </a:cubicBezTo>
                    <a:cubicBezTo>
                      <a:pt x="514" y="13"/>
                      <a:pt x="528" y="25"/>
                      <a:pt x="541" y="36"/>
                    </a:cubicBezTo>
                    <a:cubicBezTo>
                      <a:pt x="462" y="47"/>
                      <a:pt x="380" y="57"/>
                      <a:pt x="297" y="68"/>
                    </a:cubicBezTo>
                    <a:cubicBezTo>
                      <a:pt x="212" y="78"/>
                      <a:pt x="126" y="89"/>
                      <a:pt x="38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4" name="îSľiḍê">
                <a:extLst>
                  <a:ext uri="{FF2B5EF4-FFF2-40B4-BE49-F238E27FC236}">
                    <a16:creationId xmlns:a16="http://schemas.microsoft.com/office/drawing/2014/main" id="{0F116EA3-C951-7F35-BD3D-3FBB19A2D6D6}"/>
                  </a:ext>
                </a:extLst>
              </p:cNvPr>
              <p:cNvSpPr/>
              <p:nvPr/>
            </p:nvSpPr>
            <p:spPr bwMode="auto">
              <a:xfrm>
                <a:off x="-2919406" y="8101789"/>
                <a:ext cx="850901" cy="471488"/>
              </a:xfrm>
              <a:custGeom>
                <a:avLst/>
                <a:gdLst>
                  <a:gd name="T0" fmla="*/ 373 w 373"/>
                  <a:gd name="T1" fmla="*/ 180 h 206"/>
                  <a:gd name="T2" fmla="*/ 357 w 373"/>
                  <a:gd name="T3" fmla="*/ 206 h 206"/>
                  <a:gd name="T4" fmla="*/ 177 w 373"/>
                  <a:gd name="T5" fmla="*/ 117 h 206"/>
                  <a:gd name="T6" fmla="*/ 1 w 373"/>
                  <a:gd name="T7" fmla="*/ 28 h 206"/>
                  <a:gd name="T8" fmla="*/ 0 w 373"/>
                  <a:gd name="T9" fmla="*/ 20 h 206"/>
                  <a:gd name="T10" fmla="*/ 14 w 373"/>
                  <a:gd name="T11" fmla="*/ 0 h 206"/>
                  <a:gd name="T12" fmla="*/ 191 w 373"/>
                  <a:gd name="T13" fmla="*/ 90 h 206"/>
                  <a:gd name="T14" fmla="*/ 373 w 373"/>
                  <a:gd name="T15" fmla="*/ 1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3" h="206">
                    <a:moveTo>
                      <a:pt x="373" y="180"/>
                    </a:moveTo>
                    <a:cubicBezTo>
                      <a:pt x="368" y="189"/>
                      <a:pt x="362" y="197"/>
                      <a:pt x="357" y="206"/>
                    </a:cubicBezTo>
                    <a:cubicBezTo>
                      <a:pt x="296" y="176"/>
                      <a:pt x="236" y="147"/>
                      <a:pt x="177" y="117"/>
                    </a:cubicBezTo>
                    <a:cubicBezTo>
                      <a:pt x="118" y="88"/>
                      <a:pt x="59" y="58"/>
                      <a:pt x="1" y="28"/>
                    </a:cubicBezTo>
                    <a:cubicBezTo>
                      <a:pt x="1" y="25"/>
                      <a:pt x="0" y="23"/>
                      <a:pt x="0" y="20"/>
                    </a:cubicBezTo>
                    <a:cubicBezTo>
                      <a:pt x="5" y="13"/>
                      <a:pt x="9" y="6"/>
                      <a:pt x="14" y="0"/>
                    </a:cubicBezTo>
                    <a:cubicBezTo>
                      <a:pt x="73" y="30"/>
                      <a:pt x="132" y="60"/>
                      <a:pt x="191" y="90"/>
                    </a:cubicBezTo>
                    <a:cubicBezTo>
                      <a:pt x="251" y="120"/>
                      <a:pt x="312" y="150"/>
                      <a:pt x="373" y="1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5" name="iś1îḓe">
                <a:extLst>
                  <a:ext uri="{FF2B5EF4-FFF2-40B4-BE49-F238E27FC236}">
                    <a16:creationId xmlns:a16="http://schemas.microsoft.com/office/drawing/2014/main" id="{29AC14A9-7AD1-CBC8-ECF1-89EFE8CF0428}"/>
                  </a:ext>
                </a:extLst>
              </p:cNvPr>
              <p:cNvSpPr/>
              <p:nvPr/>
            </p:nvSpPr>
            <p:spPr bwMode="auto">
              <a:xfrm>
                <a:off x="-2441569" y="7793813"/>
                <a:ext cx="1216025" cy="528638"/>
              </a:xfrm>
              <a:custGeom>
                <a:avLst/>
                <a:gdLst>
                  <a:gd name="T0" fmla="*/ 533 w 533"/>
                  <a:gd name="T1" fmla="*/ 231 h 231"/>
                  <a:gd name="T2" fmla="*/ 264 w 533"/>
                  <a:gd name="T3" fmla="*/ 131 h 231"/>
                  <a:gd name="T4" fmla="*/ 0 w 533"/>
                  <a:gd name="T5" fmla="*/ 32 h 231"/>
                  <a:gd name="T6" fmla="*/ 0 w 533"/>
                  <a:gd name="T7" fmla="*/ 0 h 231"/>
                  <a:gd name="T8" fmla="*/ 258 w 533"/>
                  <a:gd name="T9" fmla="*/ 98 h 231"/>
                  <a:gd name="T10" fmla="*/ 521 w 533"/>
                  <a:gd name="T11" fmla="*/ 197 h 231"/>
                  <a:gd name="T12" fmla="*/ 533 w 533"/>
                  <a:gd name="T13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231">
                    <a:moveTo>
                      <a:pt x="533" y="231"/>
                    </a:moveTo>
                    <a:cubicBezTo>
                      <a:pt x="443" y="198"/>
                      <a:pt x="353" y="164"/>
                      <a:pt x="264" y="131"/>
                    </a:cubicBezTo>
                    <a:cubicBezTo>
                      <a:pt x="175" y="98"/>
                      <a:pt x="87" y="65"/>
                      <a:pt x="0" y="32"/>
                    </a:cubicBezTo>
                    <a:cubicBezTo>
                      <a:pt x="0" y="21"/>
                      <a:pt x="0" y="11"/>
                      <a:pt x="0" y="0"/>
                    </a:cubicBezTo>
                    <a:cubicBezTo>
                      <a:pt x="85" y="33"/>
                      <a:pt x="171" y="66"/>
                      <a:pt x="258" y="98"/>
                    </a:cubicBezTo>
                    <a:cubicBezTo>
                      <a:pt x="345" y="131"/>
                      <a:pt x="433" y="164"/>
                      <a:pt x="521" y="197"/>
                    </a:cubicBezTo>
                    <a:cubicBezTo>
                      <a:pt x="525" y="208"/>
                      <a:pt x="529" y="219"/>
                      <a:pt x="533" y="2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6" name="îṥḷiḑé">
                <a:extLst>
                  <a:ext uri="{FF2B5EF4-FFF2-40B4-BE49-F238E27FC236}">
                    <a16:creationId xmlns:a16="http://schemas.microsoft.com/office/drawing/2014/main" id="{C971F9D0-39FD-DD3F-8CA9-77D142580E78}"/>
                  </a:ext>
                </a:extLst>
              </p:cNvPr>
              <p:cNvSpPr/>
              <p:nvPr/>
            </p:nvSpPr>
            <p:spPr bwMode="auto">
              <a:xfrm>
                <a:off x="-2279644" y="8043051"/>
                <a:ext cx="517524" cy="188913"/>
              </a:xfrm>
              <a:custGeom>
                <a:avLst/>
                <a:gdLst>
                  <a:gd name="T0" fmla="*/ 38 w 227"/>
                  <a:gd name="T1" fmla="*/ 83 h 83"/>
                  <a:gd name="T2" fmla="*/ 0 w 227"/>
                  <a:gd name="T3" fmla="*/ 47 h 83"/>
                  <a:gd name="T4" fmla="*/ 96 w 227"/>
                  <a:gd name="T5" fmla="*/ 24 h 83"/>
                  <a:gd name="T6" fmla="*/ 188 w 227"/>
                  <a:gd name="T7" fmla="*/ 0 h 83"/>
                  <a:gd name="T8" fmla="*/ 227 w 227"/>
                  <a:gd name="T9" fmla="*/ 35 h 83"/>
                  <a:gd name="T10" fmla="*/ 134 w 227"/>
                  <a:gd name="T11" fmla="*/ 59 h 83"/>
                  <a:gd name="T12" fmla="*/ 38 w 227"/>
                  <a:gd name="T13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83">
                    <a:moveTo>
                      <a:pt x="38" y="83"/>
                    </a:moveTo>
                    <a:cubicBezTo>
                      <a:pt x="25" y="71"/>
                      <a:pt x="13" y="59"/>
                      <a:pt x="0" y="47"/>
                    </a:cubicBezTo>
                    <a:cubicBezTo>
                      <a:pt x="32" y="39"/>
                      <a:pt x="65" y="32"/>
                      <a:pt x="96" y="24"/>
                    </a:cubicBezTo>
                    <a:cubicBezTo>
                      <a:pt x="127" y="16"/>
                      <a:pt x="158" y="8"/>
                      <a:pt x="188" y="0"/>
                    </a:cubicBezTo>
                    <a:cubicBezTo>
                      <a:pt x="201" y="12"/>
                      <a:pt x="214" y="24"/>
                      <a:pt x="227" y="35"/>
                    </a:cubicBezTo>
                    <a:cubicBezTo>
                      <a:pt x="196" y="43"/>
                      <a:pt x="165" y="51"/>
                      <a:pt x="134" y="59"/>
                    </a:cubicBezTo>
                    <a:cubicBezTo>
                      <a:pt x="102" y="67"/>
                      <a:pt x="70" y="75"/>
                      <a:pt x="38" y="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7" name="ïṣḷiďè">
                <a:extLst>
                  <a:ext uri="{FF2B5EF4-FFF2-40B4-BE49-F238E27FC236}">
                    <a16:creationId xmlns:a16="http://schemas.microsoft.com/office/drawing/2014/main" id="{A9352A8A-E9A5-FEA2-F8E7-DD1A73F08B95}"/>
                  </a:ext>
                </a:extLst>
              </p:cNvPr>
              <p:cNvSpPr/>
              <p:nvPr/>
            </p:nvSpPr>
            <p:spPr bwMode="auto">
              <a:xfrm>
                <a:off x="-3052756" y="6890525"/>
                <a:ext cx="1450976" cy="311150"/>
              </a:xfrm>
              <a:custGeom>
                <a:avLst/>
                <a:gdLst>
                  <a:gd name="T0" fmla="*/ 0 w 636"/>
                  <a:gd name="T1" fmla="*/ 0 h 136"/>
                  <a:gd name="T2" fmla="*/ 317 w 636"/>
                  <a:gd name="T3" fmla="*/ 51 h 136"/>
                  <a:gd name="T4" fmla="*/ 624 w 636"/>
                  <a:gd name="T5" fmla="*/ 102 h 136"/>
                  <a:gd name="T6" fmla="*/ 636 w 636"/>
                  <a:gd name="T7" fmla="*/ 136 h 136"/>
                  <a:gd name="T8" fmla="*/ 325 w 636"/>
                  <a:gd name="T9" fmla="*/ 85 h 136"/>
                  <a:gd name="T10" fmla="*/ 3 w 636"/>
                  <a:gd name="T11" fmla="*/ 33 h 136"/>
                  <a:gd name="T12" fmla="*/ 0 w 636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6" h="136">
                    <a:moveTo>
                      <a:pt x="0" y="0"/>
                    </a:moveTo>
                    <a:cubicBezTo>
                      <a:pt x="107" y="17"/>
                      <a:pt x="213" y="34"/>
                      <a:pt x="317" y="51"/>
                    </a:cubicBezTo>
                    <a:cubicBezTo>
                      <a:pt x="421" y="68"/>
                      <a:pt x="523" y="85"/>
                      <a:pt x="624" y="102"/>
                    </a:cubicBezTo>
                    <a:cubicBezTo>
                      <a:pt x="628" y="114"/>
                      <a:pt x="632" y="125"/>
                      <a:pt x="636" y="136"/>
                    </a:cubicBezTo>
                    <a:cubicBezTo>
                      <a:pt x="533" y="119"/>
                      <a:pt x="430" y="102"/>
                      <a:pt x="325" y="85"/>
                    </a:cubicBezTo>
                    <a:cubicBezTo>
                      <a:pt x="219" y="68"/>
                      <a:pt x="112" y="51"/>
                      <a:pt x="3" y="33"/>
                    </a:cubicBezTo>
                    <a:cubicBezTo>
                      <a:pt x="2" y="22"/>
                      <a:pt x="1" y="1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8" name="îṩ1íḓê">
                <a:extLst>
                  <a:ext uri="{FF2B5EF4-FFF2-40B4-BE49-F238E27FC236}">
                    <a16:creationId xmlns:a16="http://schemas.microsoft.com/office/drawing/2014/main" id="{AE54072A-52F9-925E-1A35-CA6C929DEDBF}"/>
                  </a:ext>
                </a:extLst>
              </p:cNvPr>
              <p:cNvSpPr/>
              <p:nvPr/>
            </p:nvSpPr>
            <p:spPr bwMode="auto">
              <a:xfrm>
                <a:off x="-3046407" y="6966725"/>
                <a:ext cx="835025" cy="809625"/>
              </a:xfrm>
              <a:custGeom>
                <a:avLst/>
                <a:gdLst>
                  <a:gd name="T0" fmla="*/ 366 w 366"/>
                  <a:gd name="T1" fmla="*/ 328 h 354"/>
                  <a:gd name="T2" fmla="*/ 353 w 366"/>
                  <a:gd name="T3" fmla="*/ 354 h 354"/>
                  <a:gd name="T4" fmla="*/ 173 w 366"/>
                  <a:gd name="T5" fmla="*/ 199 h 354"/>
                  <a:gd name="T6" fmla="*/ 5 w 366"/>
                  <a:gd name="T7" fmla="*/ 45 h 354"/>
                  <a:gd name="T8" fmla="*/ 0 w 366"/>
                  <a:gd name="T9" fmla="*/ 0 h 354"/>
                  <a:gd name="T10" fmla="*/ 177 w 366"/>
                  <a:gd name="T11" fmla="*/ 164 h 354"/>
                  <a:gd name="T12" fmla="*/ 366 w 366"/>
                  <a:gd name="T13" fmla="*/ 32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354">
                    <a:moveTo>
                      <a:pt x="366" y="328"/>
                    </a:moveTo>
                    <a:cubicBezTo>
                      <a:pt x="362" y="337"/>
                      <a:pt x="357" y="345"/>
                      <a:pt x="353" y="354"/>
                    </a:cubicBezTo>
                    <a:cubicBezTo>
                      <a:pt x="292" y="302"/>
                      <a:pt x="232" y="251"/>
                      <a:pt x="173" y="199"/>
                    </a:cubicBezTo>
                    <a:cubicBezTo>
                      <a:pt x="116" y="148"/>
                      <a:pt x="60" y="96"/>
                      <a:pt x="5" y="45"/>
                    </a:cubicBezTo>
                    <a:cubicBezTo>
                      <a:pt x="4" y="30"/>
                      <a:pt x="2" y="15"/>
                      <a:pt x="0" y="0"/>
                    </a:cubicBezTo>
                    <a:cubicBezTo>
                      <a:pt x="58" y="54"/>
                      <a:pt x="116" y="110"/>
                      <a:pt x="177" y="164"/>
                    </a:cubicBezTo>
                    <a:cubicBezTo>
                      <a:pt x="238" y="219"/>
                      <a:pt x="302" y="274"/>
                      <a:pt x="366" y="3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9" name="ïŝḻîde">
                <a:extLst>
                  <a:ext uri="{FF2B5EF4-FFF2-40B4-BE49-F238E27FC236}">
                    <a16:creationId xmlns:a16="http://schemas.microsoft.com/office/drawing/2014/main" id="{D3B5A022-6200-6492-BF12-D5D6F5075C95}"/>
                  </a:ext>
                </a:extLst>
              </p:cNvPr>
              <p:cNvSpPr/>
              <p:nvPr/>
            </p:nvSpPr>
            <p:spPr bwMode="auto">
              <a:xfrm>
                <a:off x="-2795582" y="7266763"/>
                <a:ext cx="1304926" cy="271462"/>
              </a:xfrm>
              <a:custGeom>
                <a:avLst/>
                <a:gdLst>
                  <a:gd name="T0" fmla="*/ 41 w 572"/>
                  <a:gd name="T1" fmla="*/ 39 h 119"/>
                  <a:gd name="T2" fmla="*/ 0 w 572"/>
                  <a:gd name="T3" fmla="*/ 0 h 119"/>
                  <a:gd name="T4" fmla="*/ 284 w 572"/>
                  <a:gd name="T5" fmla="*/ 42 h 119"/>
                  <a:gd name="T6" fmla="*/ 561 w 572"/>
                  <a:gd name="T7" fmla="*/ 84 h 119"/>
                  <a:gd name="T8" fmla="*/ 572 w 572"/>
                  <a:gd name="T9" fmla="*/ 119 h 119"/>
                  <a:gd name="T10" fmla="*/ 310 w 572"/>
                  <a:gd name="T11" fmla="*/ 79 h 119"/>
                  <a:gd name="T12" fmla="*/ 41 w 572"/>
                  <a:gd name="T13" fmla="*/ 3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2" h="119">
                    <a:moveTo>
                      <a:pt x="41" y="39"/>
                    </a:moveTo>
                    <a:cubicBezTo>
                      <a:pt x="28" y="26"/>
                      <a:pt x="14" y="13"/>
                      <a:pt x="0" y="0"/>
                    </a:cubicBezTo>
                    <a:cubicBezTo>
                      <a:pt x="96" y="14"/>
                      <a:pt x="191" y="28"/>
                      <a:pt x="284" y="42"/>
                    </a:cubicBezTo>
                    <a:cubicBezTo>
                      <a:pt x="377" y="56"/>
                      <a:pt x="469" y="70"/>
                      <a:pt x="561" y="84"/>
                    </a:cubicBezTo>
                    <a:cubicBezTo>
                      <a:pt x="564" y="96"/>
                      <a:pt x="568" y="107"/>
                      <a:pt x="572" y="119"/>
                    </a:cubicBezTo>
                    <a:cubicBezTo>
                      <a:pt x="486" y="106"/>
                      <a:pt x="398" y="92"/>
                      <a:pt x="310" y="79"/>
                    </a:cubicBezTo>
                    <a:cubicBezTo>
                      <a:pt x="221" y="66"/>
                      <a:pt x="132" y="53"/>
                      <a:pt x="41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0" name="iṧḷiďê">
                <a:extLst>
                  <a:ext uri="{FF2B5EF4-FFF2-40B4-BE49-F238E27FC236}">
                    <a16:creationId xmlns:a16="http://schemas.microsoft.com/office/drawing/2014/main" id="{8339C1AA-750D-78A3-014F-527D65CE790A}"/>
                  </a:ext>
                </a:extLst>
              </p:cNvPr>
              <p:cNvSpPr/>
              <p:nvPr/>
            </p:nvSpPr>
            <p:spPr bwMode="auto">
              <a:xfrm>
                <a:off x="-2635244" y="6712724"/>
                <a:ext cx="1289050" cy="1250952"/>
              </a:xfrm>
              <a:custGeom>
                <a:avLst/>
                <a:gdLst>
                  <a:gd name="T0" fmla="*/ 565 w 565"/>
                  <a:gd name="T1" fmla="*/ 547 h 547"/>
                  <a:gd name="T2" fmla="*/ 266 w 565"/>
                  <a:gd name="T3" fmla="*/ 274 h 547"/>
                  <a:gd name="T4" fmla="*/ 0 w 565"/>
                  <a:gd name="T5" fmla="*/ 0 h 547"/>
                  <a:gd name="T6" fmla="*/ 49 w 565"/>
                  <a:gd name="T7" fmla="*/ 16 h 547"/>
                  <a:gd name="T8" fmla="*/ 286 w 565"/>
                  <a:gd name="T9" fmla="*/ 257 h 547"/>
                  <a:gd name="T10" fmla="*/ 549 w 565"/>
                  <a:gd name="T11" fmla="*/ 498 h 547"/>
                  <a:gd name="T12" fmla="*/ 565 w 565"/>
                  <a:gd name="T13" fmla="*/ 54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5" h="547">
                    <a:moveTo>
                      <a:pt x="565" y="547"/>
                    </a:moveTo>
                    <a:cubicBezTo>
                      <a:pt x="462" y="456"/>
                      <a:pt x="361" y="366"/>
                      <a:pt x="266" y="274"/>
                    </a:cubicBezTo>
                    <a:cubicBezTo>
                      <a:pt x="173" y="184"/>
                      <a:pt x="85" y="92"/>
                      <a:pt x="0" y="0"/>
                    </a:cubicBezTo>
                    <a:cubicBezTo>
                      <a:pt x="16" y="5"/>
                      <a:pt x="33" y="11"/>
                      <a:pt x="49" y="16"/>
                    </a:cubicBezTo>
                    <a:cubicBezTo>
                      <a:pt x="126" y="96"/>
                      <a:pt x="204" y="178"/>
                      <a:pt x="286" y="257"/>
                    </a:cubicBezTo>
                    <a:cubicBezTo>
                      <a:pt x="370" y="338"/>
                      <a:pt x="458" y="418"/>
                      <a:pt x="549" y="498"/>
                    </a:cubicBezTo>
                    <a:cubicBezTo>
                      <a:pt x="554" y="514"/>
                      <a:pt x="559" y="530"/>
                      <a:pt x="565" y="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1" name="í$ļide">
                <a:extLst>
                  <a:ext uri="{FF2B5EF4-FFF2-40B4-BE49-F238E27FC236}">
                    <a16:creationId xmlns:a16="http://schemas.microsoft.com/office/drawing/2014/main" id="{38622BB3-075A-72EE-C69D-7F85EF91BF81}"/>
                  </a:ext>
                </a:extLst>
              </p:cNvPr>
              <p:cNvSpPr/>
              <p:nvPr/>
            </p:nvSpPr>
            <p:spPr bwMode="auto">
              <a:xfrm>
                <a:off x="-2497131" y="7523938"/>
                <a:ext cx="931863" cy="203200"/>
              </a:xfrm>
              <a:custGeom>
                <a:avLst/>
                <a:gdLst>
                  <a:gd name="T0" fmla="*/ 44 w 408"/>
                  <a:gd name="T1" fmla="*/ 40 h 89"/>
                  <a:gd name="T2" fmla="*/ 0 w 408"/>
                  <a:gd name="T3" fmla="*/ 0 h 89"/>
                  <a:gd name="T4" fmla="*/ 183 w 408"/>
                  <a:gd name="T5" fmla="*/ 24 h 89"/>
                  <a:gd name="T6" fmla="*/ 362 w 408"/>
                  <a:gd name="T7" fmla="*/ 49 h 89"/>
                  <a:gd name="T8" fmla="*/ 408 w 408"/>
                  <a:gd name="T9" fmla="*/ 89 h 89"/>
                  <a:gd name="T10" fmla="*/ 228 w 408"/>
                  <a:gd name="T11" fmla="*/ 64 h 89"/>
                  <a:gd name="T12" fmla="*/ 44 w 408"/>
                  <a:gd name="T13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8" h="89">
                    <a:moveTo>
                      <a:pt x="44" y="40"/>
                    </a:moveTo>
                    <a:cubicBezTo>
                      <a:pt x="29" y="26"/>
                      <a:pt x="15" y="13"/>
                      <a:pt x="0" y="0"/>
                    </a:cubicBezTo>
                    <a:cubicBezTo>
                      <a:pt x="62" y="8"/>
                      <a:pt x="122" y="16"/>
                      <a:pt x="183" y="24"/>
                    </a:cubicBezTo>
                    <a:cubicBezTo>
                      <a:pt x="243" y="33"/>
                      <a:pt x="302" y="41"/>
                      <a:pt x="362" y="49"/>
                    </a:cubicBezTo>
                    <a:cubicBezTo>
                      <a:pt x="377" y="62"/>
                      <a:pt x="392" y="76"/>
                      <a:pt x="408" y="89"/>
                    </a:cubicBezTo>
                    <a:cubicBezTo>
                      <a:pt x="348" y="81"/>
                      <a:pt x="288" y="73"/>
                      <a:pt x="228" y="64"/>
                    </a:cubicBezTo>
                    <a:cubicBezTo>
                      <a:pt x="167" y="56"/>
                      <a:pt x="105" y="48"/>
                      <a:pt x="44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2" name="îṥļîďè">
                <a:extLst>
                  <a:ext uri="{FF2B5EF4-FFF2-40B4-BE49-F238E27FC236}">
                    <a16:creationId xmlns:a16="http://schemas.microsoft.com/office/drawing/2014/main" id="{D70AA3FB-7F33-C766-1BAF-1CF41D392FC3}"/>
                  </a:ext>
                </a:extLst>
              </p:cNvPr>
              <p:cNvSpPr/>
              <p:nvPr/>
            </p:nvSpPr>
            <p:spPr bwMode="auto">
              <a:xfrm>
                <a:off x="-3024181" y="7173100"/>
                <a:ext cx="427038" cy="200025"/>
              </a:xfrm>
              <a:custGeom>
                <a:avLst/>
                <a:gdLst>
                  <a:gd name="T0" fmla="*/ 0 w 187"/>
                  <a:gd name="T1" fmla="*/ 0 h 88"/>
                  <a:gd name="T2" fmla="*/ 127 w 187"/>
                  <a:gd name="T3" fmla="*/ 35 h 88"/>
                  <a:gd name="T4" fmla="*/ 187 w 187"/>
                  <a:gd name="T5" fmla="*/ 88 h 88"/>
                  <a:gd name="T6" fmla="*/ 96 w 187"/>
                  <a:gd name="T7" fmla="*/ 62 h 88"/>
                  <a:gd name="T8" fmla="*/ 4 w 187"/>
                  <a:gd name="T9" fmla="*/ 37 h 88"/>
                  <a:gd name="T10" fmla="*/ 0 w 187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88">
                    <a:moveTo>
                      <a:pt x="0" y="0"/>
                    </a:moveTo>
                    <a:cubicBezTo>
                      <a:pt x="43" y="12"/>
                      <a:pt x="85" y="24"/>
                      <a:pt x="127" y="35"/>
                    </a:cubicBezTo>
                    <a:cubicBezTo>
                      <a:pt x="147" y="53"/>
                      <a:pt x="167" y="70"/>
                      <a:pt x="187" y="88"/>
                    </a:cubicBezTo>
                    <a:cubicBezTo>
                      <a:pt x="157" y="79"/>
                      <a:pt x="126" y="71"/>
                      <a:pt x="96" y="62"/>
                    </a:cubicBezTo>
                    <a:cubicBezTo>
                      <a:pt x="65" y="54"/>
                      <a:pt x="35" y="46"/>
                      <a:pt x="4" y="37"/>
                    </a:cubicBezTo>
                    <a:cubicBezTo>
                      <a:pt x="3" y="25"/>
                      <a:pt x="1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3" name="ïś1iḋê">
                <a:extLst>
                  <a:ext uri="{FF2B5EF4-FFF2-40B4-BE49-F238E27FC236}">
                    <a16:creationId xmlns:a16="http://schemas.microsoft.com/office/drawing/2014/main" id="{6D82575E-CA2C-73A6-20D4-BD07EFC3216D}"/>
                  </a:ext>
                </a:extLst>
              </p:cNvPr>
              <p:cNvSpPr/>
              <p:nvPr/>
            </p:nvSpPr>
            <p:spPr bwMode="auto">
              <a:xfrm>
                <a:off x="-3078156" y="6650812"/>
                <a:ext cx="601663" cy="190500"/>
              </a:xfrm>
              <a:custGeom>
                <a:avLst/>
                <a:gdLst>
                  <a:gd name="T0" fmla="*/ 0 w 264"/>
                  <a:gd name="T1" fmla="*/ 0 h 83"/>
                  <a:gd name="T2" fmla="*/ 113 w 264"/>
                  <a:gd name="T3" fmla="*/ 22 h 83"/>
                  <a:gd name="T4" fmla="*/ 225 w 264"/>
                  <a:gd name="T5" fmla="*/ 43 h 83"/>
                  <a:gd name="T6" fmla="*/ 264 w 264"/>
                  <a:gd name="T7" fmla="*/ 83 h 83"/>
                  <a:gd name="T8" fmla="*/ 134 w 264"/>
                  <a:gd name="T9" fmla="*/ 58 h 83"/>
                  <a:gd name="T10" fmla="*/ 3 w 264"/>
                  <a:gd name="T11" fmla="*/ 34 h 83"/>
                  <a:gd name="T12" fmla="*/ 0 w 264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83">
                    <a:moveTo>
                      <a:pt x="0" y="0"/>
                    </a:moveTo>
                    <a:cubicBezTo>
                      <a:pt x="38" y="8"/>
                      <a:pt x="75" y="14"/>
                      <a:pt x="113" y="22"/>
                    </a:cubicBezTo>
                    <a:cubicBezTo>
                      <a:pt x="150" y="29"/>
                      <a:pt x="187" y="36"/>
                      <a:pt x="225" y="43"/>
                    </a:cubicBezTo>
                    <a:cubicBezTo>
                      <a:pt x="238" y="56"/>
                      <a:pt x="251" y="69"/>
                      <a:pt x="264" y="83"/>
                    </a:cubicBezTo>
                    <a:cubicBezTo>
                      <a:pt x="221" y="75"/>
                      <a:pt x="178" y="67"/>
                      <a:pt x="134" y="58"/>
                    </a:cubicBezTo>
                    <a:cubicBezTo>
                      <a:pt x="91" y="50"/>
                      <a:pt x="47" y="42"/>
                      <a:pt x="3" y="34"/>
                    </a:cubicBezTo>
                    <a:cubicBezTo>
                      <a:pt x="2" y="23"/>
                      <a:pt x="1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4" name="ïṣļiďe">
                <a:extLst>
                  <a:ext uri="{FF2B5EF4-FFF2-40B4-BE49-F238E27FC236}">
                    <a16:creationId xmlns:a16="http://schemas.microsoft.com/office/drawing/2014/main" id="{31E216D6-8FF7-02A2-F34C-CF68015E80B5}"/>
                  </a:ext>
                </a:extLst>
              </p:cNvPr>
              <p:cNvSpPr/>
              <p:nvPr/>
            </p:nvSpPr>
            <p:spPr bwMode="auto">
              <a:xfrm>
                <a:off x="-2927343" y="8073214"/>
                <a:ext cx="12700" cy="20638"/>
              </a:xfrm>
              <a:custGeom>
                <a:avLst/>
                <a:gdLst>
                  <a:gd name="T0" fmla="*/ 6 w 6"/>
                  <a:gd name="T1" fmla="*/ 3 h 9"/>
                  <a:gd name="T2" fmla="*/ 2 w 6"/>
                  <a:gd name="T3" fmla="*/ 9 h 9"/>
                  <a:gd name="T4" fmla="*/ 0 w 6"/>
                  <a:gd name="T5" fmla="*/ 0 h 9"/>
                  <a:gd name="T6" fmla="*/ 6 w 6"/>
                  <a:gd name="T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9">
                    <a:moveTo>
                      <a:pt x="6" y="3"/>
                    </a:moveTo>
                    <a:cubicBezTo>
                      <a:pt x="5" y="5"/>
                      <a:pt x="3" y="7"/>
                      <a:pt x="2" y="9"/>
                    </a:cubicBezTo>
                    <a:cubicBezTo>
                      <a:pt x="1" y="6"/>
                      <a:pt x="1" y="3"/>
                      <a:pt x="0" y="0"/>
                    </a:cubicBezTo>
                    <a:cubicBezTo>
                      <a:pt x="2" y="1"/>
                      <a:pt x="4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5" name="işľîďé">
                <a:extLst>
                  <a:ext uri="{FF2B5EF4-FFF2-40B4-BE49-F238E27FC236}">
                    <a16:creationId xmlns:a16="http://schemas.microsoft.com/office/drawing/2014/main" id="{EA2EC457-ED77-985D-F700-117B452C62F3}"/>
                  </a:ext>
                </a:extLst>
              </p:cNvPr>
              <p:cNvSpPr/>
              <p:nvPr/>
            </p:nvSpPr>
            <p:spPr bwMode="auto">
              <a:xfrm>
                <a:off x="-3014656" y="7254063"/>
                <a:ext cx="671513" cy="434976"/>
              </a:xfrm>
              <a:custGeom>
                <a:avLst/>
                <a:gdLst>
                  <a:gd name="T0" fmla="*/ 114 w 294"/>
                  <a:gd name="T1" fmla="*/ 33 h 190"/>
                  <a:gd name="T2" fmla="*/ 294 w 294"/>
                  <a:gd name="T3" fmla="*/ 190 h 190"/>
                  <a:gd name="T4" fmla="*/ 153 w 294"/>
                  <a:gd name="T5" fmla="*/ 171 h 190"/>
                  <a:gd name="T6" fmla="*/ 13 w 294"/>
                  <a:gd name="T7" fmla="*/ 119 h 190"/>
                  <a:gd name="T8" fmla="*/ 0 w 294"/>
                  <a:gd name="T9" fmla="*/ 0 h 190"/>
                  <a:gd name="T10" fmla="*/ 114 w 294"/>
                  <a:gd name="T11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90">
                    <a:moveTo>
                      <a:pt x="114" y="33"/>
                    </a:moveTo>
                    <a:cubicBezTo>
                      <a:pt x="173" y="85"/>
                      <a:pt x="232" y="138"/>
                      <a:pt x="294" y="190"/>
                    </a:cubicBezTo>
                    <a:cubicBezTo>
                      <a:pt x="247" y="178"/>
                      <a:pt x="200" y="183"/>
                      <a:pt x="153" y="171"/>
                    </a:cubicBezTo>
                    <a:cubicBezTo>
                      <a:pt x="106" y="158"/>
                      <a:pt x="60" y="132"/>
                      <a:pt x="13" y="119"/>
                    </a:cubicBezTo>
                    <a:cubicBezTo>
                      <a:pt x="9" y="81"/>
                      <a:pt x="4" y="38"/>
                      <a:pt x="0" y="0"/>
                    </a:cubicBezTo>
                    <a:cubicBezTo>
                      <a:pt x="38" y="11"/>
                      <a:pt x="76" y="22"/>
                      <a:pt x="114" y="3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6" name="îṣḷïďé">
                <a:extLst>
                  <a:ext uri="{FF2B5EF4-FFF2-40B4-BE49-F238E27FC236}">
                    <a16:creationId xmlns:a16="http://schemas.microsoft.com/office/drawing/2014/main" id="{3ABB7CFA-42C7-28A0-D7E4-2AADD4199189}"/>
                  </a:ext>
                </a:extLst>
              </p:cNvPr>
              <p:cNvSpPr/>
              <p:nvPr/>
            </p:nvSpPr>
            <p:spPr bwMode="auto">
              <a:xfrm>
                <a:off x="-2670168" y="7866838"/>
                <a:ext cx="744537" cy="284163"/>
              </a:xfrm>
              <a:custGeom>
                <a:avLst/>
                <a:gdLst>
                  <a:gd name="T0" fmla="*/ 326 w 326"/>
                  <a:gd name="T1" fmla="*/ 85 h 124"/>
                  <a:gd name="T2" fmla="*/ 171 w 326"/>
                  <a:gd name="T3" fmla="*/ 124 h 124"/>
                  <a:gd name="T4" fmla="*/ 0 w 326"/>
                  <a:gd name="T5" fmla="*/ 38 h 124"/>
                  <a:gd name="T6" fmla="*/ 100 w 326"/>
                  <a:gd name="T7" fmla="*/ 0 h 124"/>
                  <a:gd name="T8" fmla="*/ 213 w 326"/>
                  <a:gd name="T9" fmla="*/ 43 h 124"/>
                  <a:gd name="T10" fmla="*/ 326 w 326"/>
                  <a:gd name="T11" fmla="*/ 8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6" h="124">
                    <a:moveTo>
                      <a:pt x="326" y="85"/>
                    </a:moveTo>
                    <a:cubicBezTo>
                      <a:pt x="276" y="98"/>
                      <a:pt x="224" y="111"/>
                      <a:pt x="171" y="124"/>
                    </a:cubicBezTo>
                    <a:cubicBezTo>
                      <a:pt x="116" y="97"/>
                      <a:pt x="54" y="65"/>
                      <a:pt x="0" y="38"/>
                    </a:cubicBezTo>
                    <a:cubicBezTo>
                      <a:pt x="32" y="24"/>
                      <a:pt x="70" y="14"/>
                      <a:pt x="100" y="0"/>
                    </a:cubicBezTo>
                    <a:cubicBezTo>
                      <a:pt x="137" y="14"/>
                      <a:pt x="175" y="28"/>
                      <a:pt x="213" y="43"/>
                    </a:cubicBezTo>
                    <a:cubicBezTo>
                      <a:pt x="251" y="57"/>
                      <a:pt x="288" y="71"/>
                      <a:pt x="326" y="85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7" name="ïṥľïḓe">
                <a:extLst>
                  <a:ext uri="{FF2B5EF4-FFF2-40B4-BE49-F238E27FC236}">
                    <a16:creationId xmlns:a16="http://schemas.microsoft.com/office/drawing/2014/main" id="{129D46C3-6DD0-A471-127D-7E03B4410614}"/>
                  </a:ext>
                </a:extLst>
              </p:cNvPr>
              <p:cNvSpPr/>
              <p:nvPr/>
            </p:nvSpPr>
            <p:spPr bwMode="auto">
              <a:xfrm>
                <a:off x="-3044818" y="6968312"/>
                <a:ext cx="519113" cy="204788"/>
              </a:xfrm>
              <a:custGeom>
                <a:avLst/>
                <a:gdLst>
                  <a:gd name="T0" fmla="*/ 0 w 227"/>
                  <a:gd name="T1" fmla="*/ 0 h 89"/>
                  <a:gd name="T2" fmla="*/ 70 w 227"/>
                  <a:gd name="T3" fmla="*/ 66 h 89"/>
                  <a:gd name="T4" fmla="*/ 227 w 227"/>
                  <a:gd name="T5" fmla="*/ 89 h 89"/>
                  <a:gd name="T6" fmla="*/ 166 w 227"/>
                  <a:gd name="T7" fmla="*/ 26 h 89"/>
                  <a:gd name="T8" fmla="*/ 0 w 227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89">
                    <a:moveTo>
                      <a:pt x="0" y="0"/>
                    </a:moveTo>
                    <a:cubicBezTo>
                      <a:pt x="23" y="22"/>
                      <a:pt x="47" y="44"/>
                      <a:pt x="70" y="66"/>
                    </a:cubicBezTo>
                    <a:cubicBezTo>
                      <a:pt x="122" y="74"/>
                      <a:pt x="175" y="81"/>
                      <a:pt x="227" y="89"/>
                    </a:cubicBezTo>
                    <a:cubicBezTo>
                      <a:pt x="206" y="68"/>
                      <a:pt x="186" y="47"/>
                      <a:pt x="166" y="26"/>
                    </a:cubicBezTo>
                    <a:cubicBezTo>
                      <a:pt x="111" y="17"/>
                      <a:pt x="56" y="8"/>
                      <a:pt x="0" y="0"/>
                    </a:cubicBezTo>
                    <a:close/>
                  </a:path>
                </a:pathLst>
              </a:custGeom>
              <a:solidFill>
                <a:srgbClr val="D4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8" name="isḷîďê">
                <a:extLst>
                  <a:ext uri="{FF2B5EF4-FFF2-40B4-BE49-F238E27FC236}">
                    <a16:creationId xmlns:a16="http://schemas.microsoft.com/office/drawing/2014/main" id="{F54C696E-8C88-A467-8182-D4C4DEC71DD7}"/>
                  </a:ext>
                </a:extLst>
              </p:cNvPr>
              <p:cNvSpPr/>
              <p:nvPr/>
            </p:nvSpPr>
            <p:spPr bwMode="auto">
              <a:xfrm>
                <a:off x="-2097081" y="8536763"/>
                <a:ext cx="771526" cy="239713"/>
              </a:xfrm>
              <a:custGeom>
                <a:avLst/>
                <a:gdLst>
                  <a:gd name="T0" fmla="*/ 213 w 338"/>
                  <a:gd name="T1" fmla="*/ 0 h 105"/>
                  <a:gd name="T2" fmla="*/ 108 w 338"/>
                  <a:gd name="T3" fmla="*/ 14 h 105"/>
                  <a:gd name="T4" fmla="*/ 0 w 338"/>
                  <a:gd name="T5" fmla="*/ 28 h 105"/>
                  <a:gd name="T6" fmla="*/ 124 w 338"/>
                  <a:gd name="T7" fmla="*/ 105 h 105"/>
                  <a:gd name="T8" fmla="*/ 233 w 338"/>
                  <a:gd name="T9" fmla="*/ 81 h 105"/>
                  <a:gd name="T10" fmla="*/ 338 w 338"/>
                  <a:gd name="T11" fmla="*/ 57 h 105"/>
                  <a:gd name="T12" fmla="*/ 213 w 338"/>
                  <a:gd name="T1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05">
                    <a:moveTo>
                      <a:pt x="213" y="0"/>
                    </a:moveTo>
                    <a:cubicBezTo>
                      <a:pt x="179" y="5"/>
                      <a:pt x="143" y="10"/>
                      <a:pt x="108" y="14"/>
                    </a:cubicBezTo>
                    <a:cubicBezTo>
                      <a:pt x="72" y="19"/>
                      <a:pt x="36" y="23"/>
                      <a:pt x="0" y="28"/>
                    </a:cubicBezTo>
                    <a:cubicBezTo>
                      <a:pt x="41" y="54"/>
                      <a:pt x="82" y="79"/>
                      <a:pt x="124" y="105"/>
                    </a:cubicBezTo>
                    <a:cubicBezTo>
                      <a:pt x="161" y="97"/>
                      <a:pt x="197" y="89"/>
                      <a:pt x="233" y="81"/>
                    </a:cubicBezTo>
                    <a:cubicBezTo>
                      <a:pt x="268" y="73"/>
                      <a:pt x="303" y="65"/>
                      <a:pt x="338" y="57"/>
                    </a:cubicBezTo>
                    <a:cubicBezTo>
                      <a:pt x="296" y="38"/>
                      <a:pt x="255" y="19"/>
                      <a:pt x="213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9" name="iSľïḍe">
                <a:extLst>
                  <a:ext uri="{FF2B5EF4-FFF2-40B4-BE49-F238E27FC236}">
                    <a16:creationId xmlns:a16="http://schemas.microsoft.com/office/drawing/2014/main" id="{F8F7CCDC-521B-694C-F0E5-133813870EF1}"/>
                  </a:ext>
                </a:extLst>
              </p:cNvPr>
              <p:cNvSpPr/>
              <p:nvPr/>
            </p:nvSpPr>
            <p:spPr bwMode="auto">
              <a:xfrm>
                <a:off x="-2179630" y="7106425"/>
                <a:ext cx="663575" cy="350838"/>
              </a:xfrm>
              <a:custGeom>
                <a:avLst/>
                <a:gdLst>
                  <a:gd name="T0" fmla="*/ 0 w 291"/>
                  <a:gd name="T1" fmla="*/ 0 h 154"/>
                  <a:gd name="T2" fmla="*/ 133 w 291"/>
                  <a:gd name="T3" fmla="*/ 130 h 154"/>
                  <a:gd name="T4" fmla="*/ 291 w 291"/>
                  <a:gd name="T5" fmla="*/ 154 h 154"/>
                  <a:gd name="T6" fmla="*/ 253 w 291"/>
                  <a:gd name="T7" fmla="*/ 42 h 154"/>
                  <a:gd name="T8" fmla="*/ 127 w 291"/>
                  <a:gd name="T9" fmla="*/ 21 h 154"/>
                  <a:gd name="T10" fmla="*/ 0 w 291"/>
                  <a:gd name="T1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154">
                    <a:moveTo>
                      <a:pt x="0" y="0"/>
                    </a:moveTo>
                    <a:cubicBezTo>
                      <a:pt x="44" y="44"/>
                      <a:pt x="88" y="87"/>
                      <a:pt x="133" y="130"/>
                    </a:cubicBezTo>
                    <a:cubicBezTo>
                      <a:pt x="186" y="138"/>
                      <a:pt x="238" y="146"/>
                      <a:pt x="291" y="154"/>
                    </a:cubicBezTo>
                    <a:cubicBezTo>
                      <a:pt x="278" y="117"/>
                      <a:pt x="265" y="80"/>
                      <a:pt x="253" y="42"/>
                    </a:cubicBezTo>
                    <a:cubicBezTo>
                      <a:pt x="211" y="35"/>
                      <a:pt x="169" y="28"/>
                      <a:pt x="127" y="21"/>
                    </a:cubicBezTo>
                    <a:cubicBezTo>
                      <a:pt x="85" y="14"/>
                      <a:pt x="43" y="7"/>
                      <a:pt x="0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0" name="isľîďe">
                <a:extLst>
                  <a:ext uri="{FF2B5EF4-FFF2-40B4-BE49-F238E27FC236}">
                    <a16:creationId xmlns:a16="http://schemas.microsoft.com/office/drawing/2014/main" id="{C82B7D3E-D923-70DB-D569-C83D9CCF2B8D}"/>
                  </a:ext>
                </a:extLst>
              </p:cNvPr>
              <p:cNvSpPr/>
              <p:nvPr/>
            </p:nvSpPr>
            <p:spPr bwMode="auto">
              <a:xfrm>
                <a:off x="-2316155" y="7352488"/>
                <a:ext cx="674688" cy="555626"/>
              </a:xfrm>
              <a:custGeom>
                <a:avLst/>
                <a:gdLst>
                  <a:gd name="T0" fmla="*/ 0 w 296"/>
                  <a:gd name="T1" fmla="*/ 0 h 243"/>
                  <a:gd name="T2" fmla="*/ 58 w 296"/>
                  <a:gd name="T3" fmla="*/ 9 h 243"/>
                  <a:gd name="T4" fmla="*/ 174 w 296"/>
                  <a:gd name="T5" fmla="*/ 126 h 243"/>
                  <a:gd name="T6" fmla="*/ 296 w 296"/>
                  <a:gd name="T7" fmla="*/ 243 h 243"/>
                  <a:gd name="T8" fmla="*/ 231 w 296"/>
                  <a:gd name="T9" fmla="*/ 231 h 243"/>
                  <a:gd name="T10" fmla="*/ 113 w 296"/>
                  <a:gd name="T11" fmla="*/ 116 h 243"/>
                  <a:gd name="T12" fmla="*/ 0 w 296"/>
                  <a:gd name="T1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243">
                    <a:moveTo>
                      <a:pt x="0" y="0"/>
                    </a:moveTo>
                    <a:cubicBezTo>
                      <a:pt x="20" y="3"/>
                      <a:pt x="39" y="6"/>
                      <a:pt x="58" y="9"/>
                    </a:cubicBezTo>
                    <a:cubicBezTo>
                      <a:pt x="96" y="48"/>
                      <a:pt x="134" y="87"/>
                      <a:pt x="174" y="126"/>
                    </a:cubicBezTo>
                    <a:cubicBezTo>
                      <a:pt x="214" y="165"/>
                      <a:pt x="255" y="204"/>
                      <a:pt x="296" y="243"/>
                    </a:cubicBezTo>
                    <a:cubicBezTo>
                      <a:pt x="274" y="239"/>
                      <a:pt x="253" y="235"/>
                      <a:pt x="231" y="231"/>
                    </a:cubicBezTo>
                    <a:cubicBezTo>
                      <a:pt x="191" y="192"/>
                      <a:pt x="152" y="154"/>
                      <a:pt x="113" y="116"/>
                    </a:cubicBezTo>
                    <a:cubicBezTo>
                      <a:pt x="75" y="77"/>
                      <a:pt x="37" y="3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1" name="îSļïďè">
                <a:extLst>
                  <a:ext uri="{FF2B5EF4-FFF2-40B4-BE49-F238E27FC236}">
                    <a16:creationId xmlns:a16="http://schemas.microsoft.com/office/drawing/2014/main" id="{09A35C42-0C37-BAE9-B490-F92E0D3B45BC}"/>
                  </a:ext>
                </a:extLst>
              </p:cNvPr>
              <p:cNvSpPr/>
              <p:nvPr/>
            </p:nvSpPr>
            <p:spPr bwMode="auto">
              <a:xfrm>
                <a:off x="-2117718" y="7441388"/>
                <a:ext cx="398463" cy="187325"/>
              </a:xfrm>
              <a:custGeom>
                <a:avLst/>
                <a:gdLst>
                  <a:gd name="T0" fmla="*/ 103 w 175"/>
                  <a:gd name="T1" fmla="*/ 16 h 82"/>
                  <a:gd name="T2" fmla="*/ 175 w 175"/>
                  <a:gd name="T3" fmla="*/ 82 h 82"/>
                  <a:gd name="T4" fmla="*/ 67 w 175"/>
                  <a:gd name="T5" fmla="*/ 67 h 82"/>
                  <a:gd name="T6" fmla="*/ 0 w 175"/>
                  <a:gd name="T7" fmla="*/ 0 h 82"/>
                  <a:gd name="T8" fmla="*/ 103 w 175"/>
                  <a:gd name="T9" fmla="*/ 1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82">
                    <a:moveTo>
                      <a:pt x="103" y="16"/>
                    </a:moveTo>
                    <a:cubicBezTo>
                      <a:pt x="127" y="38"/>
                      <a:pt x="151" y="60"/>
                      <a:pt x="175" y="82"/>
                    </a:cubicBezTo>
                    <a:cubicBezTo>
                      <a:pt x="139" y="77"/>
                      <a:pt x="103" y="72"/>
                      <a:pt x="67" y="67"/>
                    </a:cubicBezTo>
                    <a:cubicBezTo>
                      <a:pt x="44" y="45"/>
                      <a:pt x="22" y="23"/>
                      <a:pt x="0" y="0"/>
                    </a:cubicBezTo>
                    <a:cubicBezTo>
                      <a:pt x="35" y="5"/>
                      <a:pt x="69" y="11"/>
                      <a:pt x="103" y="16"/>
                    </a:cubicBezTo>
                    <a:close/>
                  </a:path>
                </a:pathLst>
              </a:custGeom>
              <a:solidFill>
                <a:srgbClr val="D4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2" name="îşľíḋê">
                <a:extLst>
                  <a:ext uri="{FF2B5EF4-FFF2-40B4-BE49-F238E27FC236}">
                    <a16:creationId xmlns:a16="http://schemas.microsoft.com/office/drawing/2014/main" id="{EED0DC34-F793-97A1-72E3-C834C536B16B}"/>
                  </a:ext>
                </a:extLst>
              </p:cNvPr>
              <p:cNvSpPr/>
              <p:nvPr/>
            </p:nvSpPr>
            <p:spPr bwMode="auto">
              <a:xfrm>
                <a:off x="-4638669" y="6512699"/>
                <a:ext cx="1792288" cy="2876553"/>
              </a:xfrm>
              <a:custGeom>
                <a:avLst/>
                <a:gdLst>
                  <a:gd name="T0" fmla="*/ 0 w 786"/>
                  <a:gd name="T1" fmla="*/ 1259 h 1259"/>
                  <a:gd name="T2" fmla="*/ 393 w 786"/>
                  <a:gd name="T3" fmla="*/ 1135 h 1259"/>
                  <a:gd name="T4" fmla="*/ 786 w 786"/>
                  <a:gd name="T5" fmla="*/ 1011 h 1259"/>
                  <a:gd name="T6" fmla="*/ 758 w 786"/>
                  <a:gd name="T7" fmla="*/ 755 h 1259"/>
                  <a:gd name="T8" fmla="*/ 734 w 786"/>
                  <a:gd name="T9" fmla="*/ 868 h 1259"/>
                  <a:gd name="T10" fmla="*/ 677 w 786"/>
                  <a:gd name="T11" fmla="*/ 882 h 1259"/>
                  <a:gd name="T12" fmla="*/ 748 w 786"/>
                  <a:gd name="T13" fmla="*/ 659 h 1259"/>
                  <a:gd name="T14" fmla="*/ 752 w 786"/>
                  <a:gd name="T15" fmla="*/ 695 h 1259"/>
                  <a:gd name="T16" fmla="*/ 731 w 786"/>
                  <a:gd name="T17" fmla="*/ 505 h 1259"/>
                  <a:gd name="T18" fmla="*/ 677 w 786"/>
                  <a:gd name="T19" fmla="*/ 0 h 1259"/>
                  <a:gd name="T20" fmla="*/ 384 w 786"/>
                  <a:gd name="T21" fmla="*/ 111 h 1259"/>
                  <a:gd name="T22" fmla="*/ 90 w 786"/>
                  <a:gd name="T23" fmla="*/ 222 h 1259"/>
                  <a:gd name="T24" fmla="*/ 45 w 786"/>
                  <a:gd name="T25" fmla="*/ 741 h 1259"/>
                  <a:gd name="T26" fmla="*/ 0 w 786"/>
                  <a:gd name="T27" fmla="*/ 1259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6" h="1259">
                    <a:moveTo>
                      <a:pt x="0" y="1259"/>
                    </a:moveTo>
                    <a:cubicBezTo>
                      <a:pt x="131" y="1217"/>
                      <a:pt x="262" y="1176"/>
                      <a:pt x="393" y="1135"/>
                    </a:cubicBezTo>
                    <a:cubicBezTo>
                      <a:pt x="524" y="1094"/>
                      <a:pt x="655" y="1052"/>
                      <a:pt x="786" y="1011"/>
                    </a:cubicBezTo>
                    <a:cubicBezTo>
                      <a:pt x="777" y="925"/>
                      <a:pt x="767" y="840"/>
                      <a:pt x="758" y="755"/>
                    </a:cubicBezTo>
                    <a:cubicBezTo>
                      <a:pt x="747" y="790"/>
                      <a:pt x="738" y="828"/>
                      <a:pt x="734" y="868"/>
                    </a:cubicBezTo>
                    <a:cubicBezTo>
                      <a:pt x="715" y="873"/>
                      <a:pt x="696" y="877"/>
                      <a:pt x="677" y="882"/>
                    </a:cubicBezTo>
                    <a:cubicBezTo>
                      <a:pt x="687" y="798"/>
                      <a:pt x="714" y="724"/>
                      <a:pt x="748" y="659"/>
                    </a:cubicBezTo>
                    <a:cubicBezTo>
                      <a:pt x="752" y="695"/>
                      <a:pt x="752" y="695"/>
                      <a:pt x="752" y="695"/>
                    </a:cubicBezTo>
                    <a:cubicBezTo>
                      <a:pt x="731" y="505"/>
                      <a:pt x="731" y="505"/>
                      <a:pt x="731" y="505"/>
                    </a:cubicBezTo>
                    <a:cubicBezTo>
                      <a:pt x="713" y="337"/>
                      <a:pt x="695" y="168"/>
                      <a:pt x="677" y="0"/>
                    </a:cubicBezTo>
                    <a:cubicBezTo>
                      <a:pt x="579" y="37"/>
                      <a:pt x="481" y="74"/>
                      <a:pt x="384" y="111"/>
                    </a:cubicBezTo>
                    <a:cubicBezTo>
                      <a:pt x="286" y="148"/>
                      <a:pt x="188" y="185"/>
                      <a:pt x="90" y="222"/>
                    </a:cubicBezTo>
                    <a:cubicBezTo>
                      <a:pt x="75" y="395"/>
                      <a:pt x="60" y="568"/>
                      <a:pt x="45" y="741"/>
                    </a:cubicBezTo>
                    <a:cubicBezTo>
                      <a:pt x="30" y="913"/>
                      <a:pt x="15" y="1086"/>
                      <a:pt x="0" y="1259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3" name="íšḻídé">
                <a:extLst>
                  <a:ext uri="{FF2B5EF4-FFF2-40B4-BE49-F238E27FC236}">
                    <a16:creationId xmlns:a16="http://schemas.microsoft.com/office/drawing/2014/main" id="{6539EF3C-7CCF-A96F-B553-E150A2E9A2AD}"/>
                  </a:ext>
                </a:extLst>
              </p:cNvPr>
              <p:cNvSpPr/>
              <p:nvPr/>
            </p:nvSpPr>
            <p:spPr bwMode="auto">
              <a:xfrm>
                <a:off x="-4632320" y="6573026"/>
                <a:ext cx="1779588" cy="2749553"/>
              </a:xfrm>
              <a:custGeom>
                <a:avLst/>
                <a:gdLst>
                  <a:gd name="T0" fmla="*/ 0 w 780"/>
                  <a:gd name="T1" fmla="*/ 1203 h 1203"/>
                  <a:gd name="T2" fmla="*/ 390 w 780"/>
                  <a:gd name="T3" fmla="*/ 1080 h 1203"/>
                  <a:gd name="T4" fmla="*/ 780 w 780"/>
                  <a:gd name="T5" fmla="*/ 956 h 1203"/>
                  <a:gd name="T6" fmla="*/ 755 w 780"/>
                  <a:gd name="T7" fmla="*/ 728 h 1203"/>
                  <a:gd name="T8" fmla="*/ 731 w 780"/>
                  <a:gd name="T9" fmla="*/ 841 h 1203"/>
                  <a:gd name="T10" fmla="*/ 674 w 780"/>
                  <a:gd name="T11" fmla="*/ 855 h 1203"/>
                  <a:gd name="T12" fmla="*/ 745 w 780"/>
                  <a:gd name="T13" fmla="*/ 632 h 1203"/>
                  <a:gd name="T14" fmla="*/ 728 w 780"/>
                  <a:gd name="T15" fmla="*/ 478 h 1203"/>
                  <a:gd name="T16" fmla="*/ 677 w 780"/>
                  <a:gd name="T17" fmla="*/ 0 h 1203"/>
                  <a:gd name="T18" fmla="*/ 381 w 780"/>
                  <a:gd name="T19" fmla="*/ 112 h 1203"/>
                  <a:gd name="T20" fmla="*/ 85 w 780"/>
                  <a:gd name="T21" fmla="*/ 224 h 1203"/>
                  <a:gd name="T22" fmla="*/ 42 w 780"/>
                  <a:gd name="T23" fmla="*/ 714 h 1203"/>
                  <a:gd name="T24" fmla="*/ 0 w 780"/>
                  <a:gd name="T25" fmla="*/ 1203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0" h="1203">
                    <a:moveTo>
                      <a:pt x="0" y="1203"/>
                    </a:moveTo>
                    <a:cubicBezTo>
                      <a:pt x="130" y="1162"/>
                      <a:pt x="260" y="1121"/>
                      <a:pt x="390" y="1080"/>
                    </a:cubicBezTo>
                    <a:cubicBezTo>
                      <a:pt x="520" y="1038"/>
                      <a:pt x="650" y="997"/>
                      <a:pt x="780" y="956"/>
                    </a:cubicBezTo>
                    <a:cubicBezTo>
                      <a:pt x="772" y="880"/>
                      <a:pt x="763" y="804"/>
                      <a:pt x="755" y="728"/>
                    </a:cubicBezTo>
                    <a:cubicBezTo>
                      <a:pt x="744" y="763"/>
                      <a:pt x="735" y="801"/>
                      <a:pt x="731" y="841"/>
                    </a:cubicBezTo>
                    <a:cubicBezTo>
                      <a:pt x="712" y="846"/>
                      <a:pt x="693" y="850"/>
                      <a:pt x="674" y="855"/>
                    </a:cubicBezTo>
                    <a:cubicBezTo>
                      <a:pt x="684" y="771"/>
                      <a:pt x="711" y="697"/>
                      <a:pt x="745" y="632"/>
                    </a:cubicBezTo>
                    <a:cubicBezTo>
                      <a:pt x="728" y="478"/>
                      <a:pt x="728" y="478"/>
                      <a:pt x="728" y="478"/>
                    </a:cubicBezTo>
                    <a:cubicBezTo>
                      <a:pt x="711" y="319"/>
                      <a:pt x="694" y="160"/>
                      <a:pt x="677" y="0"/>
                    </a:cubicBezTo>
                    <a:cubicBezTo>
                      <a:pt x="578" y="38"/>
                      <a:pt x="480" y="75"/>
                      <a:pt x="381" y="112"/>
                    </a:cubicBezTo>
                    <a:cubicBezTo>
                      <a:pt x="282" y="149"/>
                      <a:pt x="183" y="187"/>
                      <a:pt x="85" y="224"/>
                    </a:cubicBezTo>
                    <a:cubicBezTo>
                      <a:pt x="70" y="387"/>
                      <a:pt x="56" y="550"/>
                      <a:pt x="42" y="714"/>
                    </a:cubicBezTo>
                    <a:cubicBezTo>
                      <a:pt x="28" y="877"/>
                      <a:pt x="14" y="1040"/>
                      <a:pt x="0" y="1203"/>
                    </a:cubicBezTo>
                    <a:close/>
                  </a:path>
                </a:pathLst>
              </a:custGeom>
              <a:solidFill>
                <a:srgbClr val="B3A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4" name="iṣ1îḑê">
                <a:extLst>
                  <a:ext uri="{FF2B5EF4-FFF2-40B4-BE49-F238E27FC236}">
                    <a16:creationId xmlns:a16="http://schemas.microsoft.com/office/drawing/2014/main" id="{452785BD-BD3C-66A4-AB5F-341B492D0B87}"/>
                  </a:ext>
                </a:extLst>
              </p:cNvPr>
              <p:cNvSpPr/>
              <p:nvPr/>
            </p:nvSpPr>
            <p:spPr bwMode="auto">
              <a:xfrm>
                <a:off x="-4537070" y="8100202"/>
                <a:ext cx="1658939" cy="438151"/>
              </a:xfrm>
              <a:custGeom>
                <a:avLst/>
                <a:gdLst>
                  <a:gd name="T0" fmla="*/ 4 w 727"/>
                  <a:gd name="T1" fmla="*/ 0 h 192"/>
                  <a:gd name="T2" fmla="*/ 345 w 727"/>
                  <a:gd name="T3" fmla="*/ 77 h 192"/>
                  <a:gd name="T4" fmla="*/ 641 w 727"/>
                  <a:gd name="T5" fmla="*/ 134 h 192"/>
                  <a:gd name="T6" fmla="*/ 633 w 727"/>
                  <a:gd name="T7" fmla="*/ 175 h 192"/>
                  <a:gd name="T8" fmla="*/ 345 w 727"/>
                  <a:gd name="T9" fmla="*/ 121 h 192"/>
                  <a:gd name="T10" fmla="*/ 0 w 727"/>
                  <a:gd name="T11" fmla="*/ 44 h 192"/>
                  <a:gd name="T12" fmla="*/ 4 w 727"/>
                  <a:gd name="T13" fmla="*/ 0 h 192"/>
                  <a:gd name="T14" fmla="*/ 693 w 727"/>
                  <a:gd name="T15" fmla="*/ 144 h 192"/>
                  <a:gd name="T16" fmla="*/ 723 w 727"/>
                  <a:gd name="T17" fmla="*/ 149 h 192"/>
                  <a:gd name="T18" fmla="*/ 727 w 727"/>
                  <a:gd name="T19" fmla="*/ 192 h 192"/>
                  <a:gd name="T20" fmla="*/ 660 w 727"/>
                  <a:gd name="T21" fmla="*/ 180 h 192"/>
                  <a:gd name="T22" fmla="*/ 689 w 727"/>
                  <a:gd name="T23" fmla="*/ 173 h 192"/>
                  <a:gd name="T24" fmla="*/ 693 w 727"/>
                  <a:gd name="T25" fmla="*/ 14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7" h="192">
                    <a:moveTo>
                      <a:pt x="4" y="0"/>
                    </a:moveTo>
                    <a:cubicBezTo>
                      <a:pt x="114" y="26"/>
                      <a:pt x="227" y="53"/>
                      <a:pt x="345" y="77"/>
                    </a:cubicBezTo>
                    <a:cubicBezTo>
                      <a:pt x="441" y="97"/>
                      <a:pt x="539" y="116"/>
                      <a:pt x="641" y="134"/>
                    </a:cubicBezTo>
                    <a:cubicBezTo>
                      <a:pt x="638" y="148"/>
                      <a:pt x="635" y="161"/>
                      <a:pt x="633" y="175"/>
                    </a:cubicBezTo>
                    <a:cubicBezTo>
                      <a:pt x="535" y="158"/>
                      <a:pt x="439" y="140"/>
                      <a:pt x="345" y="121"/>
                    </a:cubicBezTo>
                    <a:cubicBezTo>
                      <a:pt x="226" y="96"/>
                      <a:pt x="111" y="70"/>
                      <a:pt x="0" y="44"/>
                    </a:cubicBezTo>
                    <a:cubicBezTo>
                      <a:pt x="2" y="29"/>
                      <a:pt x="3" y="15"/>
                      <a:pt x="4" y="0"/>
                    </a:cubicBezTo>
                    <a:close/>
                    <a:moveTo>
                      <a:pt x="693" y="144"/>
                    </a:moveTo>
                    <a:cubicBezTo>
                      <a:pt x="703" y="145"/>
                      <a:pt x="713" y="147"/>
                      <a:pt x="723" y="149"/>
                    </a:cubicBezTo>
                    <a:cubicBezTo>
                      <a:pt x="724" y="163"/>
                      <a:pt x="726" y="178"/>
                      <a:pt x="727" y="192"/>
                    </a:cubicBezTo>
                    <a:cubicBezTo>
                      <a:pt x="705" y="188"/>
                      <a:pt x="682" y="184"/>
                      <a:pt x="660" y="180"/>
                    </a:cubicBezTo>
                    <a:cubicBezTo>
                      <a:pt x="670" y="178"/>
                      <a:pt x="679" y="176"/>
                      <a:pt x="689" y="173"/>
                    </a:cubicBezTo>
                    <a:cubicBezTo>
                      <a:pt x="690" y="163"/>
                      <a:pt x="691" y="153"/>
                      <a:pt x="693" y="144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5" name="išlíḑê">
                <a:extLst>
                  <a:ext uri="{FF2B5EF4-FFF2-40B4-BE49-F238E27FC236}">
                    <a16:creationId xmlns:a16="http://schemas.microsoft.com/office/drawing/2014/main" id="{0FD66CDC-44D5-A186-B976-A631C412C4B9}"/>
                  </a:ext>
                </a:extLst>
              </p:cNvPr>
              <p:cNvSpPr/>
              <p:nvPr/>
            </p:nvSpPr>
            <p:spPr bwMode="auto">
              <a:xfrm>
                <a:off x="-4529132" y="7517589"/>
                <a:ext cx="1550989" cy="612776"/>
              </a:xfrm>
              <a:custGeom>
                <a:avLst/>
                <a:gdLst>
                  <a:gd name="T0" fmla="*/ 3 w 680"/>
                  <a:gd name="T1" fmla="*/ 233 h 268"/>
                  <a:gd name="T2" fmla="*/ 340 w 680"/>
                  <a:gd name="T3" fmla="*/ 117 h 268"/>
                  <a:gd name="T4" fmla="*/ 676 w 680"/>
                  <a:gd name="T5" fmla="*/ 0 h 268"/>
                  <a:gd name="T6" fmla="*/ 680 w 680"/>
                  <a:gd name="T7" fmla="*/ 33 h 268"/>
                  <a:gd name="T8" fmla="*/ 340 w 680"/>
                  <a:gd name="T9" fmla="*/ 151 h 268"/>
                  <a:gd name="T10" fmla="*/ 0 w 680"/>
                  <a:gd name="T11" fmla="*/ 268 h 268"/>
                  <a:gd name="T12" fmla="*/ 3 w 680"/>
                  <a:gd name="T13" fmla="*/ 233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0" h="268">
                    <a:moveTo>
                      <a:pt x="3" y="233"/>
                    </a:moveTo>
                    <a:cubicBezTo>
                      <a:pt x="115" y="194"/>
                      <a:pt x="228" y="155"/>
                      <a:pt x="340" y="117"/>
                    </a:cubicBezTo>
                    <a:cubicBezTo>
                      <a:pt x="452" y="78"/>
                      <a:pt x="564" y="39"/>
                      <a:pt x="676" y="0"/>
                    </a:cubicBezTo>
                    <a:cubicBezTo>
                      <a:pt x="678" y="11"/>
                      <a:pt x="679" y="22"/>
                      <a:pt x="680" y="33"/>
                    </a:cubicBezTo>
                    <a:cubicBezTo>
                      <a:pt x="567" y="72"/>
                      <a:pt x="453" y="112"/>
                      <a:pt x="340" y="151"/>
                    </a:cubicBezTo>
                    <a:cubicBezTo>
                      <a:pt x="227" y="190"/>
                      <a:pt x="113" y="229"/>
                      <a:pt x="0" y="268"/>
                    </a:cubicBezTo>
                    <a:cubicBezTo>
                      <a:pt x="1" y="256"/>
                      <a:pt x="2" y="245"/>
                      <a:pt x="3" y="23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6" name="ísļíḋé">
                <a:extLst>
                  <a:ext uri="{FF2B5EF4-FFF2-40B4-BE49-F238E27FC236}">
                    <a16:creationId xmlns:a16="http://schemas.microsoft.com/office/drawing/2014/main" id="{63C512CC-25E7-FC8C-F1EE-BA8EB54681A5}"/>
                  </a:ext>
                </a:extLst>
              </p:cNvPr>
              <p:cNvSpPr/>
              <p:nvPr/>
            </p:nvSpPr>
            <p:spPr bwMode="auto">
              <a:xfrm>
                <a:off x="-4545006" y="7860489"/>
                <a:ext cx="241300" cy="447676"/>
              </a:xfrm>
              <a:custGeom>
                <a:avLst/>
                <a:gdLst>
                  <a:gd name="T0" fmla="*/ 0 w 106"/>
                  <a:gd name="T1" fmla="*/ 196 h 196"/>
                  <a:gd name="T2" fmla="*/ 103 w 106"/>
                  <a:gd name="T3" fmla="*/ 68 h 196"/>
                  <a:gd name="T4" fmla="*/ 17 w 106"/>
                  <a:gd name="T5" fmla="*/ 5 h 196"/>
                  <a:gd name="T6" fmla="*/ 0 w 106"/>
                  <a:gd name="T7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196">
                    <a:moveTo>
                      <a:pt x="0" y="196"/>
                    </a:moveTo>
                    <a:cubicBezTo>
                      <a:pt x="58" y="163"/>
                      <a:pt x="100" y="112"/>
                      <a:pt x="103" y="68"/>
                    </a:cubicBezTo>
                    <a:cubicBezTo>
                      <a:pt x="106" y="24"/>
                      <a:pt x="69" y="0"/>
                      <a:pt x="17" y="5"/>
                    </a:cubicBezTo>
                    <a:cubicBezTo>
                      <a:pt x="11" y="69"/>
                      <a:pt x="6" y="132"/>
                      <a:pt x="0" y="196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7" name="îṡlíďê">
                <a:extLst>
                  <a:ext uri="{FF2B5EF4-FFF2-40B4-BE49-F238E27FC236}">
                    <a16:creationId xmlns:a16="http://schemas.microsoft.com/office/drawing/2014/main" id="{E9DA3159-945E-6765-565A-44A8A2898C60}"/>
                  </a:ext>
                </a:extLst>
              </p:cNvPr>
              <p:cNvSpPr/>
              <p:nvPr/>
            </p:nvSpPr>
            <p:spPr bwMode="auto">
              <a:xfrm>
                <a:off x="-4538657" y="7954152"/>
                <a:ext cx="127000" cy="271462"/>
              </a:xfrm>
              <a:custGeom>
                <a:avLst/>
                <a:gdLst>
                  <a:gd name="T0" fmla="*/ 0 w 56"/>
                  <a:gd name="T1" fmla="*/ 119 h 119"/>
                  <a:gd name="T2" fmla="*/ 54 w 56"/>
                  <a:gd name="T3" fmla="*/ 43 h 119"/>
                  <a:gd name="T4" fmla="*/ 11 w 56"/>
                  <a:gd name="T5" fmla="*/ 0 h 119"/>
                  <a:gd name="T6" fmla="*/ 0 w 56"/>
                  <a:gd name="T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19">
                    <a:moveTo>
                      <a:pt x="0" y="119"/>
                    </a:moveTo>
                    <a:cubicBezTo>
                      <a:pt x="31" y="97"/>
                      <a:pt x="52" y="68"/>
                      <a:pt x="54" y="43"/>
                    </a:cubicBezTo>
                    <a:cubicBezTo>
                      <a:pt x="56" y="17"/>
                      <a:pt x="38" y="1"/>
                      <a:pt x="11" y="0"/>
                    </a:cubicBezTo>
                    <a:cubicBezTo>
                      <a:pt x="7" y="40"/>
                      <a:pt x="4" y="79"/>
                      <a:pt x="0" y="119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8" name="íṣḷîḍé">
                <a:extLst>
                  <a:ext uri="{FF2B5EF4-FFF2-40B4-BE49-F238E27FC236}">
                    <a16:creationId xmlns:a16="http://schemas.microsoft.com/office/drawing/2014/main" id="{FA656B6B-D99B-258F-381C-B6365FD988EF}"/>
                  </a:ext>
                </a:extLst>
              </p:cNvPr>
              <p:cNvSpPr/>
              <p:nvPr/>
            </p:nvSpPr>
            <p:spPr bwMode="auto">
              <a:xfrm>
                <a:off x="-4032244" y="7595377"/>
                <a:ext cx="1063626" cy="733426"/>
              </a:xfrm>
              <a:custGeom>
                <a:avLst/>
                <a:gdLst>
                  <a:gd name="T0" fmla="*/ 27 w 466"/>
                  <a:gd name="T1" fmla="*/ 321 h 321"/>
                  <a:gd name="T2" fmla="*/ 0 w 466"/>
                  <a:gd name="T3" fmla="*/ 302 h 321"/>
                  <a:gd name="T4" fmla="*/ 236 w 466"/>
                  <a:gd name="T5" fmla="*/ 151 h 321"/>
                  <a:gd name="T6" fmla="*/ 462 w 466"/>
                  <a:gd name="T7" fmla="*/ 0 h 321"/>
                  <a:gd name="T8" fmla="*/ 466 w 466"/>
                  <a:gd name="T9" fmla="*/ 36 h 321"/>
                  <a:gd name="T10" fmla="*/ 251 w 466"/>
                  <a:gd name="T11" fmla="*/ 178 h 321"/>
                  <a:gd name="T12" fmla="*/ 27 w 466"/>
                  <a:gd name="T13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321">
                    <a:moveTo>
                      <a:pt x="27" y="321"/>
                    </a:moveTo>
                    <a:cubicBezTo>
                      <a:pt x="18" y="315"/>
                      <a:pt x="9" y="309"/>
                      <a:pt x="0" y="302"/>
                    </a:cubicBezTo>
                    <a:cubicBezTo>
                      <a:pt x="79" y="252"/>
                      <a:pt x="158" y="201"/>
                      <a:pt x="236" y="151"/>
                    </a:cubicBezTo>
                    <a:cubicBezTo>
                      <a:pt x="312" y="101"/>
                      <a:pt x="388" y="50"/>
                      <a:pt x="462" y="0"/>
                    </a:cubicBezTo>
                    <a:cubicBezTo>
                      <a:pt x="463" y="12"/>
                      <a:pt x="465" y="24"/>
                      <a:pt x="466" y="36"/>
                    </a:cubicBezTo>
                    <a:cubicBezTo>
                      <a:pt x="395" y="83"/>
                      <a:pt x="323" y="131"/>
                      <a:pt x="251" y="178"/>
                    </a:cubicBezTo>
                    <a:cubicBezTo>
                      <a:pt x="177" y="226"/>
                      <a:pt x="103" y="274"/>
                      <a:pt x="27" y="321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9" name="íṧ1îḍè">
                <a:extLst>
                  <a:ext uri="{FF2B5EF4-FFF2-40B4-BE49-F238E27FC236}">
                    <a16:creationId xmlns:a16="http://schemas.microsoft.com/office/drawing/2014/main" id="{AB318802-B62E-B2FF-6B86-293799EEF839}"/>
                  </a:ext>
                </a:extLst>
              </p:cNvPr>
              <p:cNvSpPr/>
              <p:nvPr/>
            </p:nvSpPr>
            <p:spPr bwMode="auto">
              <a:xfrm>
                <a:off x="-4492619" y="6890526"/>
                <a:ext cx="1446214" cy="819150"/>
              </a:xfrm>
              <a:custGeom>
                <a:avLst/>
                <a:gdLst>
                  <a:gd name="T0" fmla="*/ 3 w 634"/>
                  <a:gd name="T1" fmla="*/ 324 h 358"/>
                  <a:gd name="T2" fmla="*/ 322 w 634"/>
                  <a:gd name="T3" fmla="*/ 161 h 358"/>
                  <a:gd name="T4" fmla="*/ 631 w 634"/>
                  <a:gd name="T5" fmla="*/ 0 h 358"/>
                  <a:gd name="T6" fmla="*/ 634 w 634"/>
                  <a:gd name="T7" fmla="*/ 33 h 358"/>
                  <a:gd name="T8" fmla="*/ 322 w 634"/>
                  <a:gd name="T9" fmla="*/ 196 h 358"/>
                  <a:gd name="T10" fmla="*/ 0 w 634"/>
                  <a:gd name="T11" fmla="*/ 358 h 358"/>
                  <a:gd name="T12" fmla="*/ 3 w 634"/>
                  <a:gd name="T13" fmla="*/ 32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358">
                    <a:moveTo>
                      <a:pt x="3" y="324"/>
                    </a:moveTo>
                    <a:cubicBezTo>
                      <a:pt x="110" y="270"/>
                      <a:pt x="217" y="216"/>
                      <a:pt x="322" y="161"/>
                    </a:cubicBezTo>
                    <a:cubicBezTo>
                      <a:pt x="426" y="108"/>
                      <a:pt x="529" y="54"/>
                      <a:pt x="631" y="0"/>
                    </a:cubicBezTo>
                    <a:cubicBezTo>
                      <a:pt x="632" y="11"/>
                      <a:pt x="633" y="22"/>
                      <a:pt x="634" y="33"/>
                    </a:cubicBezTo>
                    <a:cubicBezTo>
                      <a:pt x="531" y="87"/>
                      <a:pt x="427" y="142"/>
                      <a:pt x="322" y="196"/>
                    </a:cubicBezTo>
                    <a:cubicBezTo>
                      <a:pt x="216" y="250"/>
                      <a:pt x="108" y="304"/>
                      <a:pt x="0" y="358"/>
                    </a:cubicBezTo>
                    <a:cubicBezTo>
                      <a:pt x="1" y="347"/>
                      <a:pt x="2" y="335"/>
                      <a:pt x="3" y="324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0" name="i$ľïḑe">
                <a:extLst>
                  <a:ext uri="{FF2B5EF4-FFF2-40B4-BE49-F238E27FC236}">
                    <a16:creationId xmlns:a16="http://schemas.microsoft.com/office/drawing/2014/main" id="{398CD7E2-32F1-F487-B21F-BFAE1134746B}"/>
                  </a:ext>
                </a:extLst>
              </p:cNvPr>
              <p:cNvSpPr/>
              <p:nvPr/>
            </p:nvSpPr>
            <p:spPr bwMode="auto">
              <a:xfrm>
                <a:off x="-4022719" y="6882588"/>
                <a:ext cx="596900" cy="306388"/>
              </a:xfrm>
              <a:custGeom>
                <a:avLst/>
                <a:gdLst>
                  <a:gd name="T0" fmla="*/ 262 w 262"/>
                  <a:gd name="T1" fmla="*/ 105 h 134"/>
                  <a:gd name="T2" fmla="*/ 226 w 262"/>
                  <a:gd name="T3" fmla="*/ 134 h 134"/>
                  <a:gd name="T4" fmla="*/ 109 w 262"/>
                  <a:gd name="T5" fmla="*/ 78 h 134"/>
                  <a:gd name="T6" fmla="*/ 0 w 262"/>
                  <a:gd name="T7" fmla="*/ 20 h 134"/>
                  <a:gd name="T8" fmla="*/ 52 w 262"/>
                  <a:gd name="T9" fmla="*/ 0 h 134"/>
                  <a:gd name="T10" fmla="*/ 154 w 262"/>
                  <a:gd name="T11" fmla="*/ 53 h 134"/>
                  <a:gd name="T12" fmla="*/ 262 w 262"/>
                  <a:gd name="T13" fmla="*/ 10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2" h="134">
                    <a:moveTo>
                      <a:pt x="262" y="105"/>
                    </a:moveTo>
                    <a:cubicBezTo>
                      <a:pt x="250" y="115"/>
                      <a:pt x="238" y="125"/>
                      <a:pt x="226" y="134"/>
                    </a:cubicBezTo>
                    <a:cubicBezTo>
                      <a:pt x="186" y="116"/>
                      <a:pt x="147" y="97"/>
                      <a:pt x="109" y="78"/>
                    </a:cubicBezTo>
                    <a:cubicBezTo>
                      <a:pt x="72" y="59"/>
                      <a:pt x="35" y="40"/>
                      <a:pt x="0" y="20"/>
                    </a:cubicBezTo>
                    <a:cubicBezTo>
                      <a:pt x="17" y="14"/>
                      <a:pt x="35" y="7"/>
                      <a:pt x="52" y="0"/>
                    </a:cubicBezTo>
                    <a:cubicBezTo>
                      <a:pt x="85" y="18"/>
                      <a:pt x="119" y="36"/>
                      <a:pt x="154" y="53"/>
                    </a:cubicBezTo>
                    <a:cubicBezTo>
                      <a:pt x="189" y="71"/>
                      <a:pt x="225" y="88"/>
                      <a:pt x="262" y="105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1" name="i$lîde">
                <a:extLst>
                  <a:ext uri="{FF2B5EF4-FFF2-40B4-BE49-F238E27FC236}">
                    <a16:creationId xmlns:a16="http://schemas.microsoft.com/office/drawing/2014/main" id="{02767E46-07AC-ABF6-E48A-6DCCB8DA1BCE}"/>
                  </a:ext>
                </a:extLst>
              </p:cNvPr>
              <p:cNvSpPr/>
              <p:nvPr/>
            </p:nvSpPr>
            <p:spPr bwMode="auto">
              <a:xfrm>
                <a:off x="-3525831" y="7108013"/>
                <a:ext cx="182563" cy="628651"/>
              </a:xfrm>
              <a:custGeom>
                <a:avLst/>
                <a:gdLst>
                  <a:gd name="T0" fmla="*/ 80 w 80"/>
                  <a:gd name="T1" fmla="*/ 244 h 275"/>
                  <a:gd name="T2" fmla="*/ 40 w 80"/>
                  <a:gd name="T3" fmla="*/ 275 h 275"/>
                  <a:gd name="T4" fmla="*/ 0 w 80"/>
                  <a:gd name="T5" fmla="*/ 31 h 275"/>
                  <a:gd name="T6" fmla="*/ 37 w 80"/>
                  <a:gd name="T7" fmla="*/ 0 h 275"/>
                  <a:gd name="T8" fmla="*/ 80 w 80"/>
                  <a:gd name="T9" fmla="*/ 2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275">
                    <a:moveTo>
                      <a:pt x="80" y="244"/>
                    </a:moveTo>
                    <a:cubicBezTo>
                      <a:pt x="67" y="254"/>
                      <a:pt x="53" y="264"/>
                      <a:pt x="40" y="275"/>
                    </a:cubicBezTo>
                    <a:cubicBezTo>
                      <a:pt x="26" y="194"/>
                      <a:pt x="13" y="112"/>
                      <a:pt x="0" y="31"/>
                    </a:cubicBezTo>
                    <a:cubicBezTo>
                      <a:pt x="12" y="20"/>
                      <a:pt x="25" y="10"/>
                      <a:pt x="37" y="0"/>
                    </a:cubicBezTo>
                    <a:cubicBezTo>
                      <a:pt x="51" y="81"/>
                      <a:pt x="66" y="163"/>
                      <a:pt x="80" y="244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2" name="isļiďé">
                <a:extLst>
                  <a:ext uri="{FF2B5EF4-FFF2-40B4-BE49-F238E27FC236}">
                    <a16:creationId xmlns:a16="http://schemas.microsoft.com/office/drawing/2014/main" id="{B065FD1B-B61C-7F1D-CA45-55E5F85A6607}"/>
                  </a:ext>
                </a:extLst>
              </p:cNvPr>
              <p:cNvSpPr/>
              <p:nvPr/>
            </p:nvSpPr>
            <p:spPr bwMode="auto">
              <a:xfrm>
                <a:off x="-3500431" y="7173101"/>
                <a:ext cx="485775" cy="257175"/>
              </a:xfrm>
              <a:custGeom>
                <a:avLst/>
                <a:gdLst>
                  <a:gd name="T0" fmla="*/ 0 w 213"/>
                  <a:gd name="T1" fmla="*/ 113 h 113"/>
                  <a:gd name="T2" fmla="*/ 2 w 213"/>
                  <a:gd name="T3" fmla="*/ 74 h 113"/>
                  <a:gd name="T4" fmla="*/ 106 w 213"/>
                  <a:gd name="T5" fmla="*/ 37 h 113"/>
                  <a:gd name="T6" fmla="*/ 209 w 213"/>
                  <a:gd name="T7" fmla="*/ 0 h 113"/>
                  <a:gd name="T8" fmla="*/ 213 w 213"/>
                  <a:gd name="T9" fmla="*/ 37 h 113"/>
                  <a:gd name="T10" fmla="*/ 106 w 213"/>
                  <a:gd name="T11" fmla="*/ 75 h 113"/>
                  <a:gd name="T12" fmla="*/ 0 w 213"/>
                  <a:gd name="T13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113">
                    <a:moveTo>
                      <a:pt x="0" y="113"/>
                    </a:moveTo>
                    <a:cubicBezTo>
                      <a:pt x="0" y="100"/>
                      <a:pt x="1" y="87"/>
                      <a:pt x="2" y="74"/>
                    </a:cubicBezTo>
                    <a:cubicBezTo>
                      <a:pt x="36" y="61"/>
                      <a:pt x="71" y="49"/>
                      <a:pt x="106" y="37"/>
                    </a:cubicBezTo>
                    <a:cubicBezTo>
                      <a:pt x="140" y="24"/>
                      <a:pt x="175" y="12"/>
                      <a:pt x="209" y="0"/>
                    </a:cubicBezTo>
                    <a:cubicBezTo>
                      <a:pt x="210" y="12"/>
                      <a:pt x="212" y="25"/>
                      <a:pt x="213" y="37"/>
                    </a:cubicBezTo>
                    <a:cubicBezTo>
                      <a:pt x="178" y="50"/>
                      <a:pt x="142" y="62"/>
                      <a:pt x="106" y="75"/>
                    </a:cubicBezTo>
                    <a:cubicBezTo>
                      <a:pt x="71" y="88"/>
                      <a:pt x="35" y="100"/>
                      <a:pt x="0" y="11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3" name="îṧḷidê">
                <a:extLst>
                  <a:ext uri="{FF2B5EF4-FFF2-40B4-BE49-F238E27FC236}">
                    <a16:creationId xmlns:a16="http://schemas.microsoft.com/office/drawing/2014/main" id="{6A3776D9-C933-A8EC-7822-B5DE26C8504F}"/>
                  </a:ext>
                </a:extLst>
              </p:cNvPr>
              <p:cNvSpPr/>
              <p:nvPr/>
            </p:nvSpPr>
            <p:spPr bwMode="auto">
              <a:xfrm>
                <a:off x="-4502144" y="7319151"/>
                <a:ext cx="1081087" cy="485776"/>
              </a:xfrm>
              <a:custGeom>
                <a:avLst/>
                <a:gdLst>
                  <a:gd name="T0" fmla="*/ 4 w 474"/>
                  <a:gd name="T1" fmla="*/ 174 h 213"/>
                  <a:gd name="T2" fmla="*/ 235 w 474"/>
                  <a:gd name="T3" fmla="*/ 87 h 213"/>
                  <a:gd name="T4" fmla="*/ 466 w 474"/>
                  <a:gd name="T5" fmla="*/ 0 h 213"/>
                  <a:gd name="T6" fmla="*/ 474 w 474"/>
                  <a:gd name="T7" fmla="*/ 36 h 213"/>
                  <a:gd name="T8" fmla="*/ 237 w 474"/>
                  <a:gd name="T9" fmla="*/ 125 h 213"/>
                  <a:gd name="T10" fmla="*/ 0 w 474"/>
                  <a:gd name="T11" fmla="*/ 213 h 213"/>
                  <a:gd name="T12" fmla="*/ 4 w 474"/>
                  <a:gd name="T13" fmla="*/ 174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4" h="213">
                    <a:moveTo>
                      <a:pt x="4" y="174"/>
                    </a:moveTo>
                    <a:cubicBezTo>
                      <a:pt x="81" y="145"/>
                      <a:pt x="158" y="116"/>
                      <a:pt x="235" y="87"/>
                    </a:cubicBezTo>
                    <a:cubicBezTo>
                      <a:pt x="312" y="58"/>
                      <a:pt x="389" y="29"/>
                      <a:pt x="466" y="0"/>
                    </a:cubicBezTo>
                    <a:cubicBezTo>
                      <a:pt x="468" y="12"/>
                      <a:pt x="471" y="24"/>
                      <a:pt x="474" y="36"/>
                    </a:cubicBezTo>
                    <a:cubicBezTo>
                      <a:pt x="395" y="66"/>
                      <a:pt x="316" y="96"/>
                      <a:pt x="237" y="125"/>
                    </a:cubicBezTo>
                    <a:cubicBezTo>
                      <a:pt x="159" y="154"/>
                      <a:pt x="79" y="184"/>
                      <a:pt x="0" y="213"/>
                    </a:cubicBezTo>
                    <a:cubicBezTo>
                      <a:pt x="1" y="200"/>
                      <a:pt x="3" y="187"/>
                      <a:pt x="4" y="174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4" name="iṩļîdê">
                <a:extLst>
                  <a:ext uri="{FF2B5EF4-FFF2-40B4-BE49-F238E27FC236}">
                    <a16:creationId xmlns:a16="http://schemas.microsoft.com/office/drawing/2014/main" id="{8F3B2249-0CA3-1856-4E0B-F59C6B75250F}"/>
                  </a:ext>
                </a:extLst>
              </p:cNvPr>
              <p:cNvSpPr/>
              <p:nvPr/>
            </p:nvSpPr>
            <p:spPr bwMode="auto">
              <a:xfrm>
                <a:off x="-3803644" y="7498539"/>
                <a:ext cx="117475" cy="341313"/>
              </a:xfrm>
              <a:custGeom>
                <a:avLst/>
                <a:gdLst>
                  <a:gd name="T0" fmla="*/ 52 w 52"/>
                  <a:gd name="T1" fmla="*/ 138 h 149"/>
                  <a:gd name="T2" fmla="*/ 0 w 52"/>
                  <a:gd name="T3" fmla="*/ 149 h 149"/>
                  <a:gd name="T4" fmla="*/ 1 w 52"/>
                  <a:gd name="T5" fmla="*/ 7 h 149"/>
                  <a:gd name="T6" fmla="*/ 52 w 52"/>
                  <a:gd name="T7" fmla="*/ 0 h 149"/>
                  <a:gd name="T8" fmla="*/ 52 w 52"/>
                  <a:gd name="T9" fmla="*/ 13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49">
                    <a:moveTo>
                      <a:pt x="52" y="138"/>
                    </a:moveTo>
                    <a:cubicBezTo>
                      <a:pt x="35" y="142"/>
                      <a:pt x="17" y="145"/>
                      <a:pt x="0" y="149"/>
                    </a:cubicBezTo>
                    <a:cubicBezTo>
                      <a:pt x="0" y="102"/>
                      <a:pt x="1" y="54"/>
                      <a:pt x="1" y="7"/>
                    </a:cubicBezTo>
                    <a:cubicBezTo>
                      <a:pt x="18" y="4"/>
                      <a:pt x="35" y="2"/>
                      <a:pt x="52" y="0"/>
                    </a:cubicBezTo>
                    <a:cubicBezTo>
                      <a:pt x="52" y="46"/>
                      <a:pt x="52" y="92"/>
                      <a:pt x="52" y="13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5" name="îŝḷíḍe">
                <a:extLst>
                  <a:ext uri="{FF2B5EF4-FFF2-40B4-BE49-F238E27FC236}">
                    <a16:creationId xmlns:a16="http://schemas.microsoft.com/office/drawing/2014/main" id="{2662F889-CF73-63D8-4D27-0C5177CD0A48}"/>
                  </a:ext>
                </a:extLst>
              </p:cNvPr>
              <p:cNvSpPr/>
              <p:nvPr/>
            </p:nvSpPr>
            <p:spPr bwMode="auto">
              <a:xfrm>
                <a:off x="-4189407" y="7620776"/>
                <a:ext cx="134938" cy="344488"/>
              </a:xfrm>
              <a:custGeom>
                <a:avLst/>
                <a:gdLst>
                  <a:gd name="T0" fmla="*/ 53 w 59"/>
                  <a:gd name="T1" fmla="*/ 139 h 151"/>
                  <a:gd name="T2" fmla="*/ 0 w 59"/>
                  <a:gd name="T3" fmla="*/ 151 h 151"/>
                  <a:gd name="T4" fmla="*/ 9 w 59"/>
                  <a:gd name="T5" fmla="*/ 7 h 151"/>
                  <a:gd name="T6" fmla="*/ 59 w 59"/>
                  <a:gd name="T7" fmla="*/ 0 h 151"/>
                  <a:gd name="T8" fmla="*/ 53 w 59"/>
                  <a:gd name="T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51">
                    <a:moveTo>
                      <a:pt x="53" y="139"/>
                    </a:moveTo>
                    <a:cubicBezTo>
                      <a:pt x="35" y="143"/>
                      <a:pt x="18" y="147"/>
                      <a:pt x="0" y="151"/>
                    </a:cubicBezTo>
                    <a:cubicBezTo>
                      <a:pt x="3" y="103"/>
                      <a:pt x="6" y="55"/>
                      <a:pt x="9" y="7"/>
                    </a:cubicBezTo>
                    <a:cubicBezTo>
                      <a:pt x="25" y="5"/>
                      <a:pt x="42" y="2"/>
                      <a:pt x="59" y="0"/>
                    </a:cubicBezTo>
                    <a:cubicBezTo>
                      <a:pt x="57" y="47"/>
                      <a:pt x="55" y="93"/>
                      <a:pt x="53" y="139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6" name="íṧḷiḍé">
                <a:extLst>
                  <a:ext uri="{FF2B5EF4-FFF2-40B4-BE49-F238E27FC236}">
                    <a16:creationId xmlns:a16="http://schemas.microsoft.com/office/drawing/2014/main" id="{858EFC38-4AB6-CF33-1939-105C04BE66E3}"/>
                  </a:ext>
                </a:extLst>
              </p:cNvPr>
              <p:cNvSpPr/>
              <p:nvPr/>
            </p:nvSpPr>
            <p:spPr bwMode="auto">
              <a:xfrm>
                <a:off x="-3781419" y="6650812"/>
                <a:ext cx="709613" cy="403226"/>
              </a:xfrm>
              <a:custGeom>
                <a:avLst/>
                <a:gdLst>
                  <a:gd name="T0" fmla="*/ 31 w 311"/>
                  <a:gd name="T1" fmla="*/ 176 h 176"/>
                  <a:gd name="T2" fmla="*/ 0 w 311"/>
                  <a:gd name="T3" fmla="*/ 158 h 176"/>
                  <a:gd name="T4" fmla="*/ 155 w 311"/>
                  <a:gd name="T5" fmla="*/ 79 h 176"/>
                  <a:gd name="T6" fmla="*/ 308 w 311"/>
                  <a:gd name="T7" fmla="*/ 0 h 176"/>
                  <a:gd name="T8" fmla="*/ 311 w 311"/>
                  <a:gd name="T9" fmla="*/ 34 h 176"/>
                  <a:gd name="T10" fmla="*/ 172 w 311"/>
                  <a:gd name="T11" fmla="*/ 105 h 176"/>
                  <a:gd name="T12" fmla="*/ 31 w 311"/>
                  <a:gd name="T1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176">
                    <a:moveTo>
                      <a:pt x="31" y="176"/>
                    </a:moveTo>
                    <a:cubicBezTo>
                      <a:pt x="20" y="170"/>
                      <a:pt x="10" y="164"/>
                      <a:pt x="0" y="158"/>
                    </a:cubicBezTo>
                    <a:cubicBezTo>
                      <a:pt x="51" y="131"/>
                      <a:pt x="103" y="105"/>
                      <a:pt x="155" y="79"/>
                    </a:cubicBezTo>
                    <a:cubicBezTo>
                      <a:pt x="206" y="53"/>
                      <a:pt x="257" y="27"/>
                      <a:pt x="308" y="0"/>
                    </a:cubicBezTo>
                    <a:cubicBezTo>
                      <a:pt x="309" y="12"/>
                      <a:pt x="310" y="23"/>
                      <a:pt x="311" y="34"/>
                    </a:cubicBezTo>
                    <a:cubicBezTo>
                      <a:pt x="265" y="58"/>
                      <a:pt x="218" y="82"/>
                      <a:pt x="172" y="105"/>
                    </a:cubicBezTo>
                    <a:cubicBezTo>
                      <a:pt x="125" y="129"/>
                      <a:pt x="78" y="153"/>
                      <a:pt x="31" y="176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7" name="îšļîḑè">
                <a:extLst>
                  <a:ext uri="{FF2B5EF4-FFF2-40B4-BE49-F238E27FC236}">
                    <a16:creationId xmlns:a16="http://schemas.microsoft.com/office/drawing/2014/main" id="{F4E592C3-BA39-A637-1307-D361D091F0AE}"/>
                  </a:ext>
                </a:extLst>
              </p:cNvPr>
              <p:cNvSpPr/>
              <p:nvPr/>
            </p:nvSpPr>
            <p:spPr bwMode="auto">
              <a:xfrm>
                <a:off x="-4594220" y="8355789"/>
                <a:ext cx="1058863" cy="523876"/>
              </a:xfrm>
              <a:custGeom>
                <a:avLst/>
                <a:gdLst>
                  <a:gd name="T0" fmla="*/ 2 w 464"/>
                  <a:gd name="T1" fmla="*/ 195 h 229"/>
                  <a:gd name="T2" fmla="*/ 235 w 464"/>
                  <a:gd name="T3" fmla="*/ 97 h 229"/>
                  <a:gd name="T4" fmla="*/ 464 w 464"/>
                  <a:gd name="T5" fmla="*/ 0 h 229"/>
                  <a:gd name="T6" fmla="*/ 463 w 464"/>
                  <a:gd name="T7" fmla="*/ 34 h 229"/>
                  <a:gd name="T8" fmla="*/ 233 w 464"/>
                  <a:gd name="T9" fmla="*/ 131 h 229"/>
                  <a:gd name="T10" fmla="*/ 0 w 464"/>
                  <a:gd name="T11" fmla="*/ 229 h 229"/>
                  <a:gd name="T12" fmla="*/ 2 w 464"/>
                  <a:gd name="T13" fmla="*/ 19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4" h="229">
                    <a:moveTo>
                      <a:pt x="2" y="195"/>
                    </a:moveTo>
                    <a:cubicBezTo>
                      <a:pt x="80" y="162"/>
                      <a:pt x="158" y="130"/>
                      <a:pt x="235" y="97"/>
                    </a:cubicBezTo>
                    <a:cubicBezTo>
                      <a:pt x="311" y="65"/>
                      <a:pt x="388" y="32"/>
                      <a:pt x="464" y="0"/>
                    </a:cubicBezTo>
                    <a:cubicBezTo>
                      <a:pt x="464" y="11"/>
                      <a:pt x="464" y="23"/>
                      <a:pt x="463" y="34"/>
                    </a:cubicBezTo>
                    <a:cubicBezTo>
                      <a:pt x="387" y="67"/>
                      <a:pt x="310" y="99"/>
                      <a:pt x="233" y="131"/>
                    </a:cubicBezTo>
                    <a:cubicBezTo>
                      <a:pt x="155" y="164"/>
                      <a:pt x="78" y="196"/>
                      <a:pt x="0" y="229"/>
                    </a:cubicBezTo>
                    <a:cubicBezTo>
                      <a:pt x="1" y="218"/>
                      <a:pt x="2" y="206"/>
                      <a:pt x="2" y="195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8" name="ï$ḻídé">
                <a:extLst>
                  <a:ext uri="{FF2B5EF4-FFF2-40B4-BE49-F238E27FC236}">
                    <a16:creationId xmlns:a16="http://schemas.microsoft.com/office/drawing/2014/main" id="{EC874F1B-E7DC-9096-11B4-BF516C9E5A25}"/>
                  </a:ext>
                </a:extLst>
              </p:cNvPr>
              <p:cNvSpPr/>
              <p:nvPr/>
            </p:nvSpPr>
            <p:spPr bwMode="auto">
              <a:xfrm>
                <a:off x="-3989382" y="8509777"/>
                <a:ext cx="628651" cy="198438"/>
              </a:xfrm>
              <a:custGeom>
                <a:avLst/>
                <a:gdLst>
                  <a:gd name="T0" fmla="*/ 275 w 275"/>
                  <a:gd name="T1" fmla="*/ 53 h 87"/>
                  <a:gd name="T2" fmla="*/ 208 w 275"/>
                  <a:gd name="T3" fmla="*/ 87 h 87"/>
                  <a:gd name="T4" fmla="*/ 102 w 275"/>
                  <a:gd name="T5" fmla="*/ 60 h 87"/>
                  <a:gd name="T6" fmla="*/ 0 w 275"/>
                  <a:gd name="T7" fmla="*/ 33 h 87"/>
                  <a:gd name="T8" fmla="*/ 65 w 275"/>
                  <a:gd name="T9" fmla="*/ 0 h 87"/>
                  <a:gd name="T10" fmla="*/ 168 w 275"/>
                  <a:gd name="T11" fmla="*/ 26 h 87"/>
                  <a:gd name="T12" fmla="*/ 275 w 275"/>
                  <a:gd name="T13" fmla="*/ 5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5" h="87">
                    <a:moveTo>
                      <a:pt x="275" y="53"/>
                    </a:moveTo>
                    <a:cubicBezTo>
                      <a:pt x="253" y="64"/>
                      <a:pt x="230" y="75"/>
                      <a:pt x="208" y="87"/>
                    </a:cubicBezTo>
                    <a:cubicBezTo>
                      <a:pt x="173" y="78"/>
                      <a:pt x="137" y="69"/>
                      <a:pt x="102" y="60"/>
                    </a:cubicBezTo>
                    <a:cubicBezTo>
                      <a:pt x="68" y="52"/>
                      <a:pt x="34" y="42"/>
                      <a:pt x="0" y="33"/>
                    </a:cubicBezTo>
                    <a:cubicBezTo>
                      <a:pt x="22" y="22"/>
                      <a:pt x="44" y="11"/>
                      <a:pt x="65" y="0"/>
                    </a:cubicBezTo>
                    <a:cubicBezTo>
                      <a:pt x="99" y="9"/>
                      <a:pt x="134" y="18"/>
                      <a:pt x="168" y="26"/>
                    </a:cubicBezTo>
                    <a:cubicBezTo>
                      <a:pt x="204" y="35"/>
                      <a:pt x="239" y="44"/>
                      <a:pt x="275" y="5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9" name="îš1íḓe">
                <a:extLst>
                  <a:ext uri="{FF2B5EF4-FFF2-40B4-BE49-F238E27FC236}">
                    <a16:creationId xmlns:a16="http://schemas.microsoft.com/office/drawing/2014/main" id="{D36A9DCD-33CE-0756-2C14-54A9A9CCF1EB}"/>
                  </a:ext>
                </a:extLst>
              </p:cNvPr>
              <p:cNvSpPr/>
              <p:nvPr/>
            </p:nvSpPr>
            <p:spPr bwMode="auto">
              <a:xfrm>
                <a:off x="-3094031" y="8017651"/>
                <a:ext cx="184150" cy="509588"/>
              </a:xfrm>
              <a:custGeom>
                <a:avLst/>
                <a:gdLst>
                  <a:gd name="T0" fmla="*/ 71 w 81"/>
                  <a:gd name="T1" fmla="*/ 0 h 223"/>
                  <a:gd name="T2" fmla="*/ 0 w 81"/>
                  <a:gd name="T3" fmla="*/ 223 h 223"/>
                  <a:gd name="T4" fmla="*/ 57 w 81"/>
                  <a:gd name="T5" fmla="*/ 209 h 223"/>
                  <a:gd name="T6" fmla="*/ 81 w 81"/>
                  <a:gd name="T7" fmla="*/ 96 h 223"/>
                  <a:gd name="T8" fmla="*/ 71 w 81"/>
                  <a:gd name="T9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23">
                    <a:moveTo>
                      <a:pt x="71" y="0"/>
                    </a:moveTo>
                    <a:cubicBezTo>
                      <a:pt x="37" y="65"/>
                      <a:pt x="10" y="139"/>
                      <a:pt x="0" y="223"/>
                    </a:cubicBezTo>
                    <a:cubicBezTo>
                      <a:pt x="19" y="218"/>
                      <a:pt x="38" y="214"/>
                      <a:pt x="57" y="209"/>
                    </a:cubicBezTo>
                    <a:cubicBezTo>
                      <a:pt x="61" y="169"/>
                      <a:pt x="70" y="131"/>
                      <a:pt x="81" y="96"/>
                    </a:cubicBezTo>
                    <a:cubicBezTo>
                      <a:pt x="78" y="64"/>
                      <a:pt x="74" y="32"/>
                      <a:pt x="71" y="0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0" name="íś1íďè">
                <a:extLst>
                  <a:ext uri="{FF2B5EF4-FFF2-40B4-BE49-F238E27FC236}">
                    <a16:creationId xmlns:a16="http://schemas.microsoft.com/office/drawing/2014/main" id="{D2DC40A2-645F-F27C-0901-C6B43F51E467}"/>
                  </a:ext>
                </a:extLst>
              </p:cNvPr>
              <p:cNvSpPr/>
              <p:nvPr/>
            </p:nvSpPr>
            <p:spPr bwMode="auto">
              <a:xfrm>
                <a:off x="-3616319" y="7987489"/>
                <a:ext cx="692150" cy="166688"/>
              </a:xfrm>
              <a:custGeom>
                <a:avLst/>
                <a:gdLst>
                  <a:gd name="T0" fmla="*/ 304 w 304"/>
                  <a:gd name="T1" fmla="*/ 46 h 73"/>
                  <a:gd name="T2" fmla="*/ 304 w 304"/>
                  <a:gd name="T3" fmla="*/ 47 h 73"/>
                  <a:gd name="T4" fmla="*/ 303 w 304"/>
                  <a:gd name="T5" fmla="*/ 40 h 73"/>
                  <a:gd name="T6" fmla="*/ 304 w 304"/>
                  <a:gd name="T7" fmla="*/ 46 h 73"/>
                  <a:gd name="T8" fmla="*/ 272 w 304"/>
                  <a:gd name="T9" fmla="*/ 73 h 73"/>
                  <a:gd name="T10" fmla="*/ 143 w 304"/>
                  <a:gd name="T11" fmla="*/ 57 h 73"/>
                  <a:gd name="T12" fmla="*/ 0 w 304"/>
                  <a:gd name="T13" fmla="*/ 38 h 73"/>
                  <a:gd name="T14" fmla="*/ 18 w 304"/>
                  <a:gd name="T15" fmla="*/ 0 h 73"/>
                  <a:gd name="T16" fmla="*/ 158 w 304"/>
                  <a:gd name="T17" fmla="*/ 19 h 73"/>
                  <a:gd name="T18" fmla="*/ 289 w 304"/>
                  <a:gd name="T19" fmla="*/ 35 h 73"/>
                  <a:gd name="T20" fmla="*/ 272 w 304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4" h="73">
                    <a:moveTo>
                      <a:pt x="304" y="46"/>
                    </a:moveTo>
                    <a:cubicBezTo>
                      <a:pt x="304" y="47"/>
                      <a:pt x="304" y="47"/>
                      <a:pt x="304" y="47"/>
                    </a:cubicBezTo>
                    <a:cubicBezTo>
                      <a:pt x="303" y="40"/>
                      <a:pt x="303" y="40"/>
                      <a:pt x="303" y="40"/>
                    </a:cubicBezTo>
                    <a:cubicBezTo>
                      <a:pt x="303" y="42"/>
                      <a:pt x="303" y="44"/>
                      <a:pt x="304" y="46"/>
                    </a:cubicBezTo>
                    <a:close/>
                    <a:moveTo>
                      <a:pt x="272" y="73"/>
                    </a:moveTo>
                    <a:cubicBezTo>
                      <a:pt x="229" y="67"/>
                      <a:pt x="186" y="62"/>
                      <a:pt x="143" y="57"/>
                    </a:cubicBezTo>
                    <a:cubicBezTo>
                      <a:pt x="95" y="51"/>
                      <a:pt x="47" y="44"/>
                      <a:pt x="0" y="38"/>
                    </a:cubicBezTo>
                    <a:cubicBezTo>
                      <a:pt x="6" y="25"/>
                      <a:pt x="12" y="13"/>
                      <a:pt x="18" y="0"/>
                    </a:cubicBezTo>
                    <a:cubicBezTo>
                      <a:pt x="64" y="7"/>
                      <a:pt x="110" y="13"/>
                      <a:pt x="158" y="19"/>
                    </a:cubicBezTo>
                    <a:cubicBezTo>
                      <a:pt x="201" y="25"/>
                      <a:pt x="245" y="30"/>
                      <a:pt x="289" y="35"/>
                    </a:cubicBezTo>
                    <a:cubicBezTo>
                      <a:pt x="283" y="47"/>
                      <a:pt x="277" y="60"/>
                      <a:pt x="272" y="7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1" name="îŝḷîďe">
                <a:extLst>
                  <a:ext uri="{FF2B5EF4-FFF2-40B4-BE49-F238E27FC236}">
                    <a16:creationId xmlns:a16="http://schemas.microsoft.com/office/drawing/2014/main" id="{9CCC2BB3-AEA2-2442-12EA-760AF4B6B81A}"/>
                  </a:ext>
                </a:extLst>
              </p:cNvPr>
              <p:cNvSpPr/>
              <p:nvPr/>
            </p:nvSpPr>
            <p:spPr bwMode="auto">
              <a:xfrm>
                <a:off x="-3535356" y="8635189"/>
                <a:ext cx="274638" cy="296863"/>
              </a:xfrm>
              <a:custGeom>
                <a:avLst/>
                <a:gdLst>
                  <a:gd name="T0" fmla="*/ 58 w 120"/>
                  <a:gd name="T1" fmla="*/ 130 h 130"/>
                  <a:gd name="T2" fmla="*/ 0 w 120"/>
                  <a:gd name="T3" fmla="*/ 32 h 130"/>
                  <a:gd name="T4" fmla="*/ 52 w 120"/>
                  <a:gd name="T5" fmla="*/ 0 h 130"/>
                  <a:gd name="T6" fmla="*/ 120 w 120"/>
                  <a:gd name="T7" fmla="*/ 111 h 130"/>
                  <a:gd name="T8" fmla="*/ 58 w 120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30">
                    <a:moveTo>
                      <a:pt x="58" y="130"/>
                    </a:moveTo>
                    <a:cubicBezTo>
                      <a:pt x="39" y="97"/>
                      <a:pt x="19" y="64"/>
                      <a:pt x="0" y="32"/>
                    </a:cubicBezTo>
                    <a:cubicBezTo>
                      <a:pt x="17" y="21"/>
                      <a:pt x="35" y="10"/>
                      <a:pt x="52" y="0"/>
                    </a:cubicBezTo>
                    <a:cubicBezTo>
                      <a:pt x="74" y="37"/>
                      <a:pt x="97" y="74"/>
                      <a:pt x="120" y="111"/>
                    </a:cubicBezTo>
                    <a:cubicBezTo>
                      <a:pt x="99" y="117"/>
                      <a:pt x="79" y="124"/>
                      <a:pt x="58" y="130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2" name="ïśľïḑè">
                <a:extLst>
                  <a:ext uri="{FF2B5EF4-FFF2-40B4-BE49-F238E27FC236}">
                    <a16:creationId xmlns:a16="http://schemas.microsoft.com/office/drawing/2014/main" id="{B687EA86-796C-C7A5-9C24-301ABB89DCB2}"/>
                  </a:ext>
                </a:extLst>
              </p:cNvPr>
              <p:cNvSpPr/>
              <p:nvPr/>
            </p:nvSpPr>
            <p:spPr bwMode="auto">
              <a:xfrm>
                <a:off x="-4564056" y="8230376"/>
                <a:ext cx="661988" cy="303213"/>
              </a:xfrm>
              <a:custGeom>
                <a:avLst/>
                <a:gdLst>
                  <a:gd name="T0" fmla="*/ 3 w 290"/>
                  <a:gd name="T1" fmla="*/ 95 h 133"/>
                  <a:gd name="T2" fmla="*/ 143 w 290"/>
                  <a:gd name="T3" fmla="*/ 48 h 133"/>
                  <a:gd name="T4" fmla="*/ 283 w 290"/>
                  <a:gd name="T5" fmla="*/ 0 h 133"/>
                  <a:gd name="T6" fmla="*/ 290 w 290"/>
                  <a:gd name="T7" fmla="*/ 35 h 133"/>
                  <a:gd name="T8" fmla="*/ 145 w 290"/>
                  <a:gd name="T9" fmla="*/ 84 h 133"/>
                  <a:gd name="T10" fmla="*/ 0 w 290"/>
                  <a:gd name="T11" fmla="*/ 133 h 133"/>
                  <a:gd name="T12" fmla="*/ 3 w 290"/>
                  <a:gd name="T13" fmla="*/ 9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33">
                    <a:moveTo>
                      <a:pt x="3" y="95"/>
                    </a:moveTo>
                    <a:cubicBezTo>
                      <a:pt x="50" y="79"/>
                      <a:pt x="96" y="63"/>
                      <a:pt x="143" y="48"/>
                    </a:cubicBezTo>
                    <a:cubicBezTo>
                      <a:pt x="190" y="32"/>
                      <a:pt x="237" y="16"/>
                      <a:pt x="283" y="0"/>
                    </a:cubicBezTo>
                    <a:cubicBezTo>
                      <a:pt x="286" y="12"/>
                      <a:pt x="288" y="24"/>
                      <a:pt x="290" y="35"/>
                    </a:cubicBezTo>
                    <a:cubicBezTo>
                      <a:pt x="242" y="52"/>
                      <a:pt x="193" y="68"/>
                      <a:pt x="145" y="84"/>
                    </a:cubicBezTo>
                    <a:cubicBezTo>
                      <a:pt x="97" y="100"/>
                      <a:pt x="48" y="116"/>
                      <a:pt x="0" y="133"/>
                    </a:cubicBezTo>
                    <a:cubicBezTo>
                      <a:pt x="1" y="120"/>
                      <a:pt x="2" y="107"/>
                      <a:pt x="3" y="95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3" name="íṥḻiďê">
                <a:extLst>
                  <a:ext uri="{FF2B5EF4-FFF2-40B4-BE49-F238E27FC236}">
                    <a16:creationId xmlns:a16="http://schemas.microsoft.com/office/drawing/2014/main" id="{7A207949-CBBD-4A61-C7F8-244E7770FCD6}"/>
                  </a:ext>
                </a:extLst>
              </p:cNvPr>
              <p:cNvSpPr/>
              <p:nvPr/>
            </p:nvSpPr>
            <p:spPr bwMode="auto">
              <a:xfrm>
                <a:off x="-3760781" y="8401827"/>
                <a:ext cx="609600" cy="207963"/>
              </a:xfrm>
              <a:custGeom>
                <a:avLst/>
                <a:gdLst>
                  <a:gd name="T0" fmla="*/ 132 w 267"/>
                  <a:gd name="T1" fmla="*/ 0 h 91"/>
                  <a:gd name="T2" fmla="*/ 0 w 267"/>
                  <a:gd name="T3" fmla="*/ 56 h 91"/>
                  <a:gd name="T4" fmla="*/ 140 w 267"/>
                  <a:gd name="T5" fmla="*/ 91 h 91"/>
                  <a:gd name="T6" fmla="*/ 267 w 267"/>
                  <a:gd name="T7" fmla="*/ 39 h 91"/>
                  <a:gd name="T8" fmla="*/ 132 w 267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91">
                    <a:moveTo>
                      <a:pt x="132" y="0"/>
                    </a:moveTo>
                    <a:cubicBezTo>
                      <a:pt x="100" y="14"/>
                      <a:pt x="33" y="42"/>
                      <a:pt x="0" y="56"/>
                    </a:cubicBezTo>
                    <a:cubicBezTo>
                      <a:pt x="46" y="68"/>
                      <a:pt x="93" y="79"/>
                      <a:pt x="140" y="91"/>
                    </a:cubicBezTo>
                    <a:cubicBezTo>
                      <a:pt x="182" y="74"/>
                      <a:pt x="225" y="56"/>
                      <a:pt x="267" y="39"/>
                    </a:cubicBezTo>
                    <a:cubicBezTo>
                      <a:pt x="210" y="31"/>
                      <a:pt x="188" y="8"/>
                      <a:pt x="132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4" name="ïśļiḓé">
                <a:extLst>
                  <a:ext uri="{FF2B5EF4-FFF2-40B4-BE49-F238E27FC236}">
                    <a16:creationId xmlns:a16="http://schemas.microsoft.com/office/drawing/2014/main" id="{81C44F19-185E-ED3E-DF8D-188FF1DA1382}"/>
                  </a:ext>
                </a:extLst>
              </p:cNvPr>
              <p:cNvSpPr/>
              <p:nvPr/>
            </p:nvSpPr>
            <p:spPr bwMode="auto">
              <a:xfrm>
                <a:off x="-3394069" y="7254063"/>
                <a:ext cx="406400" cy="388938"/>
              </a:xfrm>
              <a:custGeom>
                <a:avLst/>
                <a:gdLst>
                  <a:gd name="T0" fmla="*/ 178 w 178"/>
                  <a:gd name="T1" fmla="*/ 115 h 170"/>
                  <a:gd name="T2" fmla="*/ 20 w 178"/>
                  <a:gd name="T3" fmla="*/ 170 h 170"/>
                  <a:gd name="T4" fmla="*/ 0 w 178"/>
                  <a:gd name="T5" fmla="*/ 58 h 170"/>
                  <a:gd name="T6" fmla="*/ 83 w 178"/>
                  <a:gd name="T7" fmla="*/ 29 h 170"/>
                  <a:gd name="T8" fmla="*/ 166 w 178"/>
                  <a:gd name="T9" fmla="*/ 0 h 170"/>
                  <a:gd name="T10" fmla="*/ 178 w 178"/>
                  <a:gd name="T11" fmla="*/ 11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8" h="170">
                    <a:moveTo>
                      <a:pt x="178" y="115"/>
                    </a:moveTo>
                    <a:cubicBezTo>
                      <a:pt x="126" y="133"/>
                      <a:pt x="73" y="151"/>
                      <a:pt x="20" y="170"/>
                    </a:cubicBezTo>
                    <a:cubicBezTo>
                      <a:pt x="14" y="132"/>
                      <a:pt x="7" y="95"/>
                      <a:pt x="0" y="58"/>
                    </a:cubicBezTo>
                    <a:cubicBezTo>
                      <a:pt x="28" y="48"/>
                      <a:pt x="56" y="39"/>
                      <a:pt x="83" y="29"/>
                    </a:cubicBezTo>
                    <a:cubicBezTo>
                      <a:pt x="111" y="20"/>
                      <a:pt x="138" y="10"/>
                      <a:pt x="166" y="0"/>
                    </a:cubicBezTo>
                    <a:cubicBezTo>
                      <a:pt x="170" y="38"/>
                      <a:pt x="174" y="77"/>
                      <a:pt x="178" y="115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5" name="ïṧ1îḓe">
                <a:extLst>
                  <a:ext uri="{FF2B5EF4-FFF2-40B4-BE49-F238E27FC236}">
                    <a16:creationId xmlns:a16="http://schemas.microsoft.com/office/drawing/2014/main" id="{82C13BFD-1CBF-9B4E-F5FA-80182F088E35}"/>
                  </a:ext>
                </a:extLst>
              </p:cNvPr>
              <p:cNvSpPr/>
              <p:nvPr/>
            </p:nvSpPr>
            <p:spPr bwMode="auto">
              <a:xfrm>
                <a:off x="-4068757" y="7544576"/>
                <a:ext cx="266700" cy="347663"/>
              </a:xfrm>
              <a:custGeom>
                <a:avLst/>
                <a:gdLst>
                  <a:gd name="T0" fmla="*/ 117 w 117"/>
                  <a:gd name="T1" fmla="*/ 0 h 152"/>
                  <a:gd name="T2" fmla="*/ 116 w 117"/>
                  <a:gd name="T3" fmla="*/ 112 h 152"/>
                  <a:gd name="T4" fmla="*/ 0 w 117"/>
                  <a:gd name="T5" fmla="*/ 152 h 152"/>
                  <a:gd name="T6" fmla="*/ 5 w 117"/>
                  <a:gd name="T7" fmla="*/ 41 h 152"/>
                  <a:gd name="T8" fmla="*/ 117 w 117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52">
                    <a:moveTo>
                      <a:pt x="117" y="0"/>
                    </a:moveTo>
                    <a:cubicBezTo>
                      <a:pt x="117" y="37"/>
                      <a:pt x="116" y="75"/>
                      <a:pt x="116" y="112"/>
                    </a:cubicBezTo>
                    <a:cubicBezTo>
                      <a:pt x="77" y="125"/>
                      <a:pt x="39" y="139"/>
                      <a:pt x="0" y="152"/>
                    </a:cubicBezTo>
                    <a:cubicBezTo>
                      <a:pt x="2" y="115"/>
                      <a:pt x="4" y="78"/>
                      <a:pt x="5" y="41"/>
                    </a:cubicBezTo>
                    <a:cubicBezTo>
                      <a:pt x="43" y="28"/>
                      <a:pt x="80" y="14"/>
                      <a:pt x="117" y="0"/>
                    </a:cubicBezTo>
                    <a:close/>
                  </a:path>
                </a:pathLst>
              </a:custGeom>
              <a:solidFill>
                <a:srgbClr val="A7A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6" name="îsḻiďê">
                <a:extLst>
                  <a:ext uri="{FF2B5EF4-FFF2-40B4-BE49-F238E27FC236}">
                    <a16:creationId xmlns:a16="http://schemas.microsoft.com/office/drawing/2014/main" id="{553CE015-6C27-D197-B73F-C12406C676C4}"/>
                  </a:ext>
                </a:extLst>
              </p:cNvPr>
              <p:cNvSpPr/>
              <p:nvPr/>
            </p:nvSpPr>
            <p:spPr bwMode="auto">
              <a:xfrm>
                <a:off x="-4197344" y="7049276"/>
                <a:ext cx="630238" cy="360363"/>
              </a:xfrm>
              <a:custGeom>
                <a:avLst/>
                <a:gdLst>
                  <a:gd name="T0" fmla="*/ 276 w 276"/>
                  <a:gd name="T1" fmla="*/ 49 h 158"/>
                  <a:gd name="T2" fmla="*/ 176 w 276"/>
                  <a:gd name="T3" fmla="*/ 0 h 158"/>
                  <a:gd name="T4" fmla="*/ 89 w 276"/>
                  <a:gd name="T5" fmla="*/ 46 h 158"/>
                  <a:gd name="T6" fmla="*/ 0 w 276"/>
                  <a:gd name="T7" fmla="*/ 91 h 158"/>
                  <a:gd name="T8" fmla="*/ 63 w 276"/>
                  <a:gd name="T9" fmla="*/ 158 h 158"/>
                  <a:gd name="T10" fmla="*/ 170 w 276"/>
                  <a:gd name="T11" fmla="*/ 103 h 158"/>
                  <a:gd name="T12" fmla="*/ 276 w 276"/>
                  <a:gd name="T13" fmla="*/ 4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158">
                    <a:moveTo>
                      <a:pt x="276" y="49"/>
                    </a:moveTo>
                    <a:cubicBezTo>
                      <a:pt x="242" y="33"/>
                      <a:pt x="209" y="16"/>
                      <a:pt x="176" y="0"/>
                    </a:cubicBezTo>
                    <a:cubicBezTo>
                      <a:pt x="147" y="15"/>
                      <a:pt x="118" y="30"/>
                      <a:pt x="89" y="46"/>
                    </a:cubicBezTo>
                    <a:cubicBezTo>
                      <a:pt x="59" y="61"/>
                      <a:pt x="30" y="76"/>
                      <a:pt x="0" y="91"/>
                    </a:cubicBezTo>
                    <a:cubicBezTo>
                      <a:pt x="21" y="114"/>
                      <a:pt x="42" y="136"/>
                      <a:pt x="63" y="158"/>
                    </a:cubicBezTo>
                    <a:cubicBezTo>
                      <a:pt x="99" y="140"/>
                      <a:pt x="135" y="122"/>
                      <a:pt x="170" y="103"/>
                    </a:cubicBezTo>
                    <a:cubicBezTo>
                      <a:pt x="205" y="85"/>
                      <a:pt x="241" y="67"/>
                      <a:pt x="276" y="49"/>
                    </a:cubicBezTo>
                    <a:close/>
                  </a:path>
                </a:pathLst>
              </a:custGeom>
              <a:solidFill>
                <a:srgbClr val="A7A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7" name="îśľïḑê">
                <a:extLst>
                  <a:ext uri="{FF2B5EF4-FFF2-40B4-BE49-F238E27FC236}">
                    <a16:creationId xmlns:a16="http://schemas.microsoft.com/office/drawing/2014/main" id="{14D6FE16-010F-2262-660A-DDE316AF9B54}"/>
                  </a:ext>
                </a:extLst>
              </p:cNvPr>
              <p:cNvSpPr/>
              <p:nvPr/>
            </p:nvSpPr>
            <p:spPr bwMode="auto">
              <a:xfrm>
                <a:off x="-4492619" y="7215962"/>
                <a:ext cx="992188" cy="500063"/>
              </a:xfrm>
              <a:custGeom>
                <a:avLst/>
                <a:gdLst>
                  <a:gd name="T0" fmla="*/ 0 w 435"/>
                  <a:gd name="T1" fmla="*/ 219 h 219"/>
                  <a:gd name="T2" fmla="*/ 218 w 435"/>
                  <a:gd name="T3" fmla="*/ 137 h 219"/>
                  <a:gd name="T4" fmla="*/ 435 w 435"/>
                  <a:gd name="T5" fmla="*/ 55 h 219"/>
                  <a:gd name="T6" fmla="*/ 426 w 435"/>
                  <a:gd name="T7" fmla="*/ 0 h 219"/>
                  <a:gd name="T8" fmla="*/ 215 w 435"/>
                  <a:gd name="T9" fmla="*/ 108 h 219"/>
                  <a:gd name="T10" fmla="*/ 0 w 435"/>
                  <a:gd name="T11" fmla="*/ 216 h 219"/>
                  <a:gd name="T12" fmla="*/ 0 w 435"/>
                  <a:gd name="T13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" h="219">
                    <a:moveTo>
                      <a:pt x="0" y="219"/>
                    </a:moveTo>
                    <a:cubicBezTo>
                      <a:pt x="72" y="192"/>
                      <a:pt x="145" y="164"/>
                      <a:pt x="218" y="137"/>
                    </a:cubicBezTo>
                    <a:cubicBezTo>
                      <a:pt x="290" y="110"/>
                      <a:pt x="363" y="83"/>
                      <a:pt x="435" y="55"/>
                    </a:cubicBezTo>
                    <a:cubicBezTo>
                      <a:pt x="432" y="37"/>
                      <a:pt x="429" y="18"/>
                      <a:pt x="426" y="0"/>
                    </a:cubicBezTo>
                    <a:cubicBezTo>
                      <a:pt x="356" y="36"/>
                      <a:pt x="286" y="72"/>
                      <a:pt x="215" y="108"/>
                    </a:cubicBezTo>
                    <a:cubicBezTo>
                      <a:pt x="144" y="144"/>
                      <a:pt x="72" y="180"/>
                      <a:pt x="0" y="216"/>
                    </a:cubicBezTo>
                    <a:cubicBezTo>
                      <a:pt x="0" y="217"/>
                      <a:pt x="0" y="218"/>
                      <a:pt x="0" y="219"/>
                    </a:cubicBezTo>
                    <a:close/>
                  </a:path>
                </a:pathLst>
              </a:custGeom>
              <a:solidFill>
                <a:srgbClr val="A7A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8" name="íṣľïde">
                <a:extLst>
                  <a:ext uri="{FF2B5EF4-FFF2-40B4-BE49-F238E27FC236}">
                    <a16:creationId xmlns:a16="http://schemas.microsoft.com/office/drawing/2014/main" id="{5C23119A-CCD5-F18F-CE09-59CA3D03968B}"/>
                  </a:ext>
                </a:extLst>
              </p:cNvPr>
              <p:cNvSpPr/>
              <p:nvPr/>
            </p:nvSpPr>
            <p:spPr bwMode="auto">
              <a:xfrm>
                <a:off x="-4618032" y="8463739"/>
                <a:ext cx="1573213" cy="701675"/>
              </a:xfrm>
              <a:custGeom>
                <a:avLst/>
                <a:gdLst>
                  <a:gd name="T0" fmla="*/ 3 w 690"/>
                  <a:gd name="T1" fmla="*/ 273 h 307"/>
                  <a:gd name="T2" fmla="*/ 349 w 690"/>
                  <a:gd name="T3" fmla="*/ 133 h 307"/>
                  <a:gd name="T4" fmla="*/ 672 w 690"/>
                  <a:gd name="T5" fmla="*/ 0 h 307"/>
                  <a:gd name="T6" fmla="*/ 668 w 690"/>
                  <a:gd name="T7" fmla="*/ 28 h 307"/>
                  <a:gd name="T8" fmla="*/ 690 w 690"/>
                  <a:gd name="T9" fmla="*/ 22 h 307"/>
                  <a:gd name="T10" fmla="*/ 690 w 690"/>
                  <a:gd name="T11" fmla="*/ 27 h 307"/>
                  <a:gd name="T12" fmla="*/ 348 w 690"/>
                  <a:gd name="T13" fmla="*/ 167 h 307"/>
                  <a:gd name="T14" fmla="*/ 0 w 690"/>
                  <a:gd name="T15" fmla="*/ 307 h 307"/>
                  <a:gd name="T16" fmla="*/ 3 w 690"/>
                  <a:gd name="T17" fmla="*/ 27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0" h="307">
                    <a:moveTo>
                      <a:pt x="3" y="273"/>
                    </a:moveTo>
                    <a:cubicBezTo>
                      <a:pt x="119" y="226"/>
                      <a:pt x="234" y="179"/>
                      <a:pt x="349" y="133"/>
                    </a:cubicBezTo>
                    <a:cubicBezTo>
                      <a:pt x="457" y="89"/>
                      <a:pt x="565" y="44"/>
                      <a:pt x="672" y="0"/>
                    </a:cubicBezTo>
                    <a:cubicBezTo>
                      <a:pt x="670" y="9"/>
                      <a:pt x="669" y="18"/>
                      <a:pt x="668" y="28"/>
                    </a:cubicBezTo>
                    <a:cubicBezTo>
                      <a:pt x="675" y="26"/>
                      <a:pt x="683" y="24"/>
                      <a:pt x="690" y="22"/>
                    </a:cubicBezTo>
                    <a:cubicBezTo>
                      <a:pt x="690" y="27"/>
                      <a:pt x="690" y="27"/>
                      <a:pt x="690" y="27"/>
                    </a:cubicBezTo>
                    <a:cubicBezTo>
                      <a:pt x="577" y="74"/>
                      <a:pt x="463" y="120"/>
                      <a:pt x="348" y="167"/>
                    </a:cubicBezTo>
                    <a:cubicBezTo>
                      <a:pt x="232" y="214"/>
                      <a:pt x="116" y="260"/>
                      <a:pt x="0" y="307"/>
                    </a:cubicBezTo>
                    <a:cubicBezTo>
                      <a:pt x="1" y="296"/>
                      <a:pt x="2" y="285"/>
                      <a:pt x="3" y="273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9" name="í$ľiḑé">
                <a:extLst>
                  <a:ext uri="{FF2B5EF4-FFF2-40B4-BE49-F238E27FC236}">
                    <a16:creationId xmlns:a16="http://schemas.microsoft.com/office/drawing/2014/main" id="{94B918C3-7BE3-E1D5-F2D6-D20BE62FCD6D}"/>
                  </a:ext>
                </a:extLst>
              </p:cNvPr>
              <p:cNvSpPr/>
              <p:nvPr/>
            </p:nvSpPr>
            <p:spPr bwMode="auto">
              <a:xfrm>
                <a:off x="-6847313" y="6815618"/>
                <a:ext cx="2471739" cy="2587629"/>
              </a:xfrm>
              <a:custGeom>
                <a:avLst/>
                <a:gdLst>
                  <a:gd name="T0" fmla="*/ 326 w 1083"/>
                  <a:gd name="T1" fmla="*/ 0 h 1132"/>
                  <a:gd name="T2" fmla="*/ 163 w 1083"/>
                  <a:gd name="T3" fmla="*/ 496 h 1132"/>
                  <a:gd name="T4" fmla="*/ 0 w 1083"/>
                  <a:gd name="T5" fmla="*/ 992 h 1132"/>
                  <a:gd name="T6" fmla="*/ 497 w 1083"/>
                  <a:gd name="T7" fmla="*/ 1062 h 1132"/>
                  <a:gd name="T8" fmla="*/ 993 w 1083"/>
                  <a:gd name="T9" fmla="*/ 1132 h 1132"/>
                  <a:gd name="T10" fmla="*/ 1038 w 1083"/>
                  <a:gd name="T11" fmla="*/ 614 h 1132"/>
                  <a:gd name="T12" fmla="*/ 1083 w 1083"/>
                  <a:gd name="T13" fmla="*/ 95 h 1132"/>
                  <a:gd name="T14" fmla="*/ 705 w 1083"/>
                  <a:gd name="T15" fmla="*/ 47 h 1132"/>
                  <a:gd name="T16" fmla="*/ 326 w 1083"/>
                  <a:gd name="T17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1132">
                    <a:moveTo>
                      <a:pt x="326" y="0"/>
                    </a:moveTo>
                    <a:cubicBezTo>
                      <a:pt x="272" y="165"/>
                      <a:pt x="217" y="331"/>
                      <a:pt x="163" y="496"/>
                    </a:cubicBezTo>
                    <a:cubicBezTo>
                      <a:pt x="108" y="661"/>
                      <a:pt x="54" y="827"/>
                      <a:pt x="0" y="992"/>
                    </a:cubicBezTo>
                    <a:cubicBezTo>
                      <a:pt x="165" y="1015"/>
                      <a:pt x="331" y="1038"/>
                      <a:pt x="497" y="1062"/>
                    </a:cubicBezTo>
                    <a:cubicBezTo>
                      <a:pt x="662" y="1085"/>
                      <a:pt x="828" y="1108"/>
                      <a:pt x="993" y="1132"/>
                    </a:cubicBezTo>
                    <a:cubicBezTo>
                      <a:pt x="1008" y="959"/>
                      <a:pt x="1023" y="786"/>
                      <a:pt x="1038" y="614"/>
                    </a:cubicBezTo>
                    <a:cubicBezTo>
                      <a:pt x="1053" y="441"/>
                      <a:pt x="1068" y="268"/>
                      <a:pt x="1083" y="95"/>
                    </a:cubicBezTo>
                    <a:cubicBezTo>
                      <a:pt x="957" y="79"/>
                      <a:pt x="831" y="63"/>
                      <a:pt x="705" y="47"/>
                    </a:cubicBezTo>
                    <a:cubicBezTo>
                      <a:pt x="579" y="32"/>
                      <a:pt x="452" y="16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0" name="îṥḻiḑe">
                <a:extLst>
                  <a:ext uri="{FF2B5EF4-FFF2-40B4-BE49-F238E27FC236}">
                    <a16:creationId xmlns:a16="http://schemas.microsoft.com/office/drawing/2014/main" id="{3CFA452F-14DC-D0E9-84AA-3D2C6C32D64D}"/>
                  </a:ext>
                </a:extLst>
              </p:cNvPr>
              <p:cNvSpPr/>
              <p:nvPr/>
            </p:nvSpPr>
            <p:spPr bwMode="auto">
              <a:xfrm>
                <a:off x="-6759569" y="6877826"/>
                <a:ext cx="2320926" cy="2444752"/>
              </a:xfrm>
              <a:custGeom>
                <a:avLst/>
                <a:gdLst>
                  <a:gd name="T0" fmla="*/ 296 w 1017"/>
                  <a:gd name="T1" fmla="*/ 0 h 1070"/>
                  <a:gd name="T2" fmla="*/ 148 w 1017"/>
                  <a:gd name="T3" fmla="*/ 470 h 1070"/>
                  <a:gd name="T4" fmla="*/ 0 w 1017"/>
                  <a:gd name="T5" fmla="*/ 940 h 1070"/>
                  <a:gd name="T6" fmla="*/ 466 w 1017"/>
                  <a:gd name="T7" fmla="*/ 1005 h 1070"/>
                  <a:gd name="T8" fmla="*/ 932 w 1017"/>
                  <a:gd name="T9" fmla="*/ 1070 h 1070"/>
                  <a:gd name="T10" fmla="*/ 974 w 1017"/>
                  <a:gd name="T11" fmla="*/ 581 h 1070"/>
                  <a:gd name="T12" fmla="*/ 1017 w 1017"/>
                  <a:gd name="T13" fmla="*/ 91 h 1070"/>
                  <a:gd name="T14" fmla="*/ 656 w 1017"/>
                  <a:gd name="T15" fmla="*/ 45 h 1070"/>
                  <a:gd name="T16" fmla="*/ 296 w 1017"/>
                  <a:gd name="T17" fmla="*/ 0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7" h="1070">
                    <a:moveTo>
                      <a:pt x="296" y="0"/>
                    </a:moveTo>
                    <a:cubicBezTo>
                      <a:pt x="247" y="156"/>
                      <a:pt x="197" y="313"/>
                      <a:pt x="148" y="470"/>
                    </a:cubicBezTo>
                    <a:cubicBezTo>
                      <a:pt x="99" y="626"/>
                      <a:pt x="49" y="783"/>
                      <a:pt x="0" y="940"/>
                    </a:cubicBezTo>
                    <a:cubicBezTo>
                      <a:pt x="155" y="961"/>
                      <a:pt x="311" y="983"/>
                      <a:pt x="466" y="1005"/>
                    </a:cubicBezTo>
                    <a:cubicBezTo>
                      <a:pt x="621" y="1027"/>
                      <a:pt x="777" y="1049"/>
                      <a:pt x="932" y="1070"/>
                    </a:cubicBezTo>
                    <a:cubicBezTo>
                      <a:pt x="946" y="907"/>
                      <a:pt x="960" y="744"/>
                      <a:pt x="974" y="581"/>
                    </a:cubicBezTo>
                    <a:cubicBezTo>
                      <a:pt x="988" y="417"/>
                      <a:pt x="1003" y="254"/>
                      <a:pt x="1017" y="91"/>
                    </a:cubicBezTo>
                    <a:cubicBezTo>
                      <a:pt x="897" y="76"/>
                      <a:pt x="777" y="60"/>
                      <a:pt x="656" y="45"/>
                    </a:cubicBezTo>
                    <a:cubicBezTo>
                      <a:pt x="536" y="30"/>
                      <a:pt x="416" y="15"/>
                      <a:pt x="296" y="0"/>
                    </a:cubicBezTo>
                    <a:close/>
                  </a:path>
                </a:pathLst>
              </a:custGeom>
              <a:solidFill>
                <a:srgbClr val="E4DD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1" name="ï$ļíḍè">
                <a:extLst>
                  <a:ext uri="{FF2B5EF4-FFF2-40B4-BE49-F238E27FC236}">
                    <a16:creationId xmlns:a16="http://schemas.microsoft.com/office/drawing/2014/main" id="{AFDB072B-7767-1646-76FB-21BC506A4707}"/>
                  </a:ext>
                </a:extLst>
              </p:cNvPr>
              <p:cNvSpPr/>
              <p:nvPr/>
            </p:nvSpPr>
            <p:spPr bwMode="auto">
              <a:xfrm>
                <a:off x="-5278432" y="6977838"/>
                <a:ext cx="684212" cy="1152527"/>
              </a:xfrm>
              <a:custGeom>
                <a:avLst/>
                <a:gdLst>
                  <a:gd name="T0" fmla="*/ 58 w 300"/>
                  <a:gd name="T1" fmla="*/ 8 h 504"/>
                  <a:gd name="T2" fmla="*/ 169 w 300"/>
                  <a:gd name="T3" fmla="*/ 251 h 504"/>
                  <a:gd name="T4" fmla="*/ 300 w 300"/>
                  <a:gd name="T5" fmla="*/ 499 h 504"/>
                  <a:gd name="T6" fmla="*/ 242 w 300"/>
                  <a:gd name="T7" fmla="*/ 504 h 504"/>
                  <a:gd name="T8" fmla="*/ 111 w 300"/>
                  <a:gd name="T9" fmla="*/ 250 h 504"/>
                  <a:gd name="T10" fmla="*/ 0 w 300"/>
                  <a:gd name="T11" fmla="*/ 0 h 504"/>
                  <a:gd name="T12" fmla="*/ 58 w 300"/>
                  <a:gd name="T13" fmla="*/ 8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504">
                    <a:moveTo>
                      <a:pt x="58" y="8"/>
                    </a:moveTo>
                    <a:cubicBezTo>
                      <a:pt x="93" y="88"/>
                      <a:pt x="129" y="170"/>
                      <a:pt x="169" y="251"/>
                    </a:cubicBezTo>
                    <a:cubicBezTo>
                      <a:pt x="210" y="334"/>
                      <a:pt x="254" y="416"/>
                      <a:pt x="300" y="499"/>
                    </a:cubicBezTo>
                    <a:cubicBezTo>
                      <a:pt x="281" y="500"/>
                      <a:pt x="261" y="502"/>
                      <a:pt x="242" y="504"/>
                    </a:cubicBezTo>
                    <a:cubicBezTo>
                      <a:pt x="196" y="419"/>
                      <a:pt x="152" y="335"/>
                      <a:pt x="111" y="250"/>
                    </a:cubicBezTo>
                    <a:cubicBezTo>
                      <a:pt x="71" y="167"/>
                      <a:pt x="35" y="83"/>
                      <a:pt x="0" y="0"/>
                    </a:cubicBezTo>
                    <a:cubicBezTo>
                      <a:pt x="20" y="3"/>
                      <a:pt x="39" y="5"/>
                      <a:pt x="5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2" name="í$ļïḓé">
                <a:extLst>
                  <a:ext uri="{FF2B5EF4-FFF2-40B4-BE49-F238E27FC236}">
                    <a16:creationId xmlns:a16="http://schemas.microsoft.com/office/drawing/2014/main" id="{D1BC785D-2604-7641-E34C-D3386104BFC8}"/>
                  </a:ext>
                </a:extLst>
              </p:cNvPr>
              <p:cNvSpPr/>
              <p:nvPr/>
            </p:nvSpPr>
            <p:spPr bwMode="auto">
              <a:xfrm>
                <a:off x="-6751632" y="8033526"/>
                <a:ext cx="2052637" cy="966789"/>
              </a:xfrm>
              <a:custGeom>
                <a:avLst/>
                <a:gdLst>
                  <a:gd name="T0" fmla="*/ 837 w 900"/>
                  <a:gd name="T1" fmla="*/ 0 h 423"/>
                  <a:gd name="T2" fmla="*/ 639 w 900"/>
                  <a:gd name="T3" fmla="*/ 213 h 423"/>
                  <a:gd name="T4" fmla="*/ 400 w 900"/>
                  <a:gd name="T5" fmla="*/ 314 h 423"/>
                  <a:gd name="T6" fmla="*/ 13 w 900"/>
                  <a:gd name="T7" fmla="*/ 384 h 423"/>
                  <a:gd name="T8" fmla="*/ 0 w 900"/>
                  <a:gd name="T9" fmla="*/ 423 h 423"/>
                  <a:gd name="T10" fmla="*/ 433 w 900"/>
                  <a:gd name="T11" fmla="*/ 351 h 423"/>
                  <a:gd name="T12" fmla="*/ 694 w 900"/>
                  <a:gd name="T13" fmla="*/ 241 h 423"/>
                  <a:gd name="T14" fmla="*/ 900 w 900"/>
                  <a:gd name="T15" fmla="*/ 15 h 423"/>
                  <a:gd name="T16" fmla="*/ 837 w 900"/>
                  <a:gd name="T17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0" h="423">
                    <a:moveTo>
                      <a:pt x="837" y="0"/>
                    </a:moveTo>
                    <a:cubicBezTo>
                      <a:pt x="814" y="47"/>
                      <a:pt x="766" y="133"/>
                      <a:pt x="639" y="213"/>
                    </a:cubicBezTo>
                    <a:cubicBezTo>
                      <a:pt x="579" y="249"/>
                      <a:pt x="501" y="285"/>
                      <a:pt x="400" y="314"/>
                    </a:cubicBezTo>
                    <a:cubicBezTo>
                      <a:pt x="297" y="344"/>
                      <a:pt x="170" y="368"/>
                      <a:pt x="13" y="384"/>
                    </a:cubicBezTo>
                    <a:cubicBezTo>
                      <a:pt x="8" y="397"/>
                      <a:pt x="4" y="410"/>
                      <a:pt x="0" y="423"/>
                    </a:cubicBezTo>
                    <a:cubicBezTo>
                      <a:pt x="176" y="408"/>
                      <a:pt x="319" y="383"/>
                      <a:pt x="433" y="351"/>
                    </a:cubicBezTo>
                    <a:cubicBezTo>
                      <a:pt x="544" y="319"/>
                      <a:pt x="629" y="280"/>
                      <a:pt x="694" y="241"/>
                    </a:cubicBezTo>
                    <a:cubicBezTo>
                      <a:pt x="828" y="155"/>
                      <a:pt x="876" y="65"/>
                      <a:pt x="900" y="15"/>
                    </a:cubicBezTo>
                    <a:cubicBezTo>
                      <a:pt x="879" y="10"/>
                      <a:pt x="858" y="5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3" name="ísļïḓe">
                <a:extLst>
                  <a:ext uri="{FF2B5EF4-FFF2-40B4-BE49-F238E27FC236}">
                    <a16:creationId xmlns:a16="http://schemas.microsoft.com/office/drawing/2014/main" id="{355D3681-3039-5ADB-44F6-F81E282C88AE}"/>
                  </a:ext>
                </a:extLst>
              </p:cNvPr>
              <p:cNvSpPr/>
              <p:nvPr/>
            </p:nvSpPr>
            <p:spPr bwMode="auto">
              <a:xfrm>
                <a:off x="-6162670" y="7038162"/>
                <a:ext cx="1635125" cy="1162052"/>
              </a:xfrm>
              <a:custGeom>
                <a:avLst/>
                <a:gdLst>
                  <a:gd name="T0" fmla="*/ 13 w 717"/>
                  <a:gd name="T1" fmla="*/ 0 h 509"/>
                  <a:gd name="T2" fmla="*/ 345 w 717"/>
                  <a:gd name="T3" fmla="*/ 229 h 509"/>
                  <a:gd name="T4" fmla="*/ 717 w 717"/>
                  <a:gd name="T5" fmla="*/ 465 h 509"/>
                  <a:gd name="T6" fmla="*/ 713 w 717"/>
                  <a:gd name="T7" fmla="*/ 509 h 509"/>
                  <a:gd name="T8" fmla="*/ 337 w 717"/>
                  <a:gd name="T9" fmla="*/ 272 h 509"/>
                  <a:gd name="T10" fmla="*/ 0 w 717"/>
                  <a:gd name="T11" fmla="*/ 42 h 509"/>
                  <a:gd name="T12" fmla="*/ 13 w 717"/>
                  <a:gd name="T1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7" h="509">
                    <a:moveTo>
                      <a:pt x="13" y="0"/>
                    </a:moveTo>
                    <a:cubicBezTo>
                      <a:pt x="119" y="75"/>
                      <a:pt x="230" y="153"/>
                      <a:pt x="345" y="229"/>
                    </a:cubicBezTo>
                    <a:cubicBezTo>
                      <a:pt x="464" y="308"/>
                      <a:pt x="589" y="385"/>
                      <a:pt x="717" y="465"/>
                    </a:cubicBezTo>
                    <a:cubicBezTo>
                      <a:pt x="716" y="480"/>
                      <a:pt x="715" y="494"/>
                      <a:pt x="713" y="509"/>
                    </a:cubicBezTo>
                    <a:cubicBezTo>
                      <a:pt x="583" y="429"/>
                      <a:pt x="457" y="351"/>
                      <a:pt x="337" y="272"/>
                    </a:cubicBezTo>
                    <a:cubicBezTo>
                      <a:pt x="219" y="196"/>
                      <a:pt x="107" y="118"/>
                      <a:pt x="0" y="42"/>
                    </a:cubicBezTo>
                    <a:cubicBezTo>
                      <a:pt x="4" y="28"/>
                      <a:pt x="8" y="14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4" name="isḷïḍè">
                <a:extLst>
                  <a:ext uri="{FF2B5EF4-FFF2-40B4-BE49-F238E27FC236}">
                    <a16:creationId xmlns:a16="http://schemas.microsoft.com/office/drawing/2014/main" id="{DA848616-F67F-F86C-E75B-0819D030F559}"/>
                  </a:ext>
                </a:extLst>
              </p:cNvPr>
              <p:cNvSpPr/>
              <p:nvPr/>
            </p:nvSpPr>
            <p:spPr bwMode="auto">
              <a:xfrm>
                <a:off x="-4862506" y="7061977"/>
                <a:ext cx="366712" cy="2251078"/>
              </a:xfrm>
              <a:custGeom>
                <a:avLst/>
                <a:gdLst>
                  <a:gd name="T0" fmla="*/ 0 w 161"/>
                  <a:gd name="T1" fmla="*/ 975 h 985"/>
                  <a:gd name="T2" fmla="*/ 54 w 161"/>
                  <a:gd name="T3" fmla="*/ 488 h 985"/>
                  <a:gd name="T4" fmla="*/ 108 w 161"/>
                  <a:gd name="T5" fmla="*/ 0 h 985"/>
                  <a:gd name="T6" fmla="*/ 161 w 161"/>
                  <a:gd name="T7" fmla="*/ 7 h 985"/>
                  <a:gd name="T8" fmla="*/ 115 w 161"/>
                  <a:gd name="T9" fmla="*/ 496 h 985"/>
                  <a:gd name="T10" fmla="*/ 69 w 161"/>
                  <a:gd name="T11" fmla="*/ 985 h 985"/>
                  <a:gd name="T12" fmla="*/ 0 w 161"/>
                  <a:gd name="T13" fmla="*/ 975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985">
                    <a:moveTo>
                      <a:pt x="0" y="975"/>
                    </a:moveTo>
                    <a:cubicBezTo>
                      <a:pt x="18" y="813"/>
                      <a:pt x="36" y="650"/>
                      <a:pt x="54" y="488"/>
                    </a:cubicBezTo>
                    <a:cubicBezTo>
                      <a:pt x="72" y="325"/>
                      <a:pt x="90" y="162"/>
                      <a:pt x="108" y="0"/>
                    </a:cubicBezTo>
                    <a:cubicBezTo>
                      <a:pt x="125" y="2"/>
                      <a:pt x="143" y="4"/>
                      <a:pt x="161" y="7"/>
                    </a:cubicBezTo>
                    <a:cubicBezTo>
                      <a:pt x="146" y="170"/>
                      <a:pt x="130" y="333"/>
                      <a:pt x="115" y="496"/>
                    </a:cubicBezTo>
                    <a:cubicBezTo>
                      <a:pt x="100" y="659"/>
                      <a:pt x="84" y="822"/>
                      <a:pt x="69" y="985"/>
                    </a:cubicBezTo>
                    <a:cubicBezTo>
                      <a:pt x="46" y="982"/>
                      <a:pt x="23" y="978"/>
                      <a:pt x="0" y="9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5" name="îṡļíḍè">
                <a:extLst>
                  <a:ext uri="{FF2B5EF4-FFF2-40B4-BE49-F238E27FC236}">
                    <a16:creationId xmlns:a16="http://schemas.microsoft.com/office/drawing/2014/main" id="{B10CE63C-A426-E653-0681-41D9872A3C87}"/>
                  </a:ext>
                </a:extLst>
              </p:cNvPr>
              <p:cNvSpPr/>
              <p:nvPr/>
            </p:nvSpPr>
            <p:spPr bwMode="auto">
              <a:xfrm>
                <a:off x="-6399208" y="7803340"/>
                <a:ext cx="1876426" cy="327025"/>
              </a:xfrm>
              <a:custGeom>
                <a:avLst/>
                <a:gdLst>
                  <a:gd name="T0" fmla="*/ 10 w 822"/>
                  <a:gd name="T1" fmla="*/ 0 h 143"/>
                  <a:gd name="T2" fmla="*/ 416 w 822"/>
                  <a:gd name="T3" fmla="*/ 54 h 143"/>
                  <a:gd name="T4" fmla="*/ 822 w 822"/>
                  <a:gd name="T5" fmla="*/ 108 h 143"/>
                  <a:gd name="T6" fmla="*/ 819 w 822"/>
                  <a:gd name="T7" fmla="*/ 143 h 143"/>
                  <a:gd name="T8" fmla="*/ 410 w 822"/>
                  <a:gd name="T9" fmla="*/ 88 h 143"/>
                  <a:gd name="T10" fmla="*/ 0 w 822"/>
                  <a:gd name="T11" fmla="*/ 33 h 143"/>
                  <a:gd name="T12" fmla="*/ 10 w 822"/>
                  <a:gd name="T13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2" h="143">
                    <a:moveTo>
                      <a:pt x="10" y="0"/>
                    </a:moveTo>
                    <a:cubicBezTo>
                      <a:pt x="146" y="18"/>
                      <a:pt x="281" y="36"/>
                      <a:pt x="416" y="54"/>
                    </a:cubicBezTo>
                    <a:cubicBezTo>
                      <a:pt x="552" y="72"/>
                      <a:pt x="687" y="90"/>
                      <a:pt x="822" y="108"/>
                    </a:cubicBezTo>
                    <a:cubicBezTo>
                      <a:pt x="821" y="120"/>
                      <a:pt x="820" y="131"/>
                      <a:pt x="819" y="143"/>
                    </a:cubicBezTo>
                    <a:cubicBezTo>
                      <a:pt x="683" y="125"/>
                      <a:pt x="546" y="106"/>
                      <a:pt x="410" y="88"/>
                    </a:cubicBezTo>
                    <a:cubicBezTo>
                      <a:pt x="273" y="70"/>
                      <a:pt x="137" y="51"/>
                      <a:pt x="0" y="33"/>
                    </a:cubicBezTo>
                    <a:cubicBezTo>
                      <a:pt x="3" y="22"/>
                      <a:pt x="7" y="11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6" name="iṡḷíďè">
                <a:extLst>
                  <a:ext uri="{FF2B5EF4-FFF2-40B4-BE49-F238E27FC236}">
                    <a16:creationId xmlns:a16="http://schemas.microsoft.com/office/drawing/2014/main" id="{A69C3670-6747-F1D0-8F0B-E1E0C7BE70DA}"/>
                  </a:ext>
                </a:extLst>
              </p:cNvPr>
              <p:cNvSpPr/>
              <p:nvPr/>
            </p:nvSpPr>
            <p:spPr bwMode="auto">
              <a:xfrm>
                <a:off x="-5086344" y="7823977"/>
                <a:ext cx="584199" cy="498476"/>
              </a:xfrm>
              <a:custGeom>
                <a:avLst/>
                <a:gdLst>
                  <a:gd name="T0" fmla="*/ 198 w 256"/>
                  <a:gd name="T1" fmla="*/ 8 h 218"/>
                  <a:gd name="T2" fmla="*/ 9 w 256"/>
                  <a:gd name="T3" fmla="*/ 85 h 218"/>
                  <a:gd name="T4" fmla="*/ 177 w 256"/>
                  <a:gd name="T5" fmla="*/ 210 h 218"/>
                  <a:gd name="T6" fmla="*/ 237 w 256"/>
                  <a:gd name="T7" fmla="*/ 212 h 218"/>
                  <a:gd name="T8" fmla="*/ 254 w 256"/>
                  <a:gd name="T9" fmla="*/ 21 h 218"/>
                  <a:gd name="T10" fmla="*/ 198 w 256"/>
                  <a:gd name="T11" fmla="*/ 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18">
                    <a:moveTo>
                      <a:pt x="198" y="8"/>
                    </a:moveTo>
                    <a:cubicBezTo>
                      <a:pt x="140" y="0"/>
                      <a:pt x="17" y="30"/>
                      <a:pt x="9" y="85"/>
                    </a:cubicBezTo>
                    <a:cubicBezTo>
                      <a:pt x="0" y="140"/>
                      <a:pt x="116" y="201"/>
                      <a:pt x="177" y="210"/>
                    </a:cubicBezTo>
                    <a:cubicBezTo>
                      <a:pt x="238" y="218"/>
                      <a:pt x="218" y="213"/>
                      <a:pt x="237" y="212"/>
                    </a:cubicBezTo>
                    <a:cubicBezTo>
                      <a:pt x="243" y="148"/>
                      <a:pt x="248" y="85"/>
                      <a:pt x="254" y="21"/>
                    </a:cubicBezTo>
                    <a:cubicBezTo>
                      <a:pt x="237" y="15"/>
                      <a:pt x="256" y="15"/>
                      <a:pt x="198" y="8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7" name="işlïḑê">
                <a:extLst>
                  <a:ext uri="{FF2B5EF4-FFF2-40B4-BE49-F238E27FC236}">
                    <a16:creationId xmlns:a16="http://schemas.microsoft.com/office/drawing/2014/main" id="{45AAD9EE-8BA0-964B-A768-6BC6C9F0240F}"/>
                  </a:ext>
                </a:extLst>
              </p:cNvPr>
              <p:cNvSpPr/>
              <p:nvPr/>
            </p:nvSpPr>
            <p:spPr bwMode="auto">
              <a:xfrm>
                <a:off x="-4945056" y="7903353"/>
                <a:ext cx="439738" cy="338138"/>
              </a:xfrm>
              <a:custGeom>
                <a:avLst/>
                <a:gdLst>
                  <a:gd name="T0" fmla="*/ 135 w 193"/>
                  <a:gd name="T1" fmla="*/ 6 h 148"/>
                  <a:gd name="T2" fmla="*/ 5 w 193"/>
                  <a:gd name="T3" fmla="*/ 58 h 148"/>
                  <a:gd name="T4" fmla="*/ 121 w 193"/>
                  <a:gd name="T5" fmla="*/ 142 h 148"/>
                  <a:gd name="T6" fmla="*/ 183 w 193"/>
                  <a:gd name="T7" fmla="*/ 141 h 148"/>
                  <a:gd name="T8" fmla="*/ 193 w 193"/>
                  <a:gd name="T9" fmla="*/ 22 h 148"/>
                  <a:gd name="T10" fmla="*/ 135 w 193"/>
                  <a:gd name="T11" fmla="*/ 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148">
                    <a:moveTo>
                      <a:pt x="135" y="6"/>
                    </a:moveTo>
                    <a:cubicBezTo>
                      <a:pt x="91" y="0"/>
                      <a:pt x="10" y="20"/>
                      <a:pt x="5" y="58"/>
                    </a:cubicBezTo>
                    <a:cubicBezTo>
                      <a:pt x="0" y="95"/>
                      <a:pt x="75" y="136"/>
                      <a:pt x="121" y="142"/>
                    </a:cubicBezTo>
                    <a:cubicBezTo>
                      <a:pt x="167" y="148"/>
                      <a:pt x="164" y="144"/>
                      <a:pt x="183" y="141"/>
                    </a:cubicBezTo>
                    <a:cubicBezTo>
                      <a:pt x="186" y="101"/>
                      <a:pt x="190" y="62"/>
                      <a:pt x="193" y="22"/>
                    </a:cubicBezTo>
                    <a:cubicBezTo>
                      <a:pt x="176" y="14"/>
                      <a:pt x="180" y="12"/>
                      <a:pt x="135" y="6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8" name="îṡļïḓè">
                <a:extLst>
                  <a:ext uri="{FF2B5EF4-FFF2-40B4-BE49-F238E27FC236}">
                    <a16:creationId xmlns:a16="http://schemas.microsoft.com/office/drawing/2014/main" id="{8F8707C3-F11A-8E6B-4077-A70B9CAA56CC}"/>
                  </a:ext>
                </a:extLst>
              </p:cNvPr>
              <p:cNvSpPr/>
              <p:nvPr/>
            </p:nvSpPr>
            <p:spPr bwMode="auto">
              <a:xfrm>
                <a:off x="-4621206" y="7628715"/>
                <a:ext cx="134937" cy="80963"/>
              </a:xfrm>
              <a:custGeom>
                <a:avLst/>
                <a:gdLst>
                  <a:gd name="T0" fmla="*/ 0 w 59"/>
                  <a:gd name="T1" fmla="*/ 35 h 35"/>
                  <a:gd name="T2" fmla="*/ 2 w 59"/>
                  <a:gd name="T3" fmla="*/ 0 h 35"/>
                  <a:gd name="T4" fmla="*/ 59 w 59"/>
                  <a:gd name="T5" fmla="*/ 1 h 35"/>
                  <a:gd name="T6" fmla="*/ 56 w 59"/>
                  <a:gd name="T7" fmla="*/ 35 h 35"/>
                  <a:gd name="T8" fmla="*/ 0 w 59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5">
                    <a:moveTo>
                      <a:pt x="0" y="35"/>
                    </a:moveTo>
                    <a:cubicBezTo>
                      <a:pt x="1" y="23"/>
                      <a:pt x="1" y="12"/>
                      <a:pt x="2" y="0"/>
                    </a:cubicBezTo>
                    <a:cubicBezTo>
                      <a:pt x="21" y="1"/>
                      <a:pt x="40" y="1"/>
                      <a:pt x="59" y="1"/>
                    </a:cubicBezTo>
                    <a:cubicBezTo>
                      <a:pt x="58" y="12"/>
                      <a:pt x="57" y="24"/>
                      <a:pt x="56" y="35"/>
                    </a:cubicBezTo>
                    <a:cubicBezTo>
                      <a:pt x="37" y="35"/>
                      <a:pt x="19" y="35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9" name="ïşḷîdé">
                <a:extLst>
                  <a:ext uri="{FF2B5EF4-FFF2-40B4-BE49-F238E27FC236}">
                    <a16:creationId xmlns:a16="http://schemas.microsoft.com/office/drawing/2014/main" id="{43642C95-54BB-F879-3490-04719B3B3E90}"/>
                  </a:ext>
                </a:extLst>
              </p:cNvPr>
              <p:cNvSpPr/>
              <p:nvPr/>
            </p:nvSpPr>
            <p:spPr bwMode="auto">
              <a:xfrm>
                <a:off x="-4664069" y="7695390"/>
                <a:ext cx="171450" cy="109538"/>
              </a:xfrm>
              <a:custGeom>
                <a:avLst/>
                <a:gdLst>
                  <a:gd name="T0" fmla="*/ 3 w 75"/>
                  <a:gd name="T1" fmla="*/ 40 h 48"/>
                  <a:gd name="T2" fmla="*/ 0 w 75"/>
                  <a:gd name="T3" fmla="*/ 0 h 48"/>
                  <a:gd name="T4" fmla="*/ 75 w 75"/>
                  <a:gd name="T5" fmla="*/ 9 h 48"/>
                  <a:gd name="T6" fmla="*/ 71 w 75"/>
                  <a:gd name="T7" fmla="*/ 48 h 48"/>
                  <a:gd name="T8" fmla="*/ 3 w 75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8">
                    <a:moveTo>
                      <a:pt x="3" y="40"/>
                    </a:moveTo>
                    <a:cubicBezTo>
                      <a:pt x="2" y="27"/>
                      <a:pt x="1" y="14"/>
                      <a:pt x="0" y="0"/>
                    </a:cubicBezTo>
                    <a:cubicBezTo>
                      <a:pt x="25" y="3"/>
                      <a:pt x="50" y="6"/>
                      <a:pt x="75" y="9"/>
                    </a:cubicBezTo>
                    <a:cubicBezTo>
                      <a:pt x="74" y="22"/>
                      <a:pt x="73" y="35"/>
                      <a:pt x="71" y="48"/>
                    </a:cubicBezTo>
                    <a:cubicBezTo>
                      <a:pt x="48" y="46"/>
                      <a:pt x="26" y="43"/>
                      <a:pt x="3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0" name="íşḻiḓê">
                <a:extLst>
                  <a:ext uri="{FF2B5EF4-FFF2-40B4-BE49-F238E27FC236}">
                    <a16:creationId xmlns:a16="http://schemas.microsoft.com/office/drawing/2014/main" id="{935326C7-B69B-F2D1-0BEB-02A110B6DA2E}"/>
                  </a:ext>
                </a:extLst>
              </p:cNvPr>
              <p:cNvSpPr/>
              <p:nvPr/>
            </p:nvSpPr>
            <p:spPr bwMode="auto">
              <a:xfrm>
                <a:off x="-4776781" y="8790767"/>
                <a:ext cx="190500" cy="88900"/>
              </a:xfrm>
              <a:custGeom>
                <a:avLst/>
                <a:gdLst>
                  <a:gd name="T0" fmla="*/ 0 w 83"/>
                  <a:gd name="T1" fmla="*/ 34 h 39"/>
                  <a:gd name="T2" fmla="*/ 7 w 83"/>
                  <a:gd name="T3" fmla="*/ 0 h 39"/>
                  <a:gd name="T4" fmla="*/ 83 w 83"/>
                  <a:gd name="T5" fmla="*/ 5 h 39"/>
                  <a:gd name="T6" fmla="*/ 80 w 83"/>
                  <a:gd name="T7" fmla="*/ 39 h 39"/>
                  <a:gd name="T8" fmla="*/ 0 w 83"/>
                  <a:gd name="T9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39">
                    <a:moveTo>
                      <a:pt x="0" y="34"/>
                    </a:moveTo>
                    <a:cubicBezTo>
                      <a:pt x="3" y="23"/>
                      <a:pt x="5" y="11"/>
                      <a:pt x="7" y="0"/>
                    </a:cubicBezTo>
                    <a:cubicBezTo>
                      <a:pt x="32" y="2"/>
                      <a:pt x="57" y="3"/>
                      <a:pt x="83" y="5"/>
                    </a:cubicBezTo>
                    <a:cubicBezTo>
                      <a:pt x="82" y="16"/>
                      <a:pt x="81" y="28"/>
                      <a:pt x="80" y="39"/>
                    </a:cubicBezTo>
                    <a:cubicBezTo>
                      <a:pt x="53" y="37"/>
                      <a:pt x="27" y="36"/>
                      <a:pt x="0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1" name="îšḷiďè">
                <a:extLst>
                  <a:ext uri="{FF2B5EF4-FFF2-40B4-BE49-F238E27FC236}">
                    <a16:creationId xmlns:a16="http://schemas.microsoft.com/office/drawing/2014/main" id="{44A7C57A-B3E8-CC98-A08C-73AFEC7FBF7F}"/>
                  </a:ext>
                </a:extLst>
              </p:cNvPr>
              <p:cNvSpPr/>
              <p:nvPr/>
            </p:nvSpPr>
            <p:spPr bwMode="auto">
              <a:xfrm>
                <a:off x="-5924544" y="7908115"/>
                <a:ext cx="687387" cy="696913"/>
              </a:xfrm>
              <a:custGeom>
                <a:avLst/>
                <a:gdLst>
                  <a:gd name="T0" fmla="*/ 301 w 301"/>
                  <a:gd name="T1" fmla="*/ 298 h 305"/>
                  <a:gd name="T2" fmla="*/ 231 w 301"/>
                  <a:gd name="T3" fmla="*/ 305 h 305"/>
                  <a:gd name="T4" fmla="*/ 110 w 301"/>
                  <a:gd name="T5" fmla="*/ 155 h 305"/>
                  <a:gd name="T6" fmla="*/ 0 w 301"/>
                  <a:gd name="T7" fmla="*/ 8 h 305"/>
                  <a:gd name="T8" fmla="*/ 66 w 301"/>
                  <a:gd name="T9" fmla="*/ 0 h 305"/>
                  <a:gd name="T10" fmla="*/ 179 w 301"/>
                  <a:gd name="T11" fmla="*/ 148 h 305"/>
                  <a:gd name="T12" fmla="*/ 301 w 301"/>
                  <a:gd name="T13" fmla="*/ 29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" h="305">
                    <a:moveTo>
                      <a:pt x="301" y="298"/>
                    </a:moveTo>
                    <a:cubicBezTo>
                      <a:pt x="277" y="300"/>
                      <a:pt x="254" y="303"/>
                      <a:pt x="231" y="305"/>
                    </a:cubicBezTo>
                    <a:cubicBezTo>
                      <a:pt x="190" y="255"/>
                      <a:pt x="149" y="205"/>
                      <a:pt x="110" y="155"/>
                    </a:cubicBezTo>
                    <a:cubicBezTo>
                      <a:pt x="72" y="106"/>
                      <a:pt x="36" y="57"/>
                      <a:pt x="0" y="8"/>
                    </a:cubicBezTo>
                    <a:cubicBezTo>
                      <a:pt x="22" y="5"/>
                      <a:pt x="44" y="3"/>
                      <a:pt x="66" y="0"/>
                    </a:cubicBezTo>
                    <a:cubicBezTo>
                      <a:pt x="103" y="49"/>
                      <a:pt x="140" y="99"/>
                      <a:pt x="179" y="148"/>
                    </a:cubicBezTo>
                    <a:cubicBezTo>
                      <a:pt x="218" y="198"/>
                      <a:pt x="259" y="248"/>
                      <a:pt x="301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2" name="ï$líḑê">
                <a:extLst>
                  <a:ext uri="{FF2B5EF4-FFF2-40B4-BE49-F238E27FC236}">
                    <a16:creationId xmlns:a16="http://schemas.microsoft.com/office/drawing/2014/main" id="{0BB9BA21-4385-37EB-B5FB-BAB629AB50B3}"/>
                  </a:ext>
                </a:extLst>
              </p:cNvPr>
              <p:cNvSpPr/>
              <p:nvPr/>
            </p:nvSpPr>
            <p:spPr bwMode="auto">
              <a:xfrm>
                <a:off x="-5554656" y="8552640"/>
                <a:ext cx="373063" cy="665163"/>
              </a:xfrm>
              <a:custGeom>
                <a:avLst/>
                <a:gdLst>
                  <a:gd name="T0" fmla="*/ 0 w 163"/>
                  <a:gd name="T1" fmla="*/ 281 h 291"/>
                  <a:gd name="T2" fmla="*/ 47 w 163"/>
                  <a:gd name="T3" fmla="*/ 141 h 291"/>
                  <a:gd name="T4" fmla="*/ 93 w 163"/>
                  <a:gd name="T5" fmla="*/ 0 h 291"/>
                  <a:gd name="T6" fmla="*/ 163 w 163"/>
                  <a:gd name="T7" fmla="*/ 13 h 291"/>
                  <a:gd name="T8" fmla="*/ 121 w 163"/>
                  <a:gd name="T9" fmla="*/ 153 h 291"/>
                  <a:gd name="T10" fmla="*/ 76 w 163"/>
                  <a:gd name="T11" fmla="*/ 291 h 291"/>
                  <a:gd name="T12" fmla="*/ 0 w 163"/>
                  <a:gd name="T13" fmla="*/ 28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91">
                    <a:moveTo>
                      <a:pt x="0" y="281"/>
                    </a:moveTo>
                    <a:cubicBezTo>
                      <a:pt x="16" y="234"/>
                      <a:pt x="32" y="187"/>
                      <a:pt x="47" y="141"/>
                    </a:cubicBezTo>
                    <a:cubicBezTo>
                      <a:pt x="62" y="94"/>
                      <a:pt x="78" y="47"/>
                      <a:pt x="93" y="0"/>
                    </a:cubicBezTo>
                    <a:cubicBezTo>
                      <a:pt x="116" y="4"/>
                      <a:pt x="140" y="9"/>
                      <a:pt x="163" y="13"/>
                    </a:cubicBezTo>
                    <a:cubicBezTo>
                      <a:pt x="149" y="60"/>
                      <a:pt x="135" y="106"/>
                      <a:pt x="121" y="153"/>
                    </a:cubicBezTo>
                    <a:cubicBezTo>
                      <a:pt x="106" y="199"/>
                      <a:pt x="91" y="245"/>
                      <a:pt x="76" y="291"/>
                    </a:cubicBezTo>
                    <a:cubicBezTo>
                      <a:pt x="51" y="288"/>
                      <a:pt x="25" y="284"/>
                      <a:pt x="0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3" name="ï$ļïḍê">
                <a:extLst>
                  <a:ext uri="{FF2B5EF4-FFF2-40B4-BE49-F238E27FC236}">
                    <a16:creationId xmlns:a16="http://schemas.microsoft.com/office/drawing/2014/main" id="{03776B24-D25C-DE36-123E-37B772B03497}"/>
                  </a:ext>
                </a:extLst>
              </p:cNvPr>
              <p:cNvSpPr/>
              <p:nvPr/>
            </p:nvSpPr>
            <p:spPr bwMode="auto">
              <a:xfrm>
                <a:off x="-5319707" y="8525653"/>
                <a:ext cx="619126" cy="349250"/>
              </a:xfrm>
              <a:custGeom>
                <a:avLst/>
                <a:gdLst>
                  <a:gd name="T0" fmla="*/ 0 w 271"/>
                  <a:gd name="T1" fmla="*/ 47 h 153"/>
                  <a:gd name="T2" fmla="*/ 10 w 271"/>
                  <a:gd name="T3" fmla="*/ 0 h 153"/>
                  <a:gd name="T4" fmla="*/ 140 w 271"/>
                  <a:gd name="T5" fmla="*/ 53 h 153"/>
                  <a:gd name="T6" fmla="*/ 271 w 271"/>
                  <a:gd name="T7" fmla="*/ 105 h 153"/>
                  <a:gd name="T8" fmla="*/ 264 w 271"/>
                  <a:gd name="T9" fmla="*/ 153 h 153"/>
                  <a:gd name="T10" fmla="*/ 131 w 271"/>
                  <a:gd name="T11" fmla="*/ 100 h 153"/>
                  <a:gd name="T12" fmla="*/ 0 w 271"/>
                  <a:gd name="T13" fmla="*/ 4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" h="153">
                    <a:moveTo>
                      <a:pt x="0" y="47"/>
                    </a:moveTo>
                    <a:cubicBezTo>
                      <a:pt x="3" y="32"/>
                      <a:pt x="7" y="16"/>
                      <a:pt x="10" y="0"/>
                    </a:cubicBezTo>
                    <a:cubicBezTo>
                      <a:pt x="53" y="18"/>
                      <a:pt x="96" y="35"/>
                      <a:pt x="140" y="53"/>
                    </a:cubicBezTo>
                    <a:cubicBezTo>
                      <a:pt x="183" y="70"/>
                      <a:pt x="227" y="88"/>
                      <a:pt x="271" y="105"/>
                    </a:cubicBezTo>
                    <a:cubicBezTo>
                      <a:pt x="269" y="121"/>
                      <a:pt x="266" y="137"/>
                      <a:pt x="264" y="153"/>
                    </a:cubicBezTo>
                    <a:cubicBezTo>
                      <a:pt x="219" y="135"/>
                      <a:pt x="175" y="117"/>
                      <a:pt x="131" y="100"/>
                    </a:cubicBezTo>
                    <a:cubicBezTo>
                      <a:pt x="87" y="82"/>
                      <a:pt x="43" y="65"/>
                      <a:pt x="0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4" name="ïŝḷíḍé">
                <a:extLst>
                  <a:ext uri="{FF2B5EF4-FFF2-40B4-BE49-F238E27FC236}">
                    <a16:creationId xmlns:a16="http://schemas.microsoft.com/office/drawing/2014/main" id="{B2F39DCE-CDEA-27E5-069A-27BDAEBA32B1}"/>
                  </a:ext>
                </a:extLst>
              </p:cNvPr>
              <p:cNvSpPr/>
              <p:nvPr/>
            </p:nvSpPr>
            <p:spPr bwMode="auto">
              <a:xfrm>
                <a:off x="-4760907" y="8419290"/>
                <a:ext cx="203200" cy="114300"/>
              </a:xfrm>
              <a:custGeom>
                <a:avLst/>
                <a:gdLst>
                  <a:gd name="T0" fmla="*/ 13 w 89"/>
                  <a:gd name="T1" fmla="*/ 40 h 50"/>
                  <a:gd name="T2" fmla="*/ 0 w 89"/>
                  <a:gd name="T3" fmla="*/ 0 h 50"/>
                  <a:gd name="T4" fmla="*/ 89 w 89"/>
                  <a:gd name="T5" fmla="*/ 12 h 50"/>
                  <a:gd name="T6" fmla="*/ 86 w 89"/>
                  <a:gd name="T7" fmla="*/ 50 h 50"/>
                  <a:gd name="T8" fmla="*/ 13 w 89"/>
                  <a:gd name="T9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50">
                    <a:moveTo>
                      <a:pt x="13" y="40"/>
                    </a:moveTo>
                    <a:cubicBezTo>
                      <a:pt x="9" y="26"/>
                      <a:pt x="5" y="13"/>
                      <a:pt x="0" y="0"/>
                    </a:cubicBezTo>
                    <a:cubicBezTo>
                      <a:pt x="30" y="4"/>
                      <a:pt x="60" y="8"/>
                      <a:pt x="89" y="12"/>
                    </a:cubicBezTo>
                    <a:cubicBezTo>
                      <a:pt x="88" y="24"/>
                      <a:pt x="87" y="37"/>
                      <a:pt x="86" y="50"/>
                    </a:cubicBezTo>
                    <a:cubicBezTo>
                      <a:pt x="62" y="46"/>
                      <a:pt x="37" y="43"/>
                      <a:pt x="13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5" name="îṡľidê">
                <a:extLst>
                  <a:ext uri="{FF2B5EF4-FFF2-40B4-BE49-F238E27FC236}">
                    <a16:creationId xmlns:a16="http://schemas.microsoft.com/office/drawing/2014/main" id="{339D4E9D-54C2-3E1E-2EA6-9DCC7CBB5C79}"/>
                  </a:ext>
                </a:extLst>
              </p:cNvPr>
              <p:cNvSpPr/>
              <p:nvPr/>
            </p:nvSpPr>
            <p:spPr bwMode="auto">
              <a:xfrm>
                <a:off x="-6042019" y="7165163"/>
                <a:ext cx="944562" cy="153988"/>
              </a:xfrm>
              <a:custGeom>
                <a:avLst/>
                <a:gdLst>
                  <a:gd name="T0" fmla="*/ 414 w 414"/>
                  <a:gd name="T1" fmla="*/ 29 h 67"/>
                  <a:gd name="T2" fmla="*/ 404 w 414"/>
                  <a:gd name="T3" fmla="*/ 67 h 67"/>
                  <a:gd name="T4" fmla="*/ 222 w 414"/>
                  <a:gd name="T5" fmla="*/ 52 h 67"/>
                  <a:gd name="T6" fmla="*/ 39 w 414"/>
                  <a:gd name="T7" fmla="*/ 37 h 67"/>
                  <a:gd name="T8" fmla="*/ 0 w 414"/>
                  <a:gd name="T9" fmla="*/ 0 h 67"/>
                  <a:gd name="T10" fmla="*/ 208 w 414"/>
                  <a:gd name="T11" fmla="*/ 15 h 67"/>
                  <a:gd name="T12" fmla="*/ 414 w 414"/>
                  <a:gd name="T13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4" h="67">
                    <a:moveTo>
                      <a:pt x="414" y="29"/>
                    </a:moveTo>
                    <a:cubicBezTo>
                      <a:pt x="411" y="42"/>
                      <a:pt x="407" y="54"/>
                      <a:pt x="404" y="67"/>
                    </a:cubicBezTo>
                    <a:cubicBezTo>
                      <a:pt x="343" y="62"/>
                      <a:pt x="283" y="57"/>
                      <a:pt x="222" y="52"/>
                    </a:cubicBezTo>
                    <a:cubicBezTo>
                      <a:pt x="161" y="47"/>
                      <a:pt x="100" y="42"/>
                      <a:pt x="39" y="37"/>
                    </a:cubicBezTo>
                    <a:cubicBezTo>
                      <a:pt x="26" y="24"/>
                      <a:pt x="13" y="12"/>
                      <a:pt x="0" y="0"/>
                    </a:cubicBezTo>
                    <a:cubicBezTo>
                      <a:pt x="69" y="5"/>
                      <a:pt x="139" y="10"/>
                      <a:pt x="208" y="15"/>
                    </a:cubicBezTo>
                    <a:cubicBezTo>
                      <a:pt x="276" y="20"/>
                      <a:pt x="345" y="25"/>
                      <a:pt x="414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6" name="íslíḋé">
                <a:extLst>
                  <a:ext uri="{FF2B5EF4-FFF2-40B4-BE49-F238E27FC236}">
                    <a16:creationId xmlns:a16="http://schemas.microsoft.com/office/drawing/2014/main" id="{99AA5626-28CC-17EE-2B66-918BCA0E89BF}"/>
                  </a:ext>
                </a:extLst>
              </p:cNvPr>
              <p:cNvSpPr/>
              <p:nvPr/>
            </p:nvSpPr>
            <p:spPr bwMode="auto">
              <a:xfrm>
                <a:off x="-5718170" y="6923863"/>
                <a:ext cx="328612" cy="319088"/>
              </a:xfrm>
              <a:custGeom>
                <a:avLst/>
                <a:gdLst>
                  <a:gd name="T0" fmla="*/ 144 w 144"/>
                  <a:gd name="T1" fmla="*/ 137 h 140"/>
                  <a:gd name="T2" fmla="*/ 71 w 144"/>
                  <a:gd name="T3" fmla="*/ 140 h 140"/>
                  <a:gd name="T4" fmla="*/ 0 w 144"/>
                  <a:gd name="T5" fmla="*/ 0 h 140"/>
                  <a:gd name="T6" fmla="*/ 78 w 144"/>
                  <a:gd name="T7" fmla="*/ 10 h 140"/>
                  <a:gd name="T8" fmla="*/ 144 w 144"/>
                  <a:gd name="T9" fmla="*/ 13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0">
                    <a:moveTo>
                      <a:pt x="144" y="137"/>
                    </a:moveTo>
                    <a:cubicBezTo>
                      <a:pt x="119" y="138"/>
                      <a:pt x="95" y="139"/>
                      <a:pt x="71" y="140"/>
                    </a:cubicBezTo>
                    <a:cubicBezTo>
                      <a:pt x="46" y="93"/>
                      <a:pt x="23" y="46"/>
                      <a:pt x="0" y="0"/>
                    </a:cubicBezTo>
                    <a:cubicBezTo>
                      <a:pt x="26" y="3"/>
                      <a:pt x="52" y="6"/>
                      <a:pt x="78" y="10"/>
                    </a:cubicBezTo>
                    <a:cubicBezTo>
                      <a:pt x="99" y="52"/>
                      <a:pt x="121" y="94"/>
                      <a:pt x="144" y="1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7" name="iṩľidé">
                <a:extLst>
                  <a:ext uri="{FF2B5EF4-FFF2-40B4-BE49-F238E27FC236}">
                    <a16:creationId xmlns:a16="http://schemas.microsoft.com/office/drawing/2014/main" id="{7F9A2E1D-EFFA-69B0-5C27-C13F2647C568}"/>
                  </a:ext>
                </a:extLst>
              </p:cNvPr>
              <p:cNvSpPr/>
              <p:nvPr/>
            </p:nvSpPr>
            <p:spPr bwMode="auto">
              <a:xfrm>
                <a:off x="-5576882" y="7487427"/>
                <a:ext cx="666751" cy="171450"/>
              </a:xfrm>
              <a:custGeom>
                <a:avLst/>
                <a:gdLst>
                  <a:gd name="T0" fmla="*/ 292 w 292"/>
                  <a:gd name="T1" fmla="*/ 37 h 75"/>
                  <a:gd name="T2" fmla="*/ 283 w 292"/>
                  <a:gd name="T3" fmla="*/ 75 h 75"/>
                  <a:gd name="T4" fmla="*/ 163 w 292"/>
                  <a:gd name="T5" fmla="*/ 56 h 75"/>
                  <a:gd name="T6" fmla="*/ 43 w 292"/>
                  <a:gd name="T7" fmla="*/ 37 h 75"/>
                  <a:gd name="T8" fmla="*/ 0 w 292"/>
                  <a:gd name="T9" fmla="*/ 0 h 75"/>
                  <a:gd name="T10" fmla="*/ 146 w 292"/>
                  <a:gd name="T11" fmla="*/ 19 h 75"/>
                  <a:gd name="T12" fmla="*/ 292 w 292"/>
                  <a:gd name="T13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2" h="75">
                    <a:moveTo>
                      <a:pt x="292" y="37"/>
                    </a:moveTo>
                    <a:cubicBezTo>
                      <a:pt x="289" y="50"/>
                      <a:pt x="286" y="62"/>
                      <a:pt x="283" y="75"/>
                    </a:cubicBezTo>
                    <a:cubicBezTo>
                      <a:pt x="243" y="69"/>
                      <a:pt x="203" y="62"/>
                      <a:pt x="163" y="56"/>
                    </a:cubicBezTo>
                    <a:cubicBezTo>
                      <a:pt x="123" y="50"/>
                      <a:pt x="83" y="43"/>
                      <a:pt x="43" y="37"/>
                    </a:cubicBezTo>
                    <a:cubicBezTo>
                      <a:pt x="28" y="24"/>
                      <a:pt x="14" y="12"/>
                      <a:pt x="0" y="0"/>
                    </a:cubicBezTo>
                    <a:cubicBezTo>
                      <a:pt x="49" y="6"/>
                      <a:pt x="97" y="12"/>
                      <a:pt x="146" y="19"/>
                    </a:cubicBezTo>
                    <a:cubicBezTo>
                      <a:pt x="194" y="25"/>
                      <a:pt x="243" y="31"/>
                      <a:pt x="292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8" name="iŝľïḓê">
                <a:extLst>
                  <a:ext uri="{FF2B5EF4-FFF2-40B4-BE49-F238E27FC236}">
                    <a16:creationId xmlns:a16="http://schemas.microsoft.com/office/drawing/2014/main" id="{7D6A8415-E82C-8097-3267-AE7A60B0E5E0}"/>
                  </a:ext>
                </a:extLst>
              </p:cNvPr>
              <p:cNvSpPr/>
              <p:nvPr/>
            </p:nvSpPr>
            <p:spPr bwMode="auto">
              <a:xfrm>
                <a:off x="-5540368" y="6946088"/>
                <a:ext cx="366712" cy="280987"/>
              </a:xfrm>
              <a:custGeom>
                <a:avLst/>
                <a:gdLst>
                  <a:gd name="T0" fmla="*/ 115 w 161"/>
                  <a:gd name="T1" fmla="*/ 14 h 123"/>
                  <a:gd name="T2" fmla="*/ 161 w 161"/>
                  <a:gd name="T3" fmla="*/ 123 h 123"/>
                  <a:gd name="T4" fmla="*/ 60 w 161"/>
                  <a:gd name="T5" fmla="*/ 116 h 123"/>
                  <a:gd name="T6" fmla="*/ 0 w 161"/>
                  <a:gd name="T7" fmla="*/ 0 h 123"/>
                  <a:gd name="T8" fmla="*/ 115 w 161"/>
                  <a:gd name="T9" fmla="*/ 1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23">
                    <a:moveTo>
                      <a:pt x="115" y="14"/>
                    </a:moveTo>
                    <a:cubicBezTo>
                      <a:pt x="130" y="50"/>
                      <a:pt x="146" y="87"/>
                      <a:pt x="161" y="123"/>
                    </a:cubicBezTo>
                    <a:cubicBezTo>
                      <a:pt x="128" y="121"/>
                      <a:pt x="94" y="119"/>
                      <a:pt x="60" y="116"/>
                    </a:cubicBezTo>
                    <a:cubicBezTo>
                      <a:pt x="39" y="77"/>
                      <a:pt x="19" y="38"/>
                      <a:pt x="0" y="0"/>
                    </a:cubicBezTo>
                    <a:cubicBezTo>
                      <a:pt x="38" y="5"/>
                      <a:pt x="77" y="9"/>
                      <a:pt x="115" y="14"/>
                    </a:cubicBezTo>
                    <a:close/>
                  </a:path>
                </a:pathLst>
              </a:custGeom>
              <a:solidFill>
                <a:srgbClr val="D4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9" name="ïṩļïḋê">
                <a:extLst>
                  <a:ext uri="{FF2B5EF4-FFF2-40B4-BE49-F238E27FC236}">
                    <a16:creationId xmlns:a16="http://schemas.microsoft.com/office/drawing/2014/main" id="{1225BF91-E7C3-1750-1FD5-E48A1A59707A}"/>
                  </a:ext>
                </a:extLst>
              </p:cNvPr>
              <p:cNvSpPr/>
              <p:nvPr/>
            </p:nvSpPr>
            <p:spPr bwMode="auto">
              <a:xfrm>
                <a:off x="-6564307" y="8173227"/>
                <a:ext cx="996951" cy="233363"/>
              </a:xfrm>
              <a:custGeom>
                <a:avLst/>
                <a:gdLst>
                  <a:gd name="T0" fmla="*/ 12 w 437"/>
                  <a:gd name="T1" fmla="*/ 63 h 102"/>
                  <a:gd name="T2" fmla="*/ 215 w 437"/>
                  <a:gd name="T3" fmla="*/ 32 h 102"/>
                  <a:gd name="T4" fmla="*/ 413 w 437"/>
                  <a:gd name="T5" fmla="*/ 0 h 102"/>
                  <a:gd name="T6" fmla="*/ 437 w 437"/>
                  <a:gd name="T7" fmla="*/ 34 h 102"/>
                  <a:gd name="T8" fmla="*/ 222 w 437"/>
                  <a:gd name="T9" fmla="*/ 68 h 102"/>
                  <a:gd name="T10" fmla="*/ 0 w 437"/>
                  <a:gd name="T11" fmla="*/ 102 h 102"/>
                  <a:gd name="T12" fmla="*/ 12 w 437"/>
                  <a:gd name="T13" fmla="*/ 6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" h="102">
                    <a:moveTo>
                      <a:pt x="12" y="63"/>
                    </a:moveTo>
                    <a:cubicBezTo>
                      <a:pt x="80" y="53"/>
                      <a:pt x="148" y="43"/>
                      <a:pt x="215" y="32"/>
                    </a:cubicBezTo>
                    <a:cubicBezTo>
                      <a:pt x="282" y="22"/>
                      <a:pt x="347" y="11"/>
                      <a:pt x="413" y="0"/>
                    </a:cubicBezTo>
                    <a:cubicBezTo>
                      <a:pt x="421" y="11"/>
                      <a:pt x="429" y="23"/>
                      <a:pt x="437" y="34"/>
                    </a:cubicBezTo>
                    <a:cubicBezTo>
                      <a:pt x="366" y="45"/>
                      <a:pt x="294" y="57"/>
                      <a:pt x="222" y="68"/>
                    </a:cubicBezTo>
                    <a:cubicBezTo>
                      <a:pt x="149" y="80"/>
                      <a:pt x="75" y="91"/>
                      <a:pt x="0" y="102"/>
                    </a:cubicBezTo>
                    <a:cubicBezTo>
                      <a:pt x="4" y="89"/>
                      <a:pt x="8" y="76"/>
                      <a:pt x="12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0" name="íṩľiḍé">
                <a:extLst>
                  <a:ext uri="{FF2B5EF4-FFF2-40B4-BE49-F238E27FC236}">
                    <a16:creationId xmlns:a16="http://schemas.microsoft.com/office/drawing/2014/main" id="{700ED9F1-04C7-84EB-5C2F-CA7210CFB18F}"/>
                  </a:ext>
                </a:extLst>
              </p:cNvPr>
              <p:cNvSpPr/>
              <p:nvPr/>
            </p:nvSpPr>
            <p:spPr bwMode="auto">
              <a:xfrm>
                <a:off x="-6296019" y="8293877"/>
                <a:ext cx="498474" cy="550863"/>
              </a:xfrm>
              <a:custGeom>
                <a:avLst/>
                <a:gdLst>
                  <a:gd name="T0" fmla="*/ 218 w 218"/>
                  <a:gd name="T1" fmla="*/ 230 h 241"/>
                  <a:gd name="T2" fmla="*/ 158 w 218"/>
                  <a:gd name="T3" fmla="*/ 241 h 241"/>
                  <a:gd name="T4" fmla="*/ 0 w 218"/>
                  <a:gd name="T5" fmla="*/ 11 h 241"/>
                  <a:gd name="T6" fmla="*/ 59 w 218"/>
                  <a:gd name="T7" fmla="*/ 0 h 241"/>
                  <a:gd name="T8" fmla="*/ 218 w 218"/>
                  <a:gd name="T9" fmla="*/ 23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41">
                    <a:moveTo>
                      <a:pt x="218" y="230"/>
                    </a:moveTo>
                    <a:cubicBezTo>
                      <a:pt x="198" y="234"/>
                      <a:pt x="178" y="238"/>
                      <a:pt x="158" y="241"/>
                    </a:cubicBezTo>
                    <a:cubicBezTo>
                      <a:pt x="103" y="164"/>
                      <a:pt x="50" y="87"/>
                      <a:pt x="0" y="11"/>
                    </a:cubicBezTo>
                    <a:cubicBezTo>
                      <a:pt x="20" y="8"/>
                      <a:pt x="39" y="4"/>
                      <a:pt x="59" y="0"/>
                    </a:cubicBezTo>
                    <a:cubicBezTo>
                      <a:pt x="110" y="76"/>
                      <a:pt x="163" y="153"/>
                      <a:pt x="218" y="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1" name="ïŝ1íḓè">
                <a:extLst>
                  <a:ext uri="{FF2B5EF4-FFF2-40B4-BE49-F238E27FC236}">
                    <a16:creationId xmlns:a16="http://schemas.microsoft.com/office/drawing/2014/main" id="{6171A7D1-53F5-ED77-400F-74BF21E4161C}"/>
                  </a:ext>
                </a:extLst>
              </p:cNvPr>
              <p:cNvSpPr/>
              <p:nvPr/>
            </p:nvSpPr>
            <p:spPr bwMode="auto">
              <a:xfrm>
                <a:off x="-6656382" y="8500253"/>
                <a:ext cx="615951" cy="196850"/>
              </a:xfrm>
              <a:custGeom>
                <a:avLst/>
                <a:gdLst>
                  <a:gd name="T0" fmla="*/ 14 w 270"/>
                  <a:gd name="T1" fmla="*/ 42 h 86"/>
                  <a:gd name="T2" fmla="*/ 239 w 270"/>
                  <a:gd name="T3" fmla="*/ 0 h 86"/>
                  <a:gd name="T4" fmla="*/ 270 w 270"/>
                  <a:gd name="T5" fmla="*/ 36 h 86"/>
                  <a:gd name="T6" fmla="*/ 137 w 270"/>
                  <a:gd name="T7" fmla="*/ 61 h 86"/>
                  <a:gd name="T8" fmla="*/ 0 w 270"/>
                  <a:gd name="T9" fmla="*/ 86 h 86"/>
                  <a:gd name="T10" fmla="*/ 14 w 270"/>
                  <a:gd name="T11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0" h="86">
                    <a:moveTo>
                      <a:pt x="14" y="42"/>
                    </a:moveTo>
                    <a:cubicBezTo>
                      <a:pt x="90" y="28"/>
                      <a:pt x="164" y="14"/>
                      <a:pt x="239" y="0"/>
                    </a:cubicBezTo>
                    <a:cubicBezTo>
                      <a:pt x="249" y="12"/>
                      <a:pt x="260" y="24"/>
                      <a:pt x="270" y="36"/>
                    </a:cubicBezTo>
                    <a:cubicBezTo>
                      <a:pt x="226" y="45"/>
                      <a:pt x="181" y="53"/>
                      <a:pt x="137" y="61"/>
                    </a:cubicBezTo>
                    <a:cubicBezTo>
                      <a:pt x="91" y="70"/>
                      <a:pt x="46" y="78"/>
                      <a:pt x="0" y="86"/>
                    </a:cubicBezTo>
                    <a:cubicBezTo>
                      <a:pt x="5" y="71"/>
                      <a:pt x="9" y="57"/>
                      <a:pt x="14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2" name="îṣḻïḓe">
                <a:extLst>
                  <a:ext uri="{FF2B5EF4-FFF2-40B4-BE49-F238E27FC236}">
                    <a16:creationId xmlns:a16="http://schemas.microsoft.com/office/drawing/2014/main" id="{3DE7C697-5DD2-FDEF-0FA3-2B7E45E67215}"/>
                  </a:ext>
                </a:extLst>
              </p:cNvPr>
              <p:cNvSpPr/>
              <p:nvPr/>
            </p:nvSpPr>
            <p:spPr bwMode="auto">
              <a:xfrm>
                <a:off x="-6561132" y="8579628"/>
                <a:ext cx="384175" cy="346075"/>
              </a:xfrm>
              <a:custGeom>
                <a:avLst/>
                <a:gdLst>
                  <a:gd name="T0" fmla="*/ 168 w 168"/>
                  <a:gd name="T1" fmla="*/ 143 h 151"/>
                  <a:gd name="T2" fmla="*/ 104 w 168"/>
                  <a:gd name="T3" fmla="*/ 151 h 151"/>
                  <a:gd name="T4" fmla="*/ 0 w 168"/>
                  <a:gd name="T5" fmla="*/ 8 h 151"/>
                  <a:gd name="T6" fmla="*/ 63 w 168"/>
                  <a:gd name="T7" fmla="*/ 0 h 151"/>
                  <a:gd name="T8" fmla="*/ 168 w 168"/>
                  <a:gd name="T9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51">
                    <a:moveTo>
                      <a:pt x="168" y="143"/>
                    </a:moveTo>
                    <a:cubicBezTo>
                      <a:pt x="146" y="146"/>
                      <a:pt x="125" y="148"/>
                      <a:pt x="104" y="151"/>
                    </a:cubicBezTo>
                    <a:cubicBezTo>
                      <a:pt x="68" y="103"/>
                      <a:pt x="34" y="55"/>
                      <a:pt x="0" y="8"/>
                    </a:cubicBezTo>
                    <a:cubicBezTo>
                      <a:pt x="21" y="5"/>
                      <a:pt x="42" y="3"/>
                      <a:pt x="63" y="0"/>
                    </a:cubicBezTo>
                    <a:cubicBezTo>
                      <a:pt x="97" y="48"/>
                      <a:pt x="132" y="95"/>
                      <a:pt x="168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3" name="îŝḷidé">
                <a:extLst>
                  <a:ext uri="{FF2B5EF4-FFF2-40B4-BE49-F238E27FC236}">
                    <a16:creationId xmlns:a16="http://schemas.microsoft.com/office/drawing/2014/main" id="{222D3694-557A-8196-47EA-45D022338CBA}"/>
                  </a:ext>
                </a:extLst>
              </p:cNvPr>
              <p:cNvSpPr/>
              <p:nvPr/>
            </p:nvSpPr>
            <p:spPr bwMode="auto">
              <a:xfrm>
                <a:off x="-6370633" y="8595503"/>
                <a:ext cx="393700" cy="247650"/>
              </a:xfrm>
              <a:custGeom>
                <a:avLst/>
                <a:gdLst>
                  <a:gd name="T0" fmla="*/ 114 w 173"/>
                  <a:gd name="T1" fmla="*/ 0 h 108"/>
                  <a:gd name="T2" fmla="*/ 173 w 173"/>
                  <a:gd name="T3" fmla="*/ 85 h 108"/>
                  <a:gd name="T4" fmla="*/ 120 w 173"/>
                  <a:gd name="T5" fmla="*/ 97 h 108"/>
                  <a:gd name="T6" fmla="*/ 64 w 173"/>
                  <a:gd name="T7" fmla="*/ 108 h 108"/>
                  <a:gd name="T8" fmla="*/ 0 w 173"/>
                  <a:gd name="T9" fmla="*/ 21 h 108"/>
                  <a:gd name="T10" fmla="*/ 114 w 173"/>
                  <a:gd name="T1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" h="108">
                    <a:moveTo>
                      <a:pt x="114" y="0"/>
                    </a:moveTo>
                    <a:cubicBezTo>
                      <a:pt x="133" y="28"/>
                      <a:pt x="153" y="56"/>
                      <a:pt x="173" y="85"/>
                    </a:cubicBezTo>
                    <a:cubicBezTo>
                      <a:pt x="173" y="85"/>
                      <a:pt x="144" y="92"/>
                      <a:pt x="120" y="97"/>
                    </a:cubicBezTo>
                    <a:cubicBezTo>
                      <a:pt x="95" y="102"/>
                      <a:pt x="64" y="108"/>
                      <a:pt x="64" y="108"/>
                    </a:cubicBezTo>
                    <a:cubicBezTo>
                      <a:pt x="42" y="79"/>
                      <a:pt x="21" y="50"/>
                      <a:pt x="0" y="21"/>
                    </a:cubicBezTo>
                    <a:cubicBezTo>
                      <a:pt x="38" y="14"/>
                      <a:pt x="76" y="7"/>
                      <a:pt x="114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4" name="iŝļîḋé">
                <a:extLst>
                  <a:ext uri="{FF2B5EF4-FFF2-40B4-BE49-F238E27FC236}">
                    <a16:creationId xmlns:a16="http://schemas.microsoft.com/office/drawing/2014/main" id="{0014FB28-A88B-4529-90C4-5A7678DC8874}"/>
                  </a:ext>
                </a:extLst>
              </p:cNvPr>
              <p:cNvSpPr/>
              <p:nvPr/>
            </p:nvSpPr>
            <p:spPr bwMode="auto">
              <a:xfrm>
                <a:off x="-4552945" y="7709678"/>
                <a:ext cx="60325" cy="6350"/>
              </a:xfrm>
              <a:custGeom>
                <a:avLst/>
                <a:gdLst>
                  <a:gd name="T0" fmla="*/ 0 w 26"/>
                  <a:gd name="T1" fmla="*/ 0 h 3"/>
                  <a:gd name="T2" fmla="*/ 26 w 26"/>
                  <a:gd name="T3" fmla="*/ 3 h 3"/>
                  <a:gd name="T4" fmla="*/ 26 w 26"/>
                  <a:gd name="T5" fmla="*/ 0 h 3"/>
                  <a:gd name="T6" fmla="*/ 0 w 2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">
                    <a:moveTo>
                      <a:pt x="0" y="0"/>
                    </a:moveTo>
                    <a:cubicBezTo>
                      <a:pt x="9" y="1"/>
                      <a:pt x="17" y="2"/>
                      <a:pt x="26" y="3"/>
                    </a:cubicBezTo>
                    <a:cubicBezTo>
                      <a:pt x="26" y="2"/>
                      <a:pt x="26" y="1"/>
                      <a:pt x="26" y="0"/>
                    </a:cubicBezTo>
                    <a:cubicBezTo>
                      <a:pt x="17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rgbClr val="D4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5" name="íṥḻidê">
                <a:extLst>
                  <a:ext uri="{FF2B5EF4-FFF2-40B4-BE49-F238E27FC236}">
                    <a16:creationId xmlns:a16="http://schemas.microsoft.com/office/drawing/2014/main" id="{B327E4BD-BBCD-EF62-9826-CAC0FC37F15D}"/>
                  </a:ext>
                </a:extLst>
              </p:cNvPr>
              <p:cNvSpPr/>
              <p:nvPr/>
            </p:nvSpPr>
            <p:spPr bwMode="auto">
              <a:xfrm>
                <a:off x="-6375394" y="7133414"/>
                <a:ext cx="704851" cy="752476"/>
              </a:xfrm>
              <a:custGeom>
                <a:avLst/>
                <a:gdLst>
                  <a:gd name="T0" fmla="*/ 134 w 444"/>
                  <a:gd name="T1" fmla="*/ 0 h 474"/>
                  <a:gd name="T2" fmla="*/ 444 w 444"/>
                  <a:gd name="T3" fmla="*/ 216 h 474"/>
                  <a:gd name="T4" fmla="*/ 382 w 444"/>
                  <a:gd name="T5" fmla="*/ 474 h 474"/>
                  <a:gd name="T6" fmla="*/ 0 w 444"/>
                  <a:gd name="T7" fmla="*/ 422 h 474"/>
                  <a:gd name="T8" fmla="*/ 134 w 444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474">
                    <a:moveTo>
                      <a:pt x="134" y="0"/>
                    </a:moveTo>
                    <a:lnTo>
                      <a:pt x="444" y="216"/>
                    </a:lnTo>
                    <a:lnTo>
                      <a:pt x="382" y="474"/>
                    </a:lnTo>
                    <a:lnTo>
                      <a:pt x="0" y="422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6" name="iş1ïḋè">
                <a:extLst>
                  <a:ext uri="{FF2B5EF4-FFF2-40B4-BE49-F238E27FC236}">
                    <a16:creationId xmlns:a16="http://schemas.microsoft.com/office/drawing/2014/main" id="{73589251-9C08-BECF-7317-E5A5DB1C033C}"/>
                  </a:ext>
                </a:extLst>
              </p:cNvPr>
              <p:cNvSpPr/>
              <p:nvPr/>
            </p:nvSpPr>
            <p:spPr bwMode="auto">
              <a:xfrm>
                <a:off x="-5784845" y="7449327"/>
                <a:ext cx="192088" cy="458788"/>
              </a:xfrm>
              <a:custGeom>
                <a:avLst/>
                <a:gdLst>
                  <a:gd name="T0" fmla="*/ 121 w 121"/>
                  <a:gd name="T1" fmla="*/ 31 h 289"/>
                  <a:gd name="T2" fmla="*/ 50 w 121"/>
                  <a:gd name="T3" fmla="*/ 289 h 289"/>
                  <a:gd name="T4" fmla="*/ 0 w 121"/>
                  <a:gd name="T5" fmla="*/ 280 h 289"/>
                  <a:gd name="T6" fmla="*/ 75 w 121"/>
                  <a:gd name="T7" fmla="*/ 0 h 289"/>
                  <a:gd name="T8" fmla="*/ 121 w 121"/>
                  <a:gd name="T9" fmla="*/ 31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289">
                    <a:moveTo>
                      <a:pt x="121" y="31"/>
                    </a:moveTo>
                    <a:lnTo>
                      <a:pt x="50" y="289"/>
                    </a:lnTo>
                    <a:lnTo>
                      <a:pt x="0" y="280"/>
                    </a:lnTo>
                    <a:lnTo>
                      <a:pt x="75" y="0"/>
                    </a:lnTo>
                    <a:lnTo>
                      <a:pt x="121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7" name="íṧḻïḍe">
                <a:extLst>
                  <a:ext uri="{FF2B5EF4-FFF2-40B4-BE49-F238E27FC236}">
                    <a16:creationId xmlns:a16="http://schemas.microsoft.com/office/drawing/2014/main" id="{E367CD2D-9302-1DF5-9D8B-6978B56BEC12}"/>
                  </a:ext>
                </a:extLst>
              </p:cNvPr>
              <p:cNvSpPr/>
              <p:nvPr/>
            </p:nvSpPr>
            <p:spPr bwMode="auto">
              <a:xfrm>
                <a:off x="-6162670" y="7038163"/>
                <a:ext cx="1368425" cy="941388"/>
              </a:xfrm>
              <a:custGeom>
                <a:avLst/>
                <a:gdLst>
                  <a:gd name="T0" fmla="*/ 13 w 600"/>
                  <a:gd name="T1" fmla="*/ 0 h 412"/>
                  <a:gd name="T2" fmla="*/ 0 w 600"/>
                  <a:gd name="T3" fmla="*/ 42 h 412"/>
                  <a:gd name="T4" fmla="*/ 555 w 600"/>
                  <a:gd name="T5" fmla="*/ 412 h 412"/>
                  <a:gd name="T6" fmla="*/ 600 w 600"/>
                  <a:gd name="T7" fmla="*/ 391 h 412"/>
                  <a:gd name="T8" fmla="*/ 13 w 600"/>
                  <a:gd name="T9" fmla="*/ 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" h="412">
                    <a:moveTo>
                      <a:pt x="13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181" y="172"/>
                      <a:pt x="366" y="295"/>
                      <a:pt x="555" y="412"/>
                    </a:cubicBezTo>
                    <a:cubicBezTo>
                      <a:pt x="566" y="403"/>
                      <a:pt x="583" y="396"/>
                      <a:pt x="600" y="391"/>
                    </a:cubicBezTo>
                    <a:cubicBezTo>
                      <a:pt x="400" y="263"/>
                      <a:pt x="204" y="132"/>
                      <a:pt x="13" y="0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8" name="ïşḷíḍè">
                <a:extLst>
                  <a:ext uri="{FF2B5EF4-FFF2-40B4-BE49-F238E27FC236}">
                    <a16:creationId xmlns:a16="http://schemas.microsoft.com/office/drawing/2014/main" id="{FBD96DCE-2F58-347F-1860-48032D142512}"/>
                  </a:ext>
                </a:extLst>
              </p:cNvPr>
              <p:cNvSpPr/>
              <p:nvPr/>
            </p:nvSpPr>
            <p:spPr bwMode="auto">
              <a:xfrm>
                <a:off x="-6162670" y="7038163"/>
                <a:ext cx="1276351" cy="881064"/>
              </a:xfrm>
              <a:custGeom>
                <a:avLst/>
                <a:gdLst>
                  <a:gd name="T0" fmla="*/ 0 w 560"/>
                  <a:gd name="T1" fmla="*/ 42 h 386"/>
                  <a:gd name="T2" fmla="*/ 56 w 560"/>
                  <a:gd name="T3" fmla="*/ 82 h 386"/>
                  <a:gd name="T4" fmla="*/ 56 w 560"/>
                  <a:gd name="T5" fmla="*/ 82 h 386"/>
                  <a:gd name="T6" fmla="*/ 0 w 560"/>
                  <a:gd name="T7" fmla="*/ 42 h 386"/>
                  <a:gd name="T8" fmla="*/ 56 w 560"/>
                  <a:gd name="T9" fmla="*/ 31 h 386"/>
                  <a:gd name="T10" fmla="*/ 56 w 560"/>
                  <a:gd name="T11" fmla="*/ 30 h 386"/>
                  <a:gd name="T12" fmla="*/ 13 w 560"/>
                  <a:gd name="T13" fmla="*/ 0 h 386"/>
                  <a:gd name="T14" fmla="*/ 56 w 560"/>
                  <a:gd name="T15" fmla="*/ 31 h 386"/>
                  <a:gd name="T16" fmla="*/ 56 w 560"/>
                  <a:gd name="T17" fmla="*/ 82 h 386"/>
                  <a:gd name="T18" fmla="*/ 233 w 560"/>
                  <a:gd name="T19" fmla="*/ 204 h 386"/>
                  <a:gd name="T20" fmla="*/ 233 w 560"/>
                  <a:gd name="T21" fmla="*/ 203 h 386"/>
                  <a:gd name="T22" fmla="*/ 56 w 560"/>
                  <a:gd name="T23" fmla="*/ 82 h 386"/>
                  <a:gd name="T24" fmla="*/ 56 w 560"/>
                  <a:gd name="T25" fmla="*/ 82 h 386"/>
                  <a:gd name="T26" fmla="*/ 56 w 560"/>
                  <a:gd name="T27" fmla="*/ 30 h 386"/>
                  <a:gd name="T28" fmla="*/ 56 w 560"/>
                  <a:gd name="T29" fmla="*/ 31 h 386"/>
                  <a:gd name="T30" fmla="*/ 97 w 560"/>
                  <a:gd name="T31" fmla="*/ 60 h 386"/>
                  <a:gd name="T32" fmla="*/ 100 w 560"/>
                  <a:gd name="T33" fmla="*/ 60 h 386"/>
                  <a:gd name="T34" fmla="*/ 56 w 560"/>
                  <a:gd name="T35" fmla="*/ 30 h 386"/>
                  <a:gd name="T36" fmla="*/ 233 w 560"/>
                  <a:gd name="T37" fmla="*/ 153 h 386"/>
                  <a:gd name="T38" fmla="*/ 151 w 560"/>
                  <a:gd name="T39" fmla="*/ 97 h 386"/>
                  <a:gd name="T40" fmla="*/ 155 w 560"/>
                  <a:gd name="T41" fmla="*/ 98 h 386"/>
                  <a:gd name="T42" fmla="*/ 233 w 560"/>
                  <a:gd name="T43" fmla="*/ 150 h 386"/>
                  <a:gd name="T44" fmla="*/ 233 w 560"/>
                  <a:gd name="T45" fmla="*/ 153 h 386"/>
                  <a:gd name="T46" fmla="*/ 233 w 560"/>
                  <a:gd name="T47" fmla="*/ 204 h 386"/>
                  <a:gd name="T48" fmla="*/ 442 w 560"/>
                  <a:gd name="T49" fmla="*/ 341 h 386"/>
                  <a:gd name="T50" fmla="*/ 442 w 560"/>
                  <a:gd name="T51" fmla="*/ 340 h 386"/>
                  <a:gd name="T52" fmla="*/ 337 w 560"/>
                  <a:gd name="T53" fmla="*/ 272 h 386"/>
                  <a:gd name="T54" fmla="*/ 233 w 560"/>
                  <a:gd name="T55" fmla="*/ 203 h 386"/>
                  <a:gd name="T56" fmla="*/ 233 w 560"/>
                  <a:gd name="T57" fmla="*/ 204 h 386"/>
                  <a:gd name="T58" fmla="*/ 233 w 560"/>
                  <a:gd name="T59" fmla="*/ 150 h 386"/>
                  <a:gd name="T60" fmla="*/ 314 w 560"/>
                  <a:gd name="T61" fmla="*/ 204 h 386"/>
                  <a:gd name="T62" fmla="*/ 307 w 560"/>
                  <a:gd name="T63" fmla="*/ 203 h 386"/>
                  <a:gd name="T64" fmla="*/ 233 w 560"/>
                  <a:gd name="T65" fmla="*/ 153 h 386"/>
                  <a:gd name="T66" fmla="*/ 233 w 560"/>
                  <a:gd name="T67" fmla="*/ 150 h 386"/>
                  <a:gd name="T68" fmla="*/ 442 w 560"/>
                  <a:gd name="T69" fmla="*/ 292 h 386"/>
                  <a:gd name="T70" fmla="*/ 370 w 560"/>
                  <a:gd name="T71" fmla="*/ 245 h 386"/>
                  <a:gd name="T72" fmla="*/ 377 w 560"/>
                  <a:gd name="T73" fmla="*/ 246 h 386"/>
                  <a:gd name="T74" fmla="*/ 442 w 560"/>
                  <a:gd name="T75" fmla="*/ 289 h 386"/>
                  <a:gd name="T76" fmla="*/ 442 w 560"/>
                  <a:gd name="T77" fmla="*/ 292 h 386"/>
                  <a:gd name="T78" fmla="*/ 442 w 560"/>
                  <a:gd name="T79" fmla="*/ 341 h 386"/>
                  <a:gd name="T80" fmla="*/ 514 w 560"/>
                  <a:gd name="T81" fmla="*/ 386 h 386"/>
                  <a:gd name="T82" fmla="*/ 515 w 560"/>
                  <a:gd name="T83" fmla="*/ 386 h 386"/>
                  <a:gd name="T84" fmla="*/ 442 w 560"/>
                  <a:gd name="T85" fmla="*/ 340 h 386"/>
                  <a:gd name="T86" fmla="*/ 442 w 560"/>
                  <a:gd name="T87" fmla="*/ 341 h 386"/>
                  <a:gd name="T88" fmla="*/ 442 w 560"/>
                  <a:gd name="T89" fmla="*/ 289 h 386"/>
                  <a:gd name="T90" fmla="*/ 560 w 560"/>
                  <a:gd name="T91" fmla="*/ 365 h 386"/>
                  <a:gd name="T92" fmla="*/ 559 w 560"/>
                  <a:gd name="T93" fmla="*/ 366 h 386"/>
                  <a:gd name="T94" fmla="*/ 442 w 560"/>
                  <a:gd name="T95" fmla="*/ 292 h 386"/>
                  <a:gd name="T96" fmla="*/ 442 w 560"/>
                  <a:gd name="T97" fmla="*/ 28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60" h="386">
                    <a:moveTo>
                      <a:pt x="0" y="42"/>
                    </a:moveTo>
                    <a:cubicBezTo>
                      <a:pt x="18" y="56"/>
                      <a:pt x="37" y="69"/>
                      <a:pt x="56" y="82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37" y="69"/>
                      <a:pt x="18" y="55"/>
                      <a:pt x="0" y="42"/>
                    </a:cubicBezTo>
                    <a:close/>
                    <a:moveTo>
                      <a:pt x="56" y="31"/>
                    </a:moveTo>
                    <a:cubicBezTo>
                      <a:pt x="56" y="30"/>
                      <a:pt x="56" y="30"/>
                      <a:pt x="56" y="30"/>
                    </a:cubicBezTo>
                    <a:cubicBezTo>
                      <a:pt x="42" y="20"/>
                      <a:pt x="27" y="10"/>
                      <a:pt x="13" y="0"/>
                    </a:cubicBezTo>
                    <a:cubicBezTo>
                      <a:pt x="27" y="10"/>
                      <a:pt x="42" y="20"/>
                      <a:pt x="56" y="31"/>
                    </a:cubicBezTo>
                    <a:close/>
                    <a:moveTo>
                      <a:pt x="56" y="82"/>
                    </a:moveTo>
                    <a:cubicBezTo>
                      <a:pt x="115" y="123"/>
                      <a:pt x="173" y="164"/>
                      <a:pt x="233" y="204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173" y="163"/>
                      <a:pt x="114" y="122"/>
                      <a:pt x="56" y="82"/>
                    </a:cubicBezTo>
                    <a:cubicBezTo>
                      <a:pt x="56" y="82"/>
                      <a:pt x="56" y="82"/>
                      <a:pt x="56" y="82"/>
                    </a:cubicBezTo>
                    <a:close/>
                    <a:moveTo>
                      <a:pt x="56" y="30"/>
                    </a:moveTo>
                    <a:cubicBezTo>
                      <a:pt x="56" y="31"/>
                      <a:pt x="56" y="31"/>
                      <a:pt x="56" y="31"/>
                    </a:cubicBezTo>
                    <a:cubicBezTo>
                      <a:pt x="70" y="40"/>
                      <a:pt x="83" y="50"/>
                      <a:pt x="97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85" y="50"/>
                      <a:pt x="71" y="40"/>
                      <a:pt x="56" y="30"/>
                    </a:cubicBezTo>
                    <a:close/>
                    <a:moveTo>
                      <a:pt x="233" y="153"/>
                    </a:moveTo>
                    <a:cubicBezTo>
                      <a:pt x="205" y="135"/>
                      <a:pt x="178" y="116"/>
                      <a:pt x="151" y="97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81" y="115"/>
                      <a:pt x="207" y="133"/>
                      <a:pt x="233" y="150"/>
                    </a:cubicBezTo>
                    <a:lnTo>
                      <a:pt x="233" y="153"/>
                    </a:lnTo>
                    <a:close/>
                    <a:moveTo>
                      <a:pt x="233" y="204"/>
                    </a:moveTo>
                    <a:cubicBezTo>
                      <a:pt x="302" y="250"/>
                      <a:pt x="372" y="296"/>
                      <a:pt x="442" y="341"/>
                    </a:cubicBezTo>
                    <a:cubicBezTo>
                      <a:pt x="442" y="340"/>
                      <a:pt x="442" y="340"/>
                      <a:pt x="442" y="340"/>
                    </a:cubicBezTo>
                    <a:cubicBezTo>
                      <a:pt x="407" y="318"/>
                      <a:pt x="371" y="295"/>
                      <a:pt x="337" y="272"/>
                    </a:cubicBezTo>
                    <a:cubicBezTo>
                      <a:pt x="301" y="249"/>
                      <a:pt x="267" y="226"/>
                      <a:pt x="233" y="203"/>
                    </a:cubicBezTo>
                    <a:cubicBezTo>
                      <a:pt x="233" y="204"/>
                      <a:pt x="233" y="204"/>
                      <a:pt x="233" y="204"/>
                    </a:cubicBezTo>
                    <a:close/>
                    <a:moveTo>
                      <a:pt x="233" y="150"/>
                    </a:moveTo>
                    <a:cubicBezTo>
                      <a:pt x="260" y="168"/>
                      <a:pt x="287" y="186"/>
                      <a:pt x="314" y="204"/>
                    </a:cubicBezTo>
                    <a:cubicBezTo>
                      <a:pt x="307" y="203"/>
                      <a:pt x="307" y="203"/>
                      <a:pt x="307" y="203"/>
                    </a:cubicBezTo>
                    <a:cubicBezTo>
                      <a:pt x="282" y="187"/>
                      <a:pt x="257" y="170"/>
                      <a:pt x="233" y="153"/>
                    </a:cubicBezTo>
                    <a:cubicBezTo>
                      <a:pt x="233" y="150"/>
                      <a:pt x="233" y="150"/>
                      <a:pt x="233" y="150"/>
                    </a:cubicBezTo>
                    <a:close/>
                    <a:moveTo>
                      <a:pt x="442" y="292"/>
                    </a:moveTo>
                    <a:cubicBezTo>
                      <a:pt x="418" y="276"/>
                      <a:pt x="394" y="261"/>
                      <a:pt x="370" y="245"/>
                    </a:cubicBezTo>
                    <a:cubicBezTo>
                      <a:pt x="377" y="246"/>
                      <a:pt x="377" y="246"/>
                      <a:pt x="377" y="246"/>
                    </a:cubicBezTo>
                    <a:cubicBezTo>
                      <a:pt x="399" y="260"/>
                      <a:pt x="420" y="275"/>
                      <a:pt x="442" y="289"/>
                    </a:cubicBezTo>
                    <a:lnTo>
                      <a:pt x="442" y="292"/>
                    </a:lnTo>
                    <a:close/>
                    <a:moveTo>
                      <a:pt x="442" y="341"/>
                    </a:moveTo>
                    <a:cubicBezTo>
                      <a:pt x="466" y="356"/>
                      <a:pt x="490" y="371"/>
                      <a:pt x="514" y="386"/>
                    </a:cubicBezTo>
                    <a:cubicBezTo>
                      <a:pt x="515" y="386"/>
                      <a:pt x="515" y="386"/>
                      <a:pt x="515" y="386"/>
                    </a:cubicBezTo>
                    <a:cubicBezTo>
                      <a:pt x="490" y="371"/>
                      <a:pt x="466" y="355"/>
                      <a:pt x="442" y="340"/>
                    </a:cubicBezTo>
                    <a:cubicBezTo>
                      <a:pt x="442" y="341"/>
                      <a:pt x="442" y="341"/>
                      <a:pt x="442" y="341"/>
                    </a:cubicBezTo>
                    <a:close/>
                    <a:moveTo>
                      <a:pt x="442" y="289"/>
                    </a:moveTo>
                    <a:cubicBezTo>
                      <a:pt x="481" y="314"/>
                      <a:pt x="521" y="340"/>
                      <a:pt x="560" y="365"/>
                    </a:cubicBezTo>
                    <a:cubicBezTo>
                      <a:pt x="559" y="366"/>
                      <a:pt x="559" y="366"/>
                      <a:pt x="559" y="366"/>
                    </a:cubicBezTo>
                    <a:cubicBezTo>
                      <a:pt x="519" y="341"/>
                      <a:pt x="481" y="317"/>
                      <a:pt x="442" y="292"/>
                    </a:cubicBezTo>
                    <a:lnTo>
                      <a:pt x="442" y="289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9" name="ísľïdé">
                <a:extLst>
                  <a:ext uri="{FF2B5EF4-FFF2-40B4-BE49-F238E27FC236}">
                    <a16:creationId xmlns:a16="http://schemas.microsoft.com/office/drawing/2014/main" id="{FE7D9C74-05BB-3517-9A59-0430D909FDFD}"/>
                  </a:ext>
                </a:extLst>
              </p:cNvPr>
              <p:cNvSpPr/>
              <p:nvPr/>
            </p:nvSpPr>
            <p:spPr bwMode="auto">
              <a:xfrm>
                <a:off x="-4527544" y="8100202"/>
                <a:ext cx="1649413" cy="438151"/>
              </a:xfrm>
              <a:custGeom>
                <a:avLst/>
                <a:gdLst>
                  <a:gd name="T0" fmla="*/ 0 w 723"/>
                  <a:gd name="T1" fmla="*/ 0 h 192"/>
                  <a:gd name="T2" fmla="*/ 0 w 723"/>
                  <a:gd name="T3" fmla="*/ 0 h 192"/>
                  <a:gd name="T4" fmla="*/ 0 w 723"/>
                  <a:gd name="T5" fmla="*/ 4 h 192"/>
                  <a:gd name="T6" fmla="*/ 0 w 723"/>
                  <a:gd name="T7" fmla="*/ 0 h 192"/>
                  <a:gd name="T8" fmla="*/ 39 w 723"/>
                  <a:gd name="T9" fmla="*/ 10 h 192"/>
                  <a:gd name="T10" fmla="*/ 719 w 723"/>
                  <a:gd name="T11" fmla="*/ 149 h 192"/>
                  <a:gd name="T12" fmla="*/ 723 w 723"/>
                  <a:gd name="T13" fmla="*/ 192 h 192"/>
                  <a:gd name="T14" fmla="*/ 7 w 723"/>
                  <a:gd name="T15" fmla="*/ 46 h 192"/>
                  <a:gd name="T16" fmla="*/ 39 w 723"/>
                  <a:gd name="T17" fmla="*/ 1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3" h="19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10"/>
                    </a:moveTo>
                    <a:cubicBezTo>
                      <a:pt x="265" y="63"/>
                      <a:pt x="492" y="109"/>
                      <a:pt x="719" y="149"/>
                    </a:cubicBezTo>
                    <a:cubicBezTo>
                      <a:pt x="723" y="192"/>
                      <a:pt x="723" y="192"/>
                      <a:pt x="723" y="192"/>
                    </a:cubicBezTo>
                    <a:cubicBezTo>
                      <a:pt x="487" y="151"/>
                      <a:pt x="248" y="103"/>
                      <a:pt x="7" y="46"/>
                    </a:cubicBezTo>
                    <a:cubicBezTo>
                      <a:pt x="20" y="35"/>
                      <a:pt x="31" y="22"/>
                      <a:pt x="39" y="10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0" name="ïṩľîďe">
                <a:extLst>
                  <a:ext uri="{FF2B5EF4-FFF2-40B4-BE49-F238E27FC236}">
                    <a16:creationId xmlns:a16="http://schemas.microsoft.com/office/drawing/2014/main" id="{6172D652-3903-2F85-38BC-A26CFDC7F865}"/>
                  </a:ext>
                </a:extLst>
              </p:cNvPr>
              <p:cNvSpPr/>
              <p:nvPr/>
            </p:nvSpPr>
            <p:spPr bwMode="auto">
              <a:xfrm>
                <a:off x="-2887656" y="8439928"/>
                <a:ext cx="774701" cy="487363"/>
              </a:xfrm>
              <a:custGeom>
                <a:avLst/>
                <a:gdLst>
                  <a:gd name="T0" fmla="*/ 0 w 488"/>
                  <a:gd name="T1" fmla="*/ 0 h 307"/>
                  <a:gd name="T2" fmla="*/ 6 w 488"/>
                  <a:gd name="T3" fmla="*/ 62 h 307"/>
                  <a:gd name="T4" fmla="*/ 344 w 488"/>
                  <a:gd name="T5" fmla="*/ 274 h 307"/>
                  <a:gd name="T6" fmla="*/ 488 w 488"/>
                  <a:gd name="T7" fmla="*/ 307 h 307"/>
                  <a:gd name="T8" fmla="*/ 0 w 488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307">
                    <a:moveTo>
                      <a:pt x="0" y="0"/>
                    </a:moveTo>
                    <a:lnTo>
                      <a:pt x="6" y="62"/>
                    </a:lnTo>
                    <a:lnTo>
                      <a:pt x="344" y="274"/>
                    </a:lnTo>
                    <a:lnTo>
                      <a:pt x="488" y="3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1" name="îṡļiďé">
                <a:extLst>
                  <a:ext uri="{FF2B5EF4-FFF2-40B4-BE49-F238E27FC236}">
                    <a16:creationId xmlns:a16="http://schemas.microsoft.com/office/drawing/2014/main" id="{DA81931B-1662-9BED-939F-6E5C9AAE9772}"/>
                  </a:ext>
                </a:extLst>
              </p:cNvPr>
              <p:cNvSpPr/>
              <p:nvPr/>
            </p:nvSpPr>
            <p:spPr bwMode="auto">
              <a:xfrm>
                <a:off x="-2992431" y="7519176"/>
                <a:ext cx="1668463" cy="512763"/>
              </a:xfrm>
              <a:custGeom>
                <a:avLst/>
                <a:gdLst>
                  <a:gd name="T0" fmla="*/ 1031 w 1051"/>
                  <a:gd name="T1" fmla="*/ 274 h 323"/>
                  <a:gd name="T2" fmla="*/ 1051 w 1051"/>
                  <a:gd name="T3" fmla="*/ 323 h 323"/>
                  <a:gd name="T4" fmla="*/ 9 w 1051"/>
                  <a:gd name="T5" fmla="*/ 48 h 323"/>
                  <a:gd name="T6" fmla="*/ 0 w 1051"/>
                  <a:gd name="T7" fmla="*/ 0 h 323"/>
                  <a:gd name="T8" fmla="*/ 1031 w 1051"/>
                  <a:gd name="T9" fmla="*/ 274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1" h="323">
                    <a:moveTo>
                      <a:pt x="1031" y="274"/>
                    </a:moveTo>
                    <a:lnTo>
                      <a:pt x="1051" y="323"/>
                    </a:lnTo>
                    <a:lnTo>
                      <a:pt x="9" y="48"/>
                    </a:lnTo>
                    <a:lnTo>
                      <a:pt x="0" y="0"/>
                    </a:lnTo>
                    <a:lnTo>
                      <a:pt x="1031" y="274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2" name="ïṣľíḓè">
                <a:extLst>
                  <a:ext uri="{FF2B5EF4-FFF2-40B4-BE49-F238E27FC236}">
                    <a16:creationId xmlns:a16="http://schemas.microsoft.com/office/drawing/2014/main" id="{5BFB92C5-79E0-D140-D699-426266B3613F}"/>
                  </a:ext>
                </a:extLst>
              </p:cNvPr>
              <p:cNvSpPr/>
              <p:nvPr/>
            </p:nvSpPr>
            <p:spPr bwMode="auto">
              <a:xfrm>
                <a:off x="-4330694" y="7519176"/>
                <a:ext cx="1352551" cy="538163"/>
              </a:xfrm>
              <a:custGeom>
                <a:avLst/>
                <a:gdLst>
                  <a:gd name="T0" fmla="*/ 843 w 852"/>
                  <a:gd name="T1" fmla="*/ 0 h 339"/>
                  <a:gd name="T2" fmla="*/ 852 w 852"/>
                  <a:gd name="T3" fmla="*/ 46 h 339"/>
                  <a:gd name="T4" fmla="*/ 5 w 852"/>
                  <a:gd name="T5" fmla="*/ 339 h 339"/>
                  <a:gd name="T6" fmla="*/ 0 w 852"/>
                  <a:gd name="T7" fmla="*/ 293 h 339"/>
                  <a:gd name="T8" fmla="*/ 843 w 852"/>
                  <a:gd name="T9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2" h="339">
                    <a:moveTo>
                      <a:pt x="843" y="0"/>
                    </a:moveTo>
                    <a:lnTo>
                      <a:pt x="852" y="46"/>
                    </a:lnTo>
                    <a:lnTo>
                      <a:pt x="5" y="339"/>
                    </a:lnTo>
                    <a:lnTo>
                      <a:pt x="0" y="29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3" name="ïśľíḑè">
                <a:extLst>
                  <a:ext uri="{FF2B5EF4-FFF2-40B4-BE49-F238E27FC236}">
                    <a16:creationId xmlns:a16="http://schemas.microsoft.com/office/drawing/2014/main" id="{B3BD13F0-21A9-0D44-B40D-2318807D4188}"/>
                  </a:ext>
                </a:extLst>
              </p:cNvPr>
              <p:cNvSpPr/>
              <p:nvPr/>
            </p:nvSpPr>
            <p:spPr bwMode="auto">
              <a:xfrm>
                <a:off x="-6399208" y="7803339"/>
                <a:ext cx="1392238" cy="269875"/>
              </a:xfrm>
              <a:custGeom>
                <a:avLst/>
                <a:gdLst>
                  <a:gd name="T0" fmla="*/ 590 w 610"/>
                  <a:gd name="T1" fmla="*/ 77 h 118"/>
                  <a:gd name="T2" fmla="*/ 10 w 610"/>
                  <a:gd name="T3" fmla="*/ 0 h 118"/>
                  <a:gd name="T4" fmla="*/ 0 w 610"/>
                  <a:gd name="T5" fmla="*/ 33 h 118"/>
                  <a:gd name="T6" fmla="*/ 587 w 610"/>
                  <a:gd name="T7" fmla="*/ 112 h 118"/>
                  <a:gd name="T8" fmla="*/ 590 w 610"/>
                  <a:gd name="T9" fmla="*/ 7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0" h="118">
                    <a:moveTo>
                      <a:pt x="590" y="77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577" y="118"/>
                      <a:pt x="587" y="112"/>
                    </a:cubicBezTo>
                    <a:cubicBezTo>
                      <a:pt x="596" y="105"/>
                      <a:pt x="610" y="80"/>
                      <a:pt x="590" y="77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4" name="ïšlíďê">
                <a:extLst>
                  <a:ext uri="{FF2B5EF4-FFF2-40B4-BE49-F238E27FC236}">
                    <a16:creationId xmlns:a16="http://schemas.microsoft.com/office/drawing/2014/main" id="{73BFD467-2C4D-362E-0F1F-817E4F5931A7}"/>
                  </a:ext>
                </a:extLst>
              </p:cNvPr>
              <p:cNvSpPr/>
              <p:nvPr/>
            </p:nvSpPr>
            <p:spPr bwMode="auto">
              <a:xfrm>
                <a:off x="-4703756" y="7061977"/>
                <a:ext cx="207963" cy="788989"/>
              </a:xfrm>
              <a:custGeom>
                <a:avLst/>
                <a:gdLst>
                  <a:gd name="T0" fmla="*/ 91 w 91"/>
                  <a:gd name="T1" fmla="*/ 7 h 345"/>
                  <a:gd name="T2" fmla="*/ 38 w 91"/>
                  <a:gd name="T3" fmla="*/ 0 h 345"/>
                  <a:gd name="T4" fmla="*/ 0 w 91"/>
                  <a:gd name="T5" fmla="*/ 340 h 345"/>
                  <a:gd name="T6" fmla="*/ 30 w 91"/>
                  <a:gd name="T7" fmla="*/ 341 h 345"/>
                  <a:gd name="T8" fmla="*/ 59 w 91"/>
                  <a:gd name="T9" fmla="*/ 345 h 345"/>
                  <a:gd name="T10" fmla="*/ 91 w 91"/>
                  <a:gd name="T11" fmla="*/ 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345">
                    <a:moveTo>
                      <a:pt x="91" y="7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11" y="339"/>
                      <a:pt x="21" y="340"/>
                      <a:pt x="30" y="341"/>
                    </a:cubicBezTo>
                    <a:cubicBezTo>
                      <a:pt x="43" y="343"/>
                      <a:pt x="53" y="344"/>
                      <a:pt x="59" y="345"/>
                    </a:cubicBez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5" name="íṡḻíďê">
                <a:extLst>
                  <a:ext uri="{FF2B5EF4-FFF2-40B4-BE49-F238E27FC236}">
                    <a16:creationId xmlns:a16="http://schemas.microsoft.com/office/drawing/2014/main" id="{BCF59092-3F83-7A2B-A5DC-09877F98841F}"/>
                  </a:ext>
                </a:extLst>
              </p:cNvPr>
              <p:cNvSpPr/>
              <p:nvPr/>
            </p:nvSpPr>
            <p:spPr bwMode="auto">
              <a:xfrm>
                <a:off x="-6751632" y="8122427"/>
                <a:ext cx="1982788" cy="877889"/>
              </a:xfrm>
              <a:custGeom>
                <a:avLst/>
                <a:gdLst>
                  <a:gd name="T0" fmla="*/ 816 w 869"/>
                  <a:gd name="T1" fmla="*/ 0 h 384"/>
                  <a:gd name="T2" fmla="*/ 639 w 869"/>
                  <a:gd name="T3" fmla="*/ 174 h 384"/>
                  <a:gd name="T4" fmla="*/ 400 w 869"/>
                  <a:gd name="T5" fmla="*/ 275 h 384"/>
                  <a:gd name="T6" fmla="*/ 13 w 869"/>
                  <a:gd name="T7" fmla="*/ 345 h 384"/>
                  <a:gd name="T8" fmla="*/ 0 w 869"/>
                  <a:gd name="T9" fmla="*/ 384 h 384"/>
                  <a:gd name="T10" fmla="*/ 433 w 869"/>
                  <a:gd name="T11" fmla="*/ 312 h 384"/>
                  <a:gd name="T12" fmla="*/ 694 w 869"/>
                  <a:gd name="T13" fmla="*/ 202 h 384"/>
                  <a:gd name="T14" fmla="*/ 869 w 869"/>
                  <a:gd name="T15" fmla="*/ 33 h 384"/>
                  <a:gd name="T16" fmla="*/ 816 w 869"/>
                  <a:gd name="T17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9" h="384">
                    <a:moveTo>
                      <a:pt x="816" y="0"/>
                    </a:moveTo>
                    <a:cubicBezTo>
                      <a:pt x="787" y="48"/>
                      <a:pt x="736" y="113"/>
                      <a:pt x="639" y="174"/>
                    </a:cubicBezTo>
                    <a:cubicBezTo>
                      <a:pt x="579" y="210"/>
                      <a:pt x="501" y="246"/>
                      <a:pt x="400" y="275"/>
                    </a:cubicBezTo>
                    <a:cubicBezTo>
                      <a:pt x="297" y="305"/>
                      <a:pt x="170" y="329"/>
                      <a:pt x="13" y="345"/>
                    </a:cubicBezTo>
                    <a:cubicBezTo>
                      <a:pt x="8" y="358"/>
                      <a:pt x="4" y="371"/>
                      <a:pt x="0" y="384"/>
                    </a:cubicBezTo>
                    <a:cubicBezTo>
                      <a:pt x="176" y="369"/>
                      <a:pt x="319" y="344"/>
                      <a:pt x="433" y="312"/>
                    </a:cubicBezTo>
                    <a:cubicBezTo>
                      <a:pt x="544" y="280"/>
                      <a:pt x="629" y="241"/>
                      <a:pt x="694" y="202"/>
                    </a:cubicBezTo>
                    <a:cubicBezTo>
                      <a:pt x="786" y="143"/>
                      <a:pt x="838" y="82"/>
                      <a:pt x="869" y="33"/>
                    </a:cubicBezTo>
                    <a:cubicBezTo>
                      <a:pt x="849" y="25"/>
                      <a:pt x="829" y="13"/>
                      <a:pt x="816" y="0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6" name="ïṧḻîḍe">
                <a:extLst>
                  <a:ext uri="{FF2B5EF4-FFF2-40B4-BE49-F238E27FC236}">
                    <a16:creationId xmlns:a16="http://schemas.microsoft.com/office/drawing/2014/main" id="{39A9668D-D1D9-1606-74B2-09906DB284CB}"/>
                  </a:ext>
                </a:extLst>
              </p:cNvPr>
              <p:cNvSpPr/>
              <p:nvPr/>
            </p:nvSpPr>
            <p:spPr bwMode="auto">
              <a:xfrm>
                <a:off x="-3044818" y="6968314"/>
                <a:ext cx="860426" cy="766763"/>
              </a:xfrm>
              <a:custGeom>
                <a:avLst/>
                <a:gdLst>
                  <a:gd name="T0" fmla="*/ 542 w 542"/>
                  <a:gd name="T1" fmla="*/ 483 h 483"/>
                  <a:gd name="T2" fmla="*/ 0 w 542"/>
                  <a:gd name="T3" fmla="*/ 0 h 483"/>
                  <a:gd name="T4" fmla="*/ 6 w 542"/>
                  <a:gd name="T5" fmla="*/ 64 h 483"/>
                  <a:gd name="T6" fmla="*/ 429 w 542"/>
                  <a:gd name="T7" fmla="*/ 452 h 483"/>
                  <a:gd name="T8" fmla="*/ 542 w 542"/>
                  <a:gd name="T9" fmla="*/ 483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2" h="483">
                    <a:moveTo>
                      <a:pt x="542" y="483"/>
                    </a:moveTo>
                    <a:lnTo>
                      <a:pt x="0" y="0"/>
                    </a:lnTo>
                    <a:lnTo>
                      <a:pt x="6" y="64"/>
                    </a:lnTo>
                    <a:lnTo>
                      <a:pt x="429" y="452"/>
                    </a:lnTo>
                    <a:lnTo>
                      <a:pt x="542" y="483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7" name="îṧ1iḑé">
                <a:extLst>
                  <a:ext uri="{FF2B5EF4-FFF2-40B4-BE49-F238E27FC236}">
                    <a16:creationId xmlns:a16="http://schemas.microsoft.com/office/drawing/2014/main" id="{D8FAA1AD-82CC-2E60-1AE4-B774B8F9F12F}"/>
                  </a:ext>
                </a:extLst>
              </p:cNvPr>
              <p:cNvSpPr/>
              <p:nvPr/>
            </p:nvSpPr>
            <p:spPr bwMode="auto">
              <a:xfrm>
                <a:off x="-3484556" y="6695265"/>
                <a:ext cx="449263" cy="374651"/>
              </a:xfrm>
              <a:custGeom>
                <a:avLst/>
                <a:gdLst>
                  <a:gd name="T0" fmla="*/ 50 w 283"/>
                  <a:gd name="T1" fmla="*/ 0 h 236"/>
                  <a:gd name="T2" fmla="*/ 277 w 283"/>
                  <a:gd name="T3" fmla="*/ 172 h 236"/>
                  <a:gd name="T4" fmla="*/ 283 w 283"/>
                  <a:gd name="T5" fmla="*/ 236 h 236"/>
                  <a:gd name="T6" fmla="*/ 0 w 283"/>
                  <a:gd name="T7" fmla="*/ 18 h 236"/>
                  <a:gd name="T8" fmla="*/ 50 w 283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236">
                    <a:moveTo>
                      <a:pt x="50" y="0"/>
                    </a:moveTo>
                    <a:lnTo>
                      <a:pt x="277" y="172"/>
                    </a:lnTo>
                    <a:lnTo>
                      <a:pt x="283" y="236"/>
                    </a:lnTo>
                    <a:lnTo>
                      <a:pt x="0" y="1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8" name="išľiďé">
                <a:extLst>
                  <a:ext uri="{FF2B5EF4-FFF2-40B4-BE49-F238E27FC236}">
                    <a16:creationId xmlns:a16="http://schemas.microsoft.com/office/drawing/2014/main" id="{91E22053-B079-88ED-AB26-68C4DAD9C5CE}"/>
                  </a:ext>
                </a:extLst>
              </p:cNvPr>
              <p:cNvSpPr/>
              <p:nvPr/>
            </p:nvSpPr>
            <p:spPr bwMode="auto">
              <a:xfrm>
                <a:off x="-3052756" y="6890527"/>
                <a:ext cx="1450975" cy="311150"/>
              </a:xfrm>
              <a:custGeom>
                <a:avLst/>
                <a:gdLst>
                  <a:gd name="T0" fmla="*/ 0 w 914"/>
                  <a:gd name="T1" fmla="*/ 0 h 196"/>
                  <a:gd name="T2" fmla="*/ 896 w 914"/>
                  <a:gd name="T3" fmla="*/ 147 h 196"/>
                  <a:gd name="T4" fmla="*/ 914 w 914"/>
                  <a:gd name="T5" fmla="*/ 196 h 196"/>
                  <a:gd name="T6" fmla="*/ 4 w 914"/>
                  <a:gd name="T7" fmla="*/ 48 h 196"/>
                  <a:gd name="T8" fmla="*/ 0 w 914"/>
                  <a:gd name="T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4" h="196">
                    <a:moveTo>
                      <a:pt x="0" y="0"/>
                    </a:moveTo>
                    <a:lnTo>
                      <a:pt x="896" y="147"/>
                    </a:lnTo>
                    <a:lnTo>
                      <a:pt x="914" y="196"/>
                    </a:lnTo>
                    <a:lnTo>
                      <a:pt x="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9" name="íṥḻiďe">
                <a:extLst>
                  <a:ext uri="{FF2B5EF4-FFF2-40B4-BE49-F238E27FC236}">
                    <a16:creationId xmlns:a16="http://schemas.microsoft.com/office/drawing/2014/main" id="{9326106F-E8EF-EF17-CBC5-67B0337EF610}"/>
                  </a:ext>
                </a:extLst>
              </p:cNvPr>
              <p:cNvSpPr/>
              <p:nvPr/>
            </p:nvSpPr>
            <p:spPr bwMode="auto">
              <a:xfrm>
                <a:off x="-4491032" y="6890527"/>
                <a:ext cx="1449388" cy="819151"/>
              </a:xfrm>
              <a:custGeom>
                <a:avLst/>
                <a:gdLst>
                  <a:gd name="T0" fmla="*/ 630 w 635"/>
                  <a:gd name="T1" fmla="*/ 0 h 358"/>
                  <a:gd name="T2" fmla="*/ 635 w 635"/>
                  <a:gd name="T3" fmla="*/ 34 h 358"/>
                  <a:gd name="T4" fmla="*/ 0 w 635"/>
                  <a:gd name="T5" fmla="*/ 358 h 358"/>
                  <a:gd name="T6" fmla="*/ 4 w 635"/>
                  <a:gd name="T7" fmla="*/ 319 h 358"/>
                  <a:gd name="T8" fmla="*/ 630 w 635"/>
                  <a:gd name="T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358">
                    <a:moveTo>
                      <a:pt x="630" y="0"/>
                    </a:moveTo>
                    <a:cubicBezTo>
                      <a:pt x="632" y="11"/>
                      <a:pt x="633" y="23"/>
                      <a:pt x="635" y="34"/>
                    </a:cubicBezTo>
                    <a:cubicBezTo>
                      <a:pt x="426" y="144"/>
                      <a:pt x="214" y="251"/>
                      <a:pt x="0" y="358"/>
                    </a:cubicBezTo>
                    <a:cubicBezTo>
                      <a:pt x="2" y="345"/>
                      <a:pt x="3" y="332"/>
                      <a:pt x="4" y="319"/>
                    </a:cubicBezTo>
                    <a:cubicBezTo>
                      <a:pt x="213" y="213"/>
                      <a:pt x="421" y="106"/>
                      <a:pt x="630" y="0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0" name="iSľîḑè">
                <a:extLst>
                  <a:ext uri="{FF2B5EF4-FFF2-40B4-BE49-F238E27FC236}">
                    <a16:creationId xmlns:a16="http://schemas.microsoft.com/office/drawing/2014/main" id="{54D0437C-40ED-0264-CE01-28D9B0F73341}"/>
                  </a:ext>
                </a:extLst>
              </p:cNvPr>
              <p:cNvSpPr/>
              <p:nvPr/>
            </p:nvSpPr>
            <p:spPr bwMode="auto">
              <a:xfrm>
                <a:off x="-4557707" y="7622366"/>
                <a:ext cx="71438" cy="87313"/>
              </a:xfrm>
              <a:custGeom>
                <a:avLst/>
                <a:gdLst>
                  <a:gd name="T0" fmla="*/ 45 w 45"/>
                  <a:gd name="T1" fmla="*/ 3 h 55"/>
                  <a:gd name="T2" fmla="*/ 0 w 45"/>
                  <a:gd name="T3" fmla="*/ 0 h 55"/>
                  <a:gd name="T4" fmla="*/ 0 w 45"/>
                  <a:gd name="T5" fmla="*/ 55 h 55"/>
                  <a:gd name="T6" fmla="*/ 41 w 45"/>
                  <a:gd name="T7" fmla="*/ 55 h 55"/>
                  <a:gd name="T8" fmla="*/ 45 w 45"/>
                  <a:gd name="T9" fmla="*/ 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5">
                    <a:moveTo>
                      <a:pt x="45" y="3"/>
                    </a:moveTo>
                    <a:lnTo>
                      <a:pt x="0" y="0"/>
                    </a:lnTo>
                    <a:lnTo>
                      <a:pt x="0" y="55"/>
                    </a:lnTo>
                    <a:lnTo>
                      <a:pt x="41" y="55"/>
                    </a:lnTo>
                    <a:lnTo>
                      <a:pt x="45" y="3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1" name="îṣḷîḑê">
                <a:extLst>
                  <a:ext uri="{FF2B5EF4-FFF2-40B4-BE49-F238E27FC236}">
                    <a16:creationId xmlns:a16="http://schemas.microsoft.com/office/drawing/2014/main" id="{CFB7795B-312F-4E25-9385-1292C7016A63}"/>
                  </a:ext>
                </a:extLst>
              </p:cNvPr>
              <p:cNvSpPr/>
              <p:nvPr/>
            </p:nvSpPr>
            <p:spPr bwMode="auto">
              <a:xfrm>
                <a:off x="-2720968" y="7965267"/>
                <a:ext cx="1651000" cy="817564"/>
              </a:xfrm>
              <a:custGeom>
                <a:avLst/>
                <a:gdLst>
                  <a:gd name="T0" fmla="*/ 723 w 723"/>
                  <a:gd name="T1" fmla="*/ 358 h 358"/>
                  <a:gd name="T2" fmla="*/ 337 w 723"/>
                  <a:gd name="T3" fmla="*/ 181 h 358"/>
                  <a:gd name="T4" fmla="*/ 0 w 723"/>
                  <a:gd name="T5" fmla="*/ 19 h 358"/>
                  <a:gd name="T6" fmla="*/ 30 w 723"/>
                  <a:gd name="T7" fmla="*/ 0 h 358"/>
                  <a:gd name="T8" fmla="*/ 340 w 723"/>
                  <a:gd name="T9" fmla="*/ 150 h 358"/>
                  <a:gd name="T10" fmla="*/ 711 w 723"/>
                  <a:gd name="T11" fmla="*/ 321 h 358"/>
                  <a:gd name="T12" fmla="*/ 723 w 723"/>
                  <a:gd name="T13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3" h="358">
                    <a:moveTo>
                      <a:pt x="723" y="358"/>
                    </a:moveTo>
                    <a:cubicBezTo>
                      <a:pt x="592" y="299"/>
                      <a:pt x="463" y="240"/>
                      <a:pt x="337" y="181"/>
                    </a:cubicBezTo>
                    <a:cubicBezTo>
                      <a:pt x="223" y="128"/>
                      <a:pt x="111" y="73"/>
                      <a:pt x="0" y="19"/>
                    </a:cubicBezTo>
                    <a:cubicBezTo>
                      <a:pt x="10" y="12"/>
                      <a:pt x="20" y="6"/>
                      <a:pt x="30" y="0"/>
                    </a:cubicBezTo>
                    <a:cubicBezTo>
                      <a:pt x="131" y="50"/>
                      <a:pt x="235" y="100"/>
                      <a:pt x="340" y="150"/>
                    </a:cubicBezTo>
                    <a:cubicBezTo>
                      <a:pt x="461" y="207"/>
                      <a:pt x="585" y="264"/>
                      <a:pt x="711" y="321"/>
                    </a:cubicBezTo>
                    <a:cubicBezTo>
                      <a:pt x="715" y="333"/>
                      <a:pt x="719" y="346"/>
                      <a:pt x="723" y="358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2" name="í$ḻíḓê">
                <a:extLst>
                  <a:ext uri="{FF2B5EF4-FFF2-40B4-BE49-F238E27FC236}">
                    <a16:creationId xmlns:a16="http://schemas.microsoft.com/office/drawing/2014/main" id="{E487922E-7419-8C5D-9431-4A8853CC7942}"/>
                  </a:ext>
                </a:extLst>
              </p:cNvPr>
              <p:cNvSpPr/>
              <p:nvPr/>
            </p:nvSpPr>
            <p:spPr bwMode="auto">
              <a:xfrm>
                <a:off x="-6751633" y="8922529"/>
                <a:ext cx="2139951" cy="242889"/>
              </a:xfrm>
              <a:custGeom>
                <a:avLst/>
                <a:gdLst>
                  <a:gd name="T0" fmla="*/ 0 w 938"/>
                  <a:gd name="T1" fmla="*/ 34 h 106"/>
                  <a:gd name="T2" fmla="*/ 7 w 938"/>
                  <a:gd name="T3" fmla="*/ 0 h 106"/>
                  <a:gd name="T4" fmla="*/ 938 w 938"/>
                  <a:gd name="T5" fmla="*/ 72 h 106"/>
                  <a:gd name="T6" fmla="*/ 935 w 938"/>
                  <a:gd name="T7" fmla="*/ 106 h 106"/>
                  <a:gd name="T8" fmla="*/ 0 w 938"/>
                  <a:gd name="T9" fmla="*/ 3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8" h="106">
                    <a:moveTo>
                      <a:pt x="0" y="34"/>
                    </a:moveTo>
                    <a:cubicBezTo>
                      <a:pt x="2" y="23"/>
                      <a:pt x="4" y="11"/>
                      <a:pt x="7" y="0"/>
                    </a:cubicBezTo>
                    <a:cubicBezTo>
                      <a:pt x="35" y="2"/>
                      <a:pt x="909" y="70"/>
                      <a:pt x="938" y="72"/>
                    </a:cubicBezTo>
                    <a:cubicBezTo>
                      <a:pt x="937" y="84"/>
                      <a:pt x="936" y="95"/>
                      <a:pt x="935" y="106"/>
                    </a:cubicBezTo>
                    <a:cubicBezTo>
                      <a:pt x="905" y="104"/>
                      <a:pt x="30" y="36"/>
                      <a:pt x="0" y="34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3" name="iṣľíḍe">
                <a:extLst>
                  <a:ext uri="{FF2B5EF4-FFF2-40B4-BE49-F238E27FC236}">
                    <a16:creationId xmlns:a16="http://schemas.microsoft.com/office/drawing/2014/main" id="{A9967EA6-2015-0BD6-D425-C628CFDDAD36}"/>
                  </a:ext>
                </a:extLst>
              </p:cNvPr>
              <p:cNvSpPr/>
              <p:nvPr/>
            </p:nvSpPr>
            <p:spPr bwMode="auto">
              <a:xfrm>
                <a:off x="-2932108" y="7731903"/>
                <a:ext cx="852487" cy="504826"/>
              </a:xfrm>
              <a:custGeom>
                <a:avLst/>
                <a:gdLst>
                  <a:gd name="T0" fmla="*/ 341 w 374"/>
                  <a:gd name="T1" fmla="*/ 0 h 221"/>
                  <a:gd name="T2" fmla="*/ 239 w 374"/>
                  <a:gd name="T3" fmla="*/ 10 h 221"/>
                  <a:gd name="T4" fmla="*/ 111 w 374"/>
                  <a:gd name="T5" fmla="*/ 48 h 221"/>
                  <a:gd name="T6" fmla="*/ 0 w 374"/>
                  <a:gd name="T7" fmla="*/ 125 h 221"/>
                  <a:gd name="T8" fmla="*/ 10 w 374"/>
                  <a:gd name="T9" fmla="*/ 221 h 221"/>
                  <a:gd name="T10" fmla="*/ 159 w 374"/>
                  <a:gd name="T11" fmla="*/ 83 h 221"/>
                  <a:gd name="T12" fmla="*/ 279 w 374"/>
                  <a:gd name="T13" fmla="*/ 48 h 221"/>
                  <a:gd name="T14" fmla="*/ 374 w 374"/>
                  <a:gd name="T15" fmla="*/ 39 h 221"/>
                  <a:gd name="T16" fmla="*/ 341 w 374"/>
                  <a:gd name="T1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4" h="221">
                    <a:moveTo>
                      <a:pt x="341" y="0"/>
                    </a:moveTo>
                    <a:cubicBezTo>
                      <a:pt x="315" y="1"/>
                      <a:pt x="279" y="3"/>
                      <a:pt x="239" y="10"/>
                    </a:cubicBezTo>
                    <a:cubicBezTo>
                      <a:pt x="199" y="17"/>
                      <a:pt x="154" y="28"/>
                      <a:pt x="111" y="48"/>
                    </a:cubicBezTo>
                    <a:cubicBezTo>
                      <a:pt x="71" y="65"/>
                      <a:pt x="33" y="90"/>
                      <a:pt x="0" y="125"/>
                    </a:cubicBezTo>
                    <a:cubicBezTo>
                      <a:pt x="3" y="157"/>
                      <a:pt x="7" y="189"/>
                      <a:pt x="10" y="221"/>
                    </a:cubicBezTo>
                    <a:cubicBezTo>
                      <a:pt x="44" y="152"/>
                      <a:pt x="100" y="109"/>
                      <a:pt x="159" y="83"/>
                    </a:cubicBezTo>
                    <a:cubicBezTo>
                      <a:pt x="199" y="65"/>
                      <a:pt x="241" y="54"/>
                      <a:pt x="279" y="48"/>
                    </a:cubicBezTo>
                    <a:cubicBezTo>
                      <a:pt x="316" y="42"/>
                      <a:pt x="349" y="40"/>
                      <a:pt x="374" y="39"/>
                    </a:cubicBezTo>
                    <a:cubicBezTo>
                      <a:pt x="362" y="26"/>
                      <a:pt x="352" y="13"/>
                      <a:pt x="341" y="0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42" name="íṩľídè">
              <a:extLst>
                <a:ext uri="{FF2B5EF4-FFF2-40B4-BE49-F238E27FC236}">
                  <a16:creationId xmlns:a16="http://schemas.microsoft.com/office/drawing/2014/main" id="{FDF6309B-F553-4A57-FB44-CD5F680E192B}"/>
                </a:ext>
              </a:extLst>
            </p:cNvPr>
            <p:cNvSpPr/>
            <p:nvPr/>
          </p:nvSpPr>
          <p:spPr bwMode="auto">
            <a:xfrm>
              <a:off x="4428611" y="1673646"/>
              <a:ext cx="1383355" cy="2044346"/>
            </a:xfrm>
            <a:custGeom>
              <a:avLst/>
              <a:gdLst>
                <a:gd name="T0" fmla="*/ 246 w 246"/>
                <a:gd name="T1" fmla="*/ 123 h 378"/>
                <a:gd name="T2" fmla="*/ 123 w 246"/>
                <a:gd name="T3" fmla="*/ 378 h 378"/>
                <a:gd name="T4" fmla="*/ 0 w 246"/>
                <a:gd name="T5" fmla="*/ 123 h 378"/>
                <a:gd name="T6" fmla="*/ 123 w 246"/>
                <a:gd name="T7" fmla="*/ 0 h 378"/>
                <a:gd name="T8" fmla="*/ 246 w 246"/>
                <a:gd name="T9" fmla="*/ 12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78">
                  <a:moveTo>
                    <a:pt x="246" y="123"/>
                  </a:moveTo>
                  <a:cubicBezTo>
                    <a:pt x="246" y="192"/>
                    <a:pt x="123" y="378"/>
                    <a:pt x="123" y="378"/>
                  </a:cubicBezTo>
                  <a:cubicBezTo>
                    <a:pt x="123" y="378"/>
                    <a:pt x="0" y="192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lose/>
                </a:path>
              </a:pathLst>
            </a:custGeom>
            <a:solidFill>
              <a:srgbClr val="E6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43" name="ïṣḻïḑè">
              <a:extLst>
                <a:ext uri="{FF2B5EF4-FFF2-40B4-BE49-F238E27FC236}">
                  <a16:creationId xmlns:a16="http://schemas.microsoft.com/office/drawing/2014/main" id="{B998A6B4-1886-E3B4-ED20-3E4243B89483}"/>
                </a:ext>
              </a:extLst>
            </p:cNvPr>
            <p:cNvSpPr/>
            <p:nvPr/>
          </p:nvSpPr>
          <p:spPr bwMode="auto">
            <a:xfrm>
              <a:off x="4613229" y="1854392"/>
              <a:ext cx="1007011" cy="965224"/>
            </a:xfrm>
            <a:prstGeom prst="ellipse">
              <a:avLst/>
            </a:pr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2400">
                  <a:solidFill>
                    <a:srgbClr val="E63B34"/>
                  </a:solidFill>
                  <a:cs typeface="+mn-ea"/>
                  <a:sym typeface="+mn-lt"/>
                </a:rPr>
                <a:t>上海</a:t>
              </a:r>
            </a:p>
          </p:txBody>
        </p:sp>
        <p:sp>
          <p:nvSpPr>
            <p:cNvPr id="444" name="îS1îḍê">
              <a:extLst>
                <a:ext uri="{FF2B5EF4-FFF2-40B4-BE49-F238E27FC236}">
                  <a16:creationId xmlns:a16="http://schemas.microsoft.com/office/drawing/2014/main" id="{68146A42-A46F-4F10-40FA-3FBAE9193221}"/>
                </a:ext>
              </a:extLst>
            </p:cNvPr>
            <p:cNvSpPr/>
            <p:nvPr/>
          </p:nvSpPr>
          <p:spPr bwMode="auto">
            <a:xfrm>
              <a:off x="2895440" y="3245606"/>
              <a:ext cx="803493" cy="1187416"/>
            </a:xfrm>
            <a:custGeom>
              <a:avLst/>
              <a:gdLst>
                <a:gd name="T0" fmla="*/ 246 w 246"/>
                <a:gd name="T1" fmla="*/ 123 h 378"/>
                <a:gd name="T2" fmla="*/ 123 w 246"/>
                <a:gd name="T3" fmla="*/ 378 h 378"/>
                <a:gd name="T4" fmla="*/ 0 w 246"/>
                <a:gd name="T5" fmla="*/ 123 h 378"/>
                <a:gd name="T6" fmla="*/ 123 w 246"/>
                <a:gd name="T7" fmla="*/ 0 h 378"/>
                <a:gd name="T8" fmla="*/ 246 w 246"/>
                <a:gd name="T9" fmla="*/ 12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78">
                  <a:moveTo>
                    <a:pt x="246" y="123"/>
                  </a:moveTo>
                  <a:cubicBezTo>
                    <a:pt x="246" y="192"/>
                    <a:pt x="123" y="378"/>
                    <a:pt x="123" y="378"/>
                  </a:cubicBezTo>
                  <a:cubicBezTo>
                    <a:pt x="123" y="378"/>
                    <a:pt x="0" y="192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45" name="ïṡlîḑé">
              <a:extLst>
                <a:ext uri="{FF2B5EF4-FFF2-40B4-BE49-F238E27FC236}">
                  <a16:creationId xmlns:a16="http://schemas.microsoft.com/office/drawing/2014/main" id="{315DE74C-1978-808C-B810-CAB7AE248ADE}"/>
                </a:ext>
              </a:extLst>
            </p:cNvPr>
            <p:cNvSpPr/>
            <p:nvPr/>
          </p:nvSpPr>
          <p:spPr bwMode="auto">
            <a:xfrm>
              <a:off x="2997953" y="3348636"/>
              <a:ext cx="593491" cy="568861"/>
            </a:xfrm>
            <a:prstGeom prst="ellipse">
              <a:avLst/>
            </a:pr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>
                  <a:solidFill>
                    <a:srgbClr val="44B5B8"/>
                  </a:solidFill>
                  <a:cs typeface="+mn-ea"/>
                  <a:sym typeface="+mn-lt"/>
                </a:rPr>
                <a:t>长沙</a:t>
              </a:r>
            </a:p>
          </p:txBody>
        </p:sp>
        <p:grpSp>
          <p:nvGrpSpPr>
            <p:cNvPr id="446" name="ï$1îḍe">
              <a:extLst>
                <a:ext uri="{FF2B5EF4-FFF2-40B4-BE49-F238E27FC236}">
                  <a16:creationId xmlns:a16="http://schemas.microsoft.com/office/drawing/2014/main" id="{2D9687F1-1BC1-DFD5-C8CC-67DF88793F96}"/>
                </a:ext>
              </a:extLst>
            </p:cNvPr>
            <p:cNvGrpSpPr/>
            <p:nvPr/>
          </p:nvGrpSpPr>
          <p:grpSpPr>
            <a:xfrm>
              <a:off x="6214255" y="2685765"/>
              <a:ext cx="1020186" cy="1507647"/>
              <a:chOff x="6097588" y="6708776"/>
              <a:chExt cx="512763" cy="790575"/>
            </a:xfrm>
          </p:grpSpPr>
          <p:sp>
            <p:nvSpPr>
              <p:cNvPr id="454" name="îşḷïďe">
                <a:extLst>
                  <a:ext uri="{FF2B5EF4-FFF2-40B4-BE49-F238E27FC236}">
                    <a16:creationId xmlns:a16="http://schemas.microsoft.com/office/drawing/2014/main" id="{74B46452-76CC-23D3-25CB-0F528F87ECB5}"/>
                  </a:ext>
                </a:extLst>
              </p:cNvPr>
              <p:cNvSpPr/>
              <p:nvPr/>
            </p:nvSpPr>
            <p:spPr bwMode="auto">
              <a:xfrm>
                <a:off x="6097588" y="6708776"/>
                <a:ext cx="512763" cy="790575"/>
              </a:xfrm>
              <a:custGeom>
                <a:avLst/>
                <a:gdLst>
                  <a:gd name="T0" fmla="*/ 246 w 246"/>
                  <a:gd name="T1" fmla="*/ 123 h 378"/>
                  <a:gd name="T2" fmla="*/ 123 w 246"/>
                  <a:gd name="T3" fmla="*/ 378 h 378"/>
                  <a:gd name="T4" fmla="*/ 0 w 246"/>
                  <a:gd name="T5" fmla="*/ 123 h 378"/>
                  <a:gd name="T6" fmla="*/ 123 w 246"/>
                  <a:gd name="T7" fmla="*/ 0 h 378"/>
                  <a:gd name="T8" fmla="*/ 246 w 246"/>
                  <a:gd name="T9" fmla="*/ 123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378">
                    <a:moveTo>
                      <a:pt x="246" y="123"/>
                    </a:moveTo>
                    <a:cubicBezTo>
                      <a:pt x="246" y="192"/>
                      <a:pt x="123" y="378"/>
                      <a:pt x="123" y="378"/>
                    </a:cubicBezTo>
                    <a:cubicBezTo>
                      <a:pt x="123" y="378"/>
                      <a:pt x="0" y="192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91" y="0"/>
                      <a:pt x="246" y="55"/>
                      <a:pt x="246" y="12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5" name="îṣļíde">
                <a:extLst>
                  <a:ext uri="{FF2B5EF4-FFF2-40B4-BE49-F238E27FC236}">
                    <a16:creationId xmlns:a16="http://schemas.microsoft.com/office/drawing/2014/main" id="{14543271-FCED-2B6C-C976-320E5807E1B2}"/>
                  </a:ext>
                </a:extLst>
              </p:cNvPr>
              <p:cNvSpPr/>
              <p:nvPr/>
            </p:nvSpPr>
            <p:spPr bwMode="auto">
              <a:xfrm>
                <a:off x="6195710" y="6815130"/>
                <a:ext cx="303213" cy="303213"/>
              </a:xfrm>
              <a:prstGeom prst="ellipse">
                <a:avLst/>
              </a:prstGeom>
              <a:solidFill>
                <a:srgbClr val="FA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anchor="ctr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>
                    <a:solidFill>
                      <a:srgbClr val="F1D319"/>
                    </a:solidFill>
                    <a:cs typeface="+mn-ea"/>
                    <a:sym typeface="+mn-lt"/>
                  </a:rPr>
                  <a:t>杭州</a:t>
                </a:r>
              </a:p>
            </p:txBody>
          </p:sp>
        </p:grpSp>
        <p:sp>
          <p:nvSpPr>
            <p:cNvPr id="447" name="iṩļíḓê">
              <a:extLst>
                <a:ext uri="{FF2B5EF4-FFF2-40B4-BE49-F238E27FC236}">
                  <a16:creationId xmlns:a16="http://schemas.microsoft.com/office/drawing/2014/main" id="{20652693-1397-5DEF-4C91-F90D5BAB2E07}"/>
                </a:ext>
              </a:extLst>
            </p:cNvPr>
            <p:cNvSpPr/>
            <p:nvPr/>
          </p:nvSpPr>
          <p:spPr bwMode="auto">
            <a:xfrm>
              <a:off x="7844610" y="1693876"/>
              <a:ext cx="828398" cy="1224218"/>
            </a:xfrm>
            <a:custGeom>
              <a:avLst/>
              <a:gdLst>
                <a:gd name="T0" fmla="*/ 246 w 246"/>
                <a:gd name="T1" fmla="*/ 123 h 378"/>
                <a:gd name="T2" fmla="*/ 123 w 246"/>
                <a:gd name="T3" fmla="*/ 378 h 378"/>
                <a:gd name="T4" fmla="*/ 0 w 246"/>
                <a:gd name="T5" fmla="*/ 123 h 378"/>
                <a:gd name="T6" fmla="*/ 123 w 246"/>
                <a:gd name="T7" fmla="*/ 0 h 378"/>
                <a:gd name="T8" fmla="*/ 246 w 246"/>
                <a:gd name="T9" fmla="*/ 12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78">
                  <a:moveTo>
                    <a:pt x="246" y="123"/>
                  </a:moveTo>
                  <a:cubicBezTo>
                    <a:pt x="246" y="192"/>
                    <a:pt x="123" y="378"/>
                    <a:pt x="123" y="378"/>
                  </a:cubicBezTo>
                  <a:cubicBezTo>
                    <a:pt x="123" y="378"/>
                    <a:pt x="0" y="192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48" name="ïṣļîḓé">
              <a:extLst>
                <a:ext uri="{FF2B5EF4-FFF2-40B4-BE49-F238E27FC236}">
                  <a16:creationId xmlns:a16="http://schemas.microsoft.com/office/drawing/2014/main" id="{A98D092D-53EF-E3A3-FFFB-688FC6BBE6E3}"/>
                </a:ext>
              </a:extLst>
            </p:cNvPr>
            <p:cNvSpPr/>
            <p:nvPr/>
          </p:nvSpPr>
          <p:spPr bwMode="auto">
            <a:xfrm>
              <a:off x="7928541" y="1806364"/>
              <a:ext cx="657332" cy="630055"/>
            </a:xfrm>
            <a:prstGeom prst="ellipse">
              <a:avLst/>
            </a:pr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>
                  <a:solidFill>
                    <a:srgbClr val="27A9DF"/>
                  </a:solidFill>
                  <a:cs typeface="+mn-ea"/>
                  <a:sym typeface="+mn-lt"/>
                </a:rPr>
                <a:t>北京</a:t>
              </a:r>
            </a:p>
          </p:txBody>
        </p:sp>
        <p:sp>
          <p:nvSpPr>
            <p:cNvPr id="449" name="îṥlíḍê">
              <a:extLst>
                <a:ext uri="{FF2B5EF4-FFF2-40B4-BE49-F238E27FC236}">
                  <a16:creationId xmlns:a16="http://schemas.microsoft.com/office/drawing/2014/main" id="{9622DB19-EFBA-64C5-F634-68344942953D}"/>
                </a:ext>
              </a:extLst>
            </p:cNvPr>
            <p:cNvSpPr/>
            <p:nvPr/>
          </p:nvSpPr>
          <p:spPr bwMode="auto">
            <a:xfrm>
              <a:off x="8234025" y="3266047"/>
              <a:ext cx="770566" cy="1138755"/>
            </a:xfrm>
            <a:custGeom>
              <a:avLst/>
              <a:gdLst>
                <a:gd name="T0" fmla="*/ 246 w 246"/>
                <a:gd name="T1" fmla="*/ 123 h 378"/>
                <a:gd name="T2" fmla="*/ 123 w 246"/>
                <a:gd name="T3" fmla="*/ 378 h 378"/>
                <a:gd name="T4" fmla="*/ 0 w 246"/>
                <a:gd name="T5" fmla="*/ 123 h 378"/>
                <a:gd name="T6" fmla="*/ 123 w 246"/>
                <a:gd name="T7" fmla="*/ 0 h 378"/>
                <a:gd name="T8" fmla="*/ 246 w 246"/>
                <a:gd name="T9" fmla="*/ 12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78">
                  <a:moveTo>
                    <a:pt x="246" y="123"/>
                  </a:moveTo>
                  <a:cubicBezTo>
                    <a:pt x="246" y="192"/>
                    <a:pt x="123" y="378"/>
                    <a:pt x="123" y="378"/>
                  </a:cubicBezTo>
                  <a:cubicBezTo>
                    <a:pt x="123" y="378"/>
                    <a:pt x="0" y="192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50" name="ïšḻîḑe">
              <a:extLst>
                <a:ext uri="{FF2B5EF4-FFF2-40B4-BE49-F238E27FC236}">
                  <a16:creationId xmlns:a16="http://schemas.microsoft.com/office/drawing/2014/main" id="{C06DCD1D-6D26-9948-F182-71633C007D4E}"/>
                </a:ext>
              </a:extLst>
            </p:cNvPr>
            <p:cNvSpPr/>
            <p:nvPr/>
          </p:nvSpPr>
          <p:spPr bwMode="auto">
            <a:xfrm>
              <a:off x="8318390" y="3366870"/>
              <a:ext cx="595253" cy="570552"/>
            </a:xfrm>
            <a:prstGeom prst="ellipse">
              <a:avLst/>
            </a:pr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>
                  <a:solidFill>
                    <a:srgbClr val="9F9F4C"/>
                  </a:solidFill>
                  <a:cs typeface="+mn-ea"/>
                  <a:sym typeface="+mn-lt"/>
                </a:rPr>
                <a:t>广州</a:t>
              </a:r>
            </a:p>
          </p:txBody>
        </p:sp>
        <p:sp>
          <p:nvSpPr>
            <p:cNvPr id="451" name="íşļïde">
              <a:extLst>
                <a:ext uri="{FF2B5EF4-FFF2-40B4-BE49-F238E27FC236}">
                  <a16:creationId xmlns:a16="http://schemas.microsoft.com/office/drawing/2014/main" id="{AA541164-C069-B06D-0095-A3BA835EAF99}"/>
                </a:ext>
              </a:extLst>
            </p:cNvPr>
            <p:cNvSpPr/>
            <p:nvPr/>
          </p:nvSpPr>
          <p:spPr bwMode="auto">
            <a:xfrm>
              <a:off x="7833464" y="1902220"/>
              <a:ext cx="856822" cy="4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52" name="îśḻïḑê">
              <a:extLst>
                <a:ext uri="{FF2B5EF4-FFF2-40B4-BE49-F238E27FC236}">
                  <a16:creationId xmlns:a16="http://schemas.microsoft.com/office/drawing/2014/main" id="{FDEF9E7E-9026-46A1-2F0F-9FCD57617187}"/>
                </a:ext>
              </a:extLst>
            </p:cNvPr>
            <p:cNvSpPr/>
            <p:nvPr/>
          </p:nvSpPr>
          <p:spPr bwMode="auto">
            <a:xfrm>
              <a:off x="6356918" y="2934144"/>
              <a:ext cx="856822" cy="4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53" name="íṥḷíḑê">
              <a:extLst>
                <a:ext uri="{FF2B5EF4-FFF2-40B4-BE49-F238E27FC236}">
                  <a16:creationId xmlns:a16="http://schemas.microsoft.com/office/drawing/2014/main" id="{223AC446-A481-9EA5-794F-EDF0D442533D}"/>
                </a:ext>
              </a:extLst>
            </p:cNvPr>
            <p:cNvSpPr/>
            <p:nvPr/>
          </p:nvSpPr>
          <p:spPr bwMode="auto">
            <a:xfrm>
              <a:off x="2802570" y="2743286"/>
              <a:ext cx="856822" cy="4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582DDA87-2251-5271-4FDF-5EE3C9E67BAB}"/>
              </a:ext>
            </a:extLst>
          </p:cNvPr>
          <p:cNvGrpSpPr/>
          <p:nvPr/>
        </p:nvGrpSpPr>
        <p:grpSpPr>
          <a:xfrm>
            <a:off x="9695873" y="3260199"/>
            <a:ext cx="1556429" cy="1299681"/>
            <a:chOff x="3363913" y="1228725"/>
            <a:chExt cx="5464175" cy="4524376"/>
          </a:xfrm>
        </p:grpSpPr>
        <p:sp>
          <p:nvSpPr>
            <p:cNvPr id="332" name="任意多边形 4">
              <a:extLst>
                <a:ext uri="{FF2B5EF4-FFF2-40B4-BE49-F238E27FC236}">
                  <a16:creationId xmlns:a16="http://schemas.microsoft.com/office/drawing/2014/main" id="{633205DC-4235-715B-340A-37B5257558DC}"/>
                </a:ext>
              </a:extLst>
            </p:cNvPr>
            <p:cNvSpPr/>
            <p:nvPr/>
          </p:nvSpPr>
          <p:spPr bwMode="auto">
            <a:xfrm>
              <a:off x="3363913" y="2252663"/>
              <a:ext cx="5464175" cy="3500438"/>
            </a:xfrm>
            <a:custGeom>
              <a:avLst/>
              <a:gdLst>
                <a:gd name="T0" fmla="*/ 371 w 2087"/>
                <a:gd name="T1" fmla="*/ 1101 h 1339"/>
                <a:gd name="T2" fmla="*/ 1716 w 2087"/>
                <a:gd name="T3" fmla="*/ 1101 h 1339"/>
                <a:gd name="T4" fmla="*/ 1716 w 2087"/>
                <a:gd name="T5" fmla="*/ 238 h 1339"/>
                <a:gd name="T6" fmla="*/ 371 w 2087"/>
                <a:gd name="T7" fmla="*/ 238 h 1339"/>
                <a:gd name="T8" fmla="*/ 371 w 2087"/>
                <a:gd name="T9" fmla="*/ 1101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7" h="1339">
                  <a:moveTo>
                    <a:pt x="371" y="1101"/>
                  </a:moveTo>
                  <a:cubicBezTo>
                    <a:pt x="742" y="1339"/>
                    <a:pt x="1344" y="1339"/>
                    <a:pt x="1716" y="1101"/>
                  </a:cubicBezTo>
                  <a:cubicBezTo>
                    <a:pt x="2087" y="863"/>
                    <a:pt x="2087" y="477"/>
                    <a:pt x="1716" y="238"/>
                  </a:cubicBezTo>
                  <a:cubicBezTo>
                    <a:pt x="1344" y="0"/>
                    <a:pt x="742" y="0"/>
                    <a:pt x="371" y="238"/>
                  </a:cubicBezTo>
                  <a:cubicBezTo>
                    <a:pt x="0" y="477"/>
                    <a:pt x="0" y="863"/>
                    <a:pt x="371" y="110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3" name="任意多边形 5">
              <a:extLst>
                <a:ext uri="{FF2B5EF4-FFF2-40B4-BE49-F238E27FC236}">
                  <a16:creationId xmlns:a16="http://schemas.microsoft.com/office/drawing/2014/main" id="{488E27C1-D814-2846-2D7A-FAD1A7F28200}"/>
                </a:ext>
              </a:extLst>
            </p:cNvPr>
            <p:cNvSpPr/>
            <p:nvPr/>
          </p:nvSpPr>
          <p:spPr bwMode="auto">
            <a:xfrm>
              <a:off x="8013700" y="4032250"/>
              <a:ext cx="233363" cy="476250"/>
            </a:xfrm>
            <a:custGeom>
              <a:avLst/>
              <a:gdLst>
                <a:gd name="T0" fmla="*/ 27 w 89"/>
                <a:gd name="T1" fmla="*/ 182 h 182"/>
                <a:gd name="T2" fmla="*/ 9 w 89"/>
                <a:gd name="T3" fmla="*/ 171 h 182"/>
                <a:gd name="T4" fmla="*/ 6 w 89"/>
                <a:gd name="T5" fmla="*/ 80 h 182"/>
                <a:gd name="T6" fmla="*/ 71 w 89"/>
                <a:gd name="T7" fmla="*/ 6 h 182"/>
                <a:gd name="T8" fmla="*/ 62 w 89"/>
                <a:gd name="T9" fmla="*/ 64 h 182"/>
                <a:gd name="T10" fmla="*/ 27 w 89"/>
                <a:gd name="T1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82">
                  <a:moveTo>
                    <a:pt x="27" y="182"/>
                  </a:moveTo>
                  <a:cubicBezTo>
                    <a:pt x="9" y="171"/>
                    <a:pt x="9" y="171"/>
                    <a:pt x="9" y="171"/>
                  </a:cubicBezTo>
                  <a:cubicBezTo>
                    <a:pt x="9" y="171"/>
                    <a:pt x="0" y="122"/>
                    <a:pt x="6" y="80"/>
                  </a:cubicBezTo>
                  <a:cubicBezTo>
                    <a:pt x="16" y="21"/>
                    <a:pt x="56" y="0"/>
                    <a:pt x="71" y="6"/>
                  </a:cubicBezTo>
                  <a:cubicBezTo>
                    <a:pt x="85" y="12"/>
                    <a:pt x="89" y="30"/>
                    <a:pt x="62" y="64"/>
                  </a:cubicBezTo>
                  <a:cubicBezTo>
                    <a:pt x="47" y="84"/>
                    <a:pt x="27" y="127"/>
                    <a:pt x="27" y="182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4" name="任意多边形 6">
              <a:extLst>
                <a:ext uri="{FF2B5EF4-FFF2-40B4-BE49-F238E27FC236}">
                  <a16:creationId xmlns:a16="http://schemas.microsoft.com/office/drawing/2014/main" id="{04247934-0F18-D307-41BB-23977F06048A}"/>
                </a:ext>
              </a:extLst>
            </p:cNvPr>
            <p:cNvSpPr/>
            <p:nvPr/>
          </p:nvSpPr>
          <p:spPr bwMode="auto">
            <a:xfrm>
              <a:off x="8042275" y="4068763"/>
              <a:ext cx="133350" cy="376238"/>
            </a:xfrm>
            <a:custGeom>
              <a:avLst/>
              <a:gdLst>
                <a:gd name="T0" fmla="*/ 10 w 51"/>
                <a:gd name="T1" fmla="*/ 144 h 144"/>
                <a:gd name="T2" fmla="*/ 10 w 51"/>
                <a:gd name="T3" fmla="*/ 144 h 144"/>
                <a:gd name="T4" fmla="*/ 11 w 51"/>
                <a:gd name="T5" fmla="*/ 143 h 144"/>
                <a:gd name="T6" fmla="*/ 51 w 51"/>
                <a:gd name="T7" fmla="*/ 2 h 144"/>
                <a:gd name="T8" fmla="*/ 51 w 51"/>
                <a:gd name="T9" fmla="*/ 0 h 144"/>
                <a:gd name="T10" fmla="*/ 49 w 51"/>
                <a:gd name="T11" fmla="*/ 0 h 144"/>
                <a:gd name="T12" fmla="*/ 8 w 51"/>
                <a:gd name="T13" fmla="*/ 143 h 144"/>
                <a:gd name="T14" fmla="*/ 10 w 51"/>
                <a:gd name="T1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44">
                  <a:moveTo>
                    <a:pt x="10" y="144"/>
                  </a:moveTo>
                  <a:cubicBezTo>
                    <a:pt x="10" y="144"/>
                    <a:pt x="10" y="144"/>
                    <a:pt x="10" y="144"/>
                  </a:cubicBezTo>
                  <a:cubicBezTo>
                    <a:pt x="10" y="144"/>
                    <a:pt x="11" y="143"/>
                    <a:pt x="11" y="143"/>
                  </a:cubicBezTo>
                  <a:cubicBezTo>
                    <a:pt x="3" y="87"/>
                    <a:pt x="25" y="26"/>
                    <a:pt x="51" y="2"/>
                  </a:cubicBezTo>
                  <a:cubicBezTo>
                    <a:pt x="51" y="1"/>
                    <a:pt x="51" y="1"/>
                    <a:pt x="51" y="0"/>
                  </a:cubicBezTo>
                  <a:cubicBezTo>
                    <a:pt x="50" y="0"/>
                    <a:pt x="49" y="0"/>
                    <a:pt x="49" y="0"/>
                  </a:cubicBezTo>
                  <a:cubicBezTo>
                    <a:pt x="23" y="25"/>
                    <a:pt x="0" y="87"/>
                    <a:pt x="8" y="143"/>
                  </a:cubicBezTo>
                  <a:cubicBezTo>
                    <a:pt x="8" y="144"/>
                    <a:pt x="9" y="144"/>
                    <a:pt x="10" y="1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5" name="任意多边形 7">
              <a:extLst>
                <a:ext uri="{FF2B5EF4-FFF2-40B4-BE49-F238E27FC236}">
                  <a16:creationId xmlns:a16="http://schemas.microsoft.com/office/drawing/2014/main" id="{6EA756C6-8AC5-29D6-F709-A0A97EEEBE17}"/>
                </a:ext>
              </a:extLst>
            </p:cNvPr>
            <p:cNvSpPr/>
            <p:nvPr/>
          </p:nvSpPr>
          <p:spPr bwMode="auto">
            <a:xfrm>
              <a:off x="8047038" y="4178300"/>
              <a:ext cx="269875" cy="411163"/>
            </a:xfrm>
            <a:custGeom>
              <a:avLst/>
              <a:gdLst>
                <a:gd name="T0" fmla="*/ 66 w 103"/>
                <a:gd name="T1" fmla="*/ 155 h 157"/>
                <a:gd name="T2" fmla="*/ 77 w 103"/>
                <a:gd name="T3" fmla="*/ 152 h 157"/>
                <a:gd name="T4" fmla="*/ 86 w 103"/>
                <a:gd name="T5" fmla="*/ 141 h 157"/>
                <a:gd name="T6" fmla="*/ 89 w 103"/>
                <a:gd name="T7" fmla="*/ 125 h 157"/>
                <a:gd name="T8" fmla="*/ 87 w 103"/>
                <a:gd name="T9" fmla="*/ 117 h 157"/>
                <a:gd name="T10" fmla="*/ 84 w 103"/>
                <a:gd name="T11" fmla="*/ 109 h 157"/>
                <a:gd name="T12" fmla="*/ 83 w 103"/>
                <a:gd name="T13" fmla="*/ 101 h 157"/>
                <a:gd name="T14" fmla="*/ 93 w 103"/>
                <a:gd name="T15" fmla="*/ 88 h 157"/>
                <a:gd name="T16" fmla="*/ 103 w 103"/>
                <a:gd name="T17" fmla="*/ 73 h 157"/>
                <a:gd name="T18" fmla="*/ 97 w 103"/>
                <a:gd name="T19" fmla="*/ 59 h 157"/>
                <a:gd name="T20" fmla="*/ 87 w 103"/>
                <a:gd name="T21" fmla="*/ 47 h 157"/>
                <a:gd name="T22" fmla="*/ 84 w 103"/>
                <a:gd name="T23" fmla="*/ 36 h 157"/>
                <a:gd name="T24" fmla="*/ 86 w 103"/>
                <a:gd name="T25" fmla="*/ 30 h 157"/>
                <a:gd name="T26" fmla="*/ 93 w 103"/>
                <a:gd name="T27" fmla="*/ 17 h 157"/>
                <a:gd name="T28" fmla="*/ 91 w 103"/>
                <a:gd name="T29" fmla="*/ 3 h 157"/>
                <a:gd name="T30" fmla="*/ 80 w 103"/>
                <a:gd name="T31" fmla="*/ 0 h 157"/>
                <a:gd name="T32" fmla="*/ 69 w 103"/>
                <a:gd name="T33" fmla="*/ 4 h 157"/>
                <a:gd name="T34" fmla="*/ 41 w 103"/>
                <a:gd name="T35" fmla="*/ 27 h 157"/>
                <a:gd name="T36" fmla="*/ 27 w 103"/>
                <a:gd name="T37" fmla="*/ 30 h 157"/>
                <a:gd name="T38" fmla="*/ 16 w 103"/>
                <a:gd name="T39" fmla="*/ 38 h 157"/>
                <a:gd name="T40" fmla="*/ 17 w 103"/>
                <a:gd name="T41" fmla="*/ 65 h 157"/>
                <a:gd name="T42" fmla="*/ 3 w 103"/>
                <a:gd name="T43" fmla="*/ 83 h 157"/>
                <a:gd name="T44" fmla="*/ 1 w 103"/>
                <a:gd name="T45" fmla="*/ 93 h 157"/>
                <a:gd name="T46" fmla="*/ 5 w 103"/>
                <a:gd name="T47" fmla="*/ 110 h 157"/>
                <a:gd name="T48" fmla="*/ 14 w 103"/>
                <a:gd name="T49" fmla="*/ 126 h 157"/>
                <a:gd name="T50" fmla="*/ 66 w 103"/>
                <a:gd name="T51" fmla="*/ 15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3" h="157">
                  <a:moveTo>
                    <a:pt x="66" y="155"/>
                  </a:moveTo>
                  <a:cubicBezTo>
                    <a:pt x="69" y="157"/>
                    <a:pt x="75" y="153"/>
                    <a:pt x="77" y="152"/>
                  </a:cubicBezTo>
                  <a:cubicBezTo>
                    <a:pt x="81" y="149"/>
                    <a:pt x="84" y="145"/>
                    <a:pt x="86" y="141"/>
                  </a:cubicBezTo>
                  <a:cubicBezTo>
                    <a:pt x="89" y="136"/>
                    <a:pt x="89" y="131"/>
                    <a:pt x="89" y="125"/>
                  </a:cubicBezTo>
                  <a:cubicBezTo>
                    <a:pt x="88" y="122"/>
                    <a:pt x="87" y="120"/>
                    <a:pt x="87" y="117"/>
                  </a:cubicBezTo>
                  <a:cubicBezTo>
                    <a:pt x="86" y="114"/>
                    <a:pt x="85" y="112"/>
                    <a:pt x="84" y="109"/>
                  </a:cubicBezTo>
                  <a:cubicBezTo>
                    <a:pt x="83" y="106"/>
                    <a:pt x="83" y="103"/>
                    <a:pt x="83" y="101"/>
                  </a:cubicBezTo>
                  <a:cubicBezTo>
                    <a:pt x="84" y="95"/>
                    <a:pt x="89" y="91"/>
                    <a:pt x="93" y="88"/>
                  </a:cubicBezTo>
                  <a:cubicBezTo>
                    <a:pt x="98" y="84"/>
                    <a:pt x="103" y="79"/>
                    <a:pt x="103" y="73"/>
                  </a:cubicBezTo>
                  <a:cubicBezTo>
                    <a:pt x="103" y="67"/>
                    <a:pt x="101" y="63"/>
                    <a:pt x="97" y="59"/>
                  </a:cubicBezTo>
                  <a:cubicBezTo>
                    <a:pt x="94" y="55"/>
                    <a:pt x="90" y="51"/>
                    <a:pt x="87" y="47"/>
                  </a:cubicBezTo>
                  <a:cubicBezTo>
                    <a:pt x="85" y="44"/>
                    <a:pt x="84" y="40"/>
                    <a:pt x="84" y="36"/>
                  </a:cubicBezTo>
                  <a:cubicBezTo>
                    <a:pt x="84" y="34"/>
                    <a:pt x="85" y="32"/>
                    <a:pt x="86" y="30"/>
                  </a:cubicBezTo>
                  <a:cubicBezTo>
                    <a:pt x="89" y="25"/>
                    <a:pt x="92" y="21"/>
                    <a:pt x="93" y="17"/>
                  </a:cubicBezTo>
                  <a:cubicBezTo>
                    <a:pt x="95" y="12"/>
                    <a:pt x="95" y="6"/>
                    <a:pt x="91" y="3"/>
                  </a:cubicBezTo>
                  <a:cubicBezTo>
                    <a:pt x="88" y="0"/>
                    <a:pt x="84" y="0"/>
                    <a:pt x="80" y="0"/>
                  </a:cubicBezTo>
                  <a:cubicBezTo>
                    <a:pt x="76" y="0"/>
                    <a:pt x="72" y="2"/>
                    <a:pt x="69" y="4"/>
                  </a:cubicBezTo>
                  <a:cubicBezTo>
                    <a:pt x="58" y="10"/>
                    <a:pt x="52" y="22"/>
                    <a:pt x="41" y="27"/>
                  </a:cubicBezTo>
                  <a:cubicBezTo>
                    <a:pt x="37" y="29"/>
                    <a:pt x="32" y="29"/>
                    <a:pt x="27" y="30"/>
                  </a:cubicBezTo>
                  <a:cubicBezTo>
                    <a:pt x="23" y="31"/>
                    <a:pt x="18" y="34"/>
                    <a:pt x="16" y="38"/>
                  </a:cubicBezTo>
                  <a:cubicBezTo>
                    <a:pt x="12" y="46"/>
                    <a:pt x="20" y="56"/>
                    <a:pt x="17" y="65"/>
                  </a:cubicBezTo>
                  <a:cubicBezTo>
                    <a:pt x="14" y="73"/>
                    <a:pt x="7" y="76"/>
                    <a:pt x="3" y="83"/>
                  </a:cubicBezTo>
                  <a:cubicBezTo>
                    <a:pt x="1" y="86"/>
                    <a:pt x="0" y="89"/>
                    <a:pt x="1" y="93"/>
                  </a:cubicBezTo>
                  <a:cubicBezTo>
                    <a:pt x="1" y="99"/>
                    <a:pt x="2" y="103"/>
                    <a:pt x="5" y="110"/>
                  </a:cubicBezTo>
                  <a:cubicBezTo>
                    <a:pt x="7" y="116"/>
                    <a:pt x="14" y="126"/>
                    <a:pt x="14" y="126"/>
                  </a:cubicBezTo>
                  <a:cubicBezTo>
                    <a:pt x="14" y="126"/>
                    <a:pt x="65" y="155"/>
                    <a:pt x="66" y="15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6" name="任意多边形 8">
              <a:extLst>
                <a:ext uri="{FF2B5EF4-FFF2-40B4-BE49-F238E27FC236}">
                  <a16:creationId xmlns:a16="http://schemas.microsoft.com/office/drawing/2014/main" id="{60D3C81C-0F9A-8DD9-AC45-A03B446345D7}"/>
                </a:ext>
              </a:extLst>
            </p:cNvPr>
            <p:cNvSpPr/>
            <p:nvPr/>
          </p:nvSpPr>
          <p:spPr bwMode="auto">
            <a:xfrm>
              <a:off x="8131175" y="4200525"/>
              <a:ext cx="120650" cy="341313"/>
            </a:xfrm>
            <a:custGeom>
              <a:avLst/>
              <a:gdLst>
                <a:gd name="T0" fmla="*/ 4 w 46"/>
                <a:gd name="T1" fmla="*/ 131 h 131"/>
                <a:gd name="T2" fmla="*/ 4 w 46"/>
                <a:gd name="T3" fmla="*/ 131 h 131"/>
                <a:gd name="T4" fmla="*/ 5 w 46"/>
                <a:gd name="T5" fmla="*/ 130 h 131"/>
                <a:gd name="T6" fmla="*/ 45 w 46"/>
                <a:gd name="T7" fmla="*/ 3 h 131"/>
                <a:gd name="T8" fmla="*/ 45 w 46"/>
                <a:gd name="T9" fmla="*/ 1 h 131"/>
                <a:gd name="T10" fmla="*/ 44 w 46"/>
                <a:gd name="T11" fmla="*/ 1 h 131"/>
                <a:gd name="T12" fmla="*/ 2 w 46"/>
                <a:gd name="T13" fmla="*/ 130 h 131"/>
                <a:gd name="T14" fmla="*/ 4 w 46"/>
                <a:gd name="T1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31">
                  <a:moveTo>
                    <a:pt x="4" y="131"/>
                  </a:moveTo>
                  <a:cubicBezTo>
                    <a:pt x="4" y="131"/>
                    <a:pt x="4" y="131"/>
                    <a:pt x="4" y="131"/>
                  </a:cubicBezTo>
                  <a:cubicBezTo>
                    <a:pt x="4" y="131"/>
                    <a:pt x="5" y="131"/>
                    <a:pt x="5" y="130"/>
                  </a:cubicBezTo>
                  <a:cubicBezTo>
                    <a:pt x="3" y="77"/>
                    <a:pt x="27" y="20"/>
                    <a:pt x="45" y="3"/>
                  </a:cubicBezTo>
                  <a:cubicBezTo>
                    <a:pt x="46" y="2"/>
                    <a:pt x="46" y="1"/>
                    <a:pt x="45" y="1"/>
                  </a:cubicBezTo>
                  <a:cubicBezTo>
                    <a:pt x="45" y="0"/>
                    <a:pt x="44" y="0"/>
                    <a:pt x="44" y="1"/>
                  </a:cubicBezTo>
                  <a:cubicBezTo>
                    <a:pt x="25" y="18"/>
                    <a:pt x="0" y="77"/>
                    <a:pt x="2" y="130"/>
                  </a:cubicBezTo>
                  <a:cubicBezTo>
                    <a:pt x="2" y="131"/>
                    <a:pt x="3" y="131"/>
                    <a:pt x="4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7" name="任意多边形 9">
              <a:extLst>
                <a:ext uri="{FF2B5EF4-FFF2-40B4-BE49-F238E27FC236}">
                  <a16:creationId xmlns:a16="http://schemas.microsoft.com/office/drawing/2014/main" id="{2CB5BA3F-0E92-A375-0D12-3F4D0D33C598}"/>
                </a:ext>
              </a:extLst>
            </p:cNvPr>
            <p:cNvSpPr/>
            <p:nvPr/>
          </p:nvSpPr>
          <p:spPr bwMode="auto">
            <a:xfrm>
              <a:off x="8158163" y="4356100"/>
              <a:ext cx="106363" cy="23813"/>
            </a:xfrm>
            <a:custGeom>
              <a:avLst/>
              <a:gdLst>
                <a:gd name="T0" fmla="*/ 1 w 41"/>
                <a:gd name="T1" fmla="*/ 9 h 9"/>
                <a:gd name="T2" fmla="*/ 2 w 41"/>
                <a:gd name="T3" fmla="*/ 9 h 9"/>
                <a:gd name="T4" fmla="*/ 40 w 41"/>
                <a:gd name="T5" fmla="*/ 3 h 9"/>
                <a:gd name="T6" fmla="*/ 41 w 41"/>
                <a:gd name="T7" fmla="*/ 2 h 9"/>
                <a:gd name="T8" fmla="*/ 40 w 41"/>
                <a:gd name="T9" fmla="*/ 0 h 9"/>
                <a:gd name="T10" fmla="*/ 1 w 41"/>
                <a:gd name="T11" fmla="*/ 7 h 9"/>
                <a:gd name="T12" fmla="*/ 0 w 41"/>
                <a:gd name="T13" fmla="*/ 8 h 9"/>
                <a:gd name="T14" fmla="*/ 1 w 41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9">
                  <a:moveTo>
                    <a:pt x="1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9" y="4"/>
                    <a:pt x="40" y="3"/>
                    <a:pt x="40" y="3"/>
                  </a:cubicBezTo>
                  <a:cubicBezTo>
                    <a:pt x="41" y="3"/>
                    <a:pt x="41" y="2"/>
                    <a:pt x="41" y="2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40" y="0"/>
                    <a:pt x="18" y="1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8" name="任意多边形 10">
              <a:extLst>
                <a:ext uri="{FF2B5EF4-FFF2-40B4-BE49-F238E27FC236}">
                  <a16:creationId xmlns:a16="http://schemas.microsoft.com/office/drawing/2014/main" id="{5CE1F5F8-8E93-0FE1-E198-431D8788B58F}"/>
                </a:ext>
              </a:extLst>
            </p:cNvPr>
            <p:cNvSpPr/>
            <p:nvPr/>
          </p:nvSpPr>
          <p:spPr bwMode="auto">
            <a:xfrm>
              <a:off x="4613275" y="2997200"/>
              <a:ext cx="3211513" cy="1854200"/>
            </a:xfrm>
            <a:custGeom>
              <a:avLst/>
              <a:gdLst>
                <a:gd name="T0" fmla="*/ 146 w 2023"/>
                <a:gd name="T1" fmla="*/ 0 h 1168"/>
                <a:gd name="T2" fmla="*/ 0 w 2023"/>
                <a:gd name="T3" fmla="*/ 84 h 1168"/>
                <a:gd name="T4" fmla="*/ 1731 w 2023"/>
                <a:gd name="T5" fmla="*/ 1168 h 1168"/>
                <a:gd name="T6" fmla="*/ 2023 w 2023"/>
                <a:gd name="T7" fmla="*/ 998 h 1168"/>
                <a:gd name="T8" fmla="*/ 146 w 2023"/>
                <a:gd name="T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3" h="1168">
                  <a:moveTo>
                    <a:pt x="146" y="0"/>
                  </a:moveTo>
                  <a:lnTo>
                    <a:pt x="0" y="84"/>
                  </a:lnTo>
                  <a:lnTo>
                    <a:pt x="1731" y="1168"/>
                  </a:lnTo>
                  <a:lnTo>
                    <a:pt x="2023" y="998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9" name="任意多边形 11">
              <a:extLst>
                <a:ext uri="{FF2B5EF4-FFF2-40B4-BE49-F238E27FC236}">
                  <a16:creationId xmlns:a16="http://schemas.microsoft.com/office/drawing/2014/main" id="{3027292D-37EA-8D61-4458-475D70C56A13}"/>
                </a:ext>
              </a:extLst>
            </p:cNvPr>
            <p:cNvSpPr/>
            <p:nvPr/>
          </p:nvSpPr>
          <p:spPr bwMode="auto">
            <a:xfrm>
              <a:off x="4613275" y="2997200"/>
              <a:ext cx="3211513" cy="1854200"/>
            </a:xfrm>
            <a:custGeom>
              <a:avLst/>
              <a:gdLst>
                <a:gd name="T0" fmla="*/ 146 w 2023"/>
                <a:gd name="T1" fmla="*/ 0 h 1168"/>
                <a:gd name="T2" fmla="*/ 0 w 2023"/>
                <a:gd name="T3" fmla="*/ 84 h 1168"/>
                <a:gd name="T4" fmla="*/ 1731 w 2023"/>
                <a:gd name="T5" fmla="*/ 1168 h 1168"/>
                <a:gd name="T6" fmla="*/ 2023 w 2023"/>
                <a:gd name="T7" fmla="*/ 998 h 1168"/>
                <a:gd name="T8" fmla="*/ 146 w 2023"/>
                <a:gd name="T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3" h="1168">
                  <a:moveTo>
                    <a:pt x="146" y="0"/>
                  </a:moveTo>
                  <a:lnTo>
                    <a:pt x="0" y="84"/>
                  </a:lnTo>
                  <a:lnTo>
                    <a:pt x="1731" y="1168"/>
                  </a:lnTo>
                  <a:lnTo>
                    <a:pt x="2023" y="998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0" name="任意多边形 12">
              <a:extLst>
                <a:ext uri="{FF2B5EF4-FFF2-40B4-BE49-F238E27FC236}">
                  <a16:creationId xmlns:a16="http://schemas.microsoft.com/office/drawing/2014/main" id="{C7DD96AB-569D-9873-6C1C-49662FC96137}"/>
                </a:ext>
              </a:extLst>
            </p:cNvPr>
            <p:cNvSpPr/>
            <p:nvPr/>
          </p:nvSpPr>
          <p:spPr bwMode="auto">
            <a:xfrm>
              <a:off x="4457700" y="2908300"/>
              <a:ext cx="542925" cy="311150"/>
            </a:xfrm>
            <a:custGeom>
              <a:avLst/>
              <a:gdLst>
                <a:gd name="T0" fmla="*/ 25 w 342"/>
                <a:gd name="T1" fmla="*/ 14 h 196"/>
                <a:gd name="T2" fmla="*/ 0 w 342"/>
                <a:gd name="T3" fmla="*/ 196 h 196"/>
                <a:gd name="T4" fmla="*/ 342 w 342"/>
                <a:gd name="T5" fmla="*/ 0 h 196"/>
                <a:gd name="T6" fmla="*/ 25 w 342"/>
                <a:gd name="T7" fmla="*/ 1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2" h="196">
                  <a:moveTo>
                    <a:pt x="25" y="14"/>
                  </a:moveTo>
                  <a:lnTo>
                    <a:pt x="0" y="196"/>
                  </a:lnTo>
                  <a:lnTo>
                    <a:pt x="342" y="0"/>
                  </a:lnTo>
                  <a:lnTo>
                    <a:pt x="25" y="14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1" name="任意多边形 13">
              <a:extLst>
                <a:ext uri="{FF2B5EF4-FFF2-40B4-BE49-F238E27FC236}">
                  <a16:creationId xmlns:a16="http://schemas.microsoft.com/office/drawing/2014/main" id="{7FFCECB4-9610-9BE9-44EA-0D54E613FB89}"/>
                </a:ext>
              </a:extLst>
            </p:cNvPr>
            <p:cNvSpPr/>
            <p:nvPr/>
          </p:nvSpPr>
          <p:spPr bwMode="auto">
            <a:xfrm>
              <a:off x="4202113" y="4059238"/>
              <a:ext cx="3314700" cy="901700"/>
            </a:xfrm>
            <a:custGeom>
              <a:avLst/>
              <a:gdLst>
                <a:gd name="T0" fmla="*/ 1266 w 1266"/>
                <a:gd name="T1" fmla="*/ 268 h 345"/>
                <a:gd name="T2" fmla="*/ 1133 w 1266"/>
                <a:gd name="T3" fmla="*/ 345 h 345"/>
                <a:gd name="T4" fmla="*/ 992 w 1266"/>
                <a:gd name="T5" fmla="*/ 264 h 345"/>
                <a:gd name="T6" fmla="*/ 469 w 1266"/>
                <a:gd name="T7" fmla="*/ 100 h 345"/>
                <a:gd name="T8" fmla="*/ 25 w 1266"/>
                <a:gd name="T9" fmla="*/ 102 h 345"/>
                <a:gd name="T10" fmla="*/ 0 w 1266"/>
                <a:gd name="T11" fmla="*/ 41 h 345"/>
                <a:gd name="T12" fmla="*/ 91 w 1266"/>
                <a:gd name="T13" fmla="*/ 27 h 345"/>
                <a:gd name="T14" fmla="*/ 589 w 1266"/>
                <a:gd name="T15" fmla="*/ 20 h 345"/>
                <a:gd name="T16" fmla="*/ 1125 w 1266"/>
                <a:gd name="T17" fmla="*/ 187 h 345"/>
                <a:gd name="T18" fmla="*/ 1266 w 1266"/>
                <a:gd name="T19" fmla="*/ 268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6" h="345">
                  <a:moveTo>
                    <a:pt x="1266" y="268"/>
                  </a:moveTo>
                  <a:cubicBezTo>
                    <a:pt x="1133" y="345"/>
                    <a:pt x="1133" y="345"/>
                    <a:pt x="1133" y="345"/>
                  </a:cubicBezTo>
                  <a:cubicBezTo>
                    <a:pt x="992" y="264"/>
                    <a:pt x="992" y="264"/>
                    <a:pt x="992" y="264"/>
                  </a:cubicBezTo>
                  <a:cubicBezTo>
                    <a:pt x="849" y="181"/>
                    <a:pt x="667" y="125"/>
                    <a:pt x="469" y="100"/>
                  </a:cubicBezTo>
                  <a:cubicBezTo>
                    <a:pt x="323" y="83"/>
                    <a:pt x="170" y="83"/>
                    <a:pt x="25" y="10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253" y="2"/>
                    <a:pt x="425" y="0"/>
                    <a:pt x="589" y="20"/>
                  </a:cubicBezTo>
                  <a:cubicBezTo>
                    <a:pt x="793" y="44"/>
                    <a:pt x="978" y="102"/>
                    <a:pt x="1125" y="187"/>
                  </a:cubicBezTo>
                  <a:cubicBezTo>
                    <a:pt x="1266" y="268"/>
                    <a:pt x="1266" y="268"/>
                    <a:pt x="1266" y="268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2" name="任意多边形 14">
              <a:extLst>
                <a:ext uri="{FF2B5EF4-FFF2-40B4-BE49-F238E27FC236}">
                  <a16:creationId xmlns:a16="http://schemas.microsoft.com/office/drawing/2014/main" id="{EAA72034-D656-D40E-4744-ADF36B47738B}"/>
                </a:ext>
              </a:extLst>
            </p:cNvPr>
            <p:cNvSpPr/>
            <p:nvPr/>
          </p:nvSpPr>
          <p:spPr bwMode="auto">
            <a:xfrm>
              <a:off x="3919538" y="4024313"/>
              <a:ext cx="428625" cy="457200"/>
            </a:xfrm>
            <a:custGeom>
              <a:avLst/>
              <a:gdLst>
                <a:gd name="T0" fmla="*/ 136 w 270"/>
                <a:gd name="T1" fmla="*/ 0 h 288"/>
                <a:gd name="T2" fmla="*/ 270 w 270"/>
                <a:gd name="T3" fmla="*/ 288 h 288"/>
                <a:gd name="T4" fmla="*/ 0 w 270"/>
                <a:gd name="T5" fmla="*/ 176 h 288"/>
                <a:gd name="T6" fmla="*/ 136 w 270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288">
                  <a:moveTo>
                    <a:pt x="136" y="0"/>
                  </a:moveTo>
                  <a:lnTo>
                    <a:pt x="270" y="288"/>
                  </a:lnTo>
                  <a:lnTo>
                    <a:pt x="0" y="17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3" name="任意多边形 15">
              <a:extLst>
                <a:ext uri="{FF2B5EF4-FFF2-40B4-BE49-F238E27FC236}">
                  <a16:creationId xmlns:a16="http://schemas.microsoft.com/office/drawing/2014/main" id="{3D564087-F8B2-FAA1-E9B0-98DAF2FB2B45}"/>
                </a:ext>
              </a:extLst>
            </p:cNvPr>
            <p:cNvSpPr/>
            <p:nvPr/>
          </p:nvSpPr>
          <p:spPr bwMode="auto">
            <a:xfrm>
              <a:off x="6450013" y="2733675"/>
              <a:ext cx="1568450" cy="1936750"/>
            </a:xfrm>
            <a:custGeom>
              <a:avLst/>
              <a:gdLst>
                <a:gd name="T0" fmla="*/ 599 w 599"/>
                <a:gd name="T1" fmla="*/ 665 h 741"/>
                <a:gd name="T2" fmla="*/ 466 w 599"/>
                <a:gd name="T3" fmla="*/ 741 h 741"/>
                <a:gd name="T4" fmla="*/ 326 w 599"/>
                <a:gd name="T5" fmla="*/ 660 h 741"/>
                <a:gd name="T6" fmla="*/ 35 w 599"/>
                <a:gd name="T7" fmla="*/ 351 h 741"/>
                <a:gd name="T8" fmla="*/ 49 w 599"/>
                <a:gd name="T9" fmla="*/ 63 h 741"/>
                <a:gd name="T10" fmla="*/ 73 w 599"/>
                <a:gd name="T11" fmla="*/ 11 h 741"/>
                <a:gd name="T12" fmla="*/ 188 w 599"/>
                <a:gd name="T13" fmla="*/ 0 h 741"/>
                <a:gd name="T14" fmla="*/ 175 w 599"/>
                <a:gd name="T15" fmla="*/ 281 h 741"/>
                <a:gd name="T16" fmla="*/ 459 w 599"/>
                <a:gd name="T17" fmla="*/ 583 h 741"/>
                <a:gd name="T18" fmla="*/ 599 w 599"/>
                <a:gd name="T19" fmla="*/ 665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741">
                  <a:moveTo>
                    <a:pt x="599" y="665"/>
                  </a:moveTo>
                  <a:cubicBezTo>
                    <a:pt x="466" y="741"/>
                    <a:pt x="466" y="741"/>
                    <a:pt x="466" y="741"/>
                  </a:cubicBezTo>
                  <a:cubicBezTo>
                    <a:pt x="326" y="660"/>
                    <a:pt x="326" y="660"/>
                    <a:pt x="326" y="660"/>
                  </a:cubicBezTo>
                  <a:cubicBezTo>
                    <a:pt x="178" y="575"/>
                    <a:pt x="78" y="468"/>
                    <a:pt x="35" y="351"/>
                  </a:cubicBezTo>
                  <a:cubicBezTo>
                    <a:pt x="0" y="256"/>
                    <a:pt x="5" y="157"/>
                    <a:pt x="49" y="63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46" y="91"/>
                    <a:pt x="141" y="188"/>
                    <a:pt x="175" y="281"/>
                  </a:cubicBezTo>
                  <a:cubicBezTo>
                    <a:pt x="217" y="396"/>
                    <a:pt x="315" y="500"/>
                    <a:pt x="459" y="583"/>
                  </a:cubicBezTo>
                  <a:cubicBezTo>
                    <a:pt x="599" y="665"/>
                    <a:pt x="599" y="665"/>
                    <a:pt x="599" y="665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4" name="任意多边形 16">
              <a:extLst>
                <a:ext uri="{FF2B5EF4-FFF2-40B4-BE49-F238E27FC236}">
                  <a16:creationId xmlns:a16="http://schemas.microsoft.com/office/drawing/2014/main" id="{93907741-73AE-2A99-B2B7-566BE6AF0AAA}"/>
                </a:ext>
              </a:extLst>
            </p:cNvPr>
            <p:cNvSpPr/>
            <p:nvPr/>
          </p:nvSpPr>
          <p:spPr bwMode="auto">
            <a:xfrm>
              <a:off x="6364288" y="2628900"/>
              <a:ext cx="793750" cy="246063"/>
            </a:xfrm>
            <a:custGeom>
              <a:avLst/>
              <a:gdLst>
                <a:gd name="T0" fmla="*/ 0 w 500"/>
                <a:gd name="T1" fmla="*/ 79 h 155"/>
                <a:gd name="T2" fmla="*/ 500 w 500"/>
                <a:gd name="T3" fmla="*/ 155 h 155"/>
                <a:gd name="T4" fmla="*/ 305 w 500"/>
                <a:gd name="T5" fmla="*/ 0 h 155"/>
                <a:gd name="T6" fmla="*/ 0 w 500"/>
                <a:gd name="T7" fmla="*/ 7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0" h="155">
                  <a:moveTo>
                    <a:pt x="0" y="79"/>
                  </a:moveTo>
                  <a:lnTo>
                    <a:pt x="500" y="155"/>
                  </a:lnTo>
                  <a:lnTo>
                    <a:pt x="305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5" name="任意多边形 17">
              <a:extLst>
                <a:ext uri="{FF2B5EF4-FFF2-40B4-BE49-F238E27FC236}">
                  <a16:creationId xmlns:a16="http://schemas.microsoft.com/office/drawing/2014/main" id="{5D60E5B4-9026-6873-2AB2-59B88E701533}"/>
                </a:ext>
              </a:extLst>
            </p:cNvPr>
            <p:cNvSpPr/>
            <p:nvPr/>
          </p:nvSpPr>
          <p:spPr bwMode="auto">
            <a:xfrm>
              <a:off x="7053263" y="4403725"/>
              <a:ext cx="1238250" cy="712788"/>
            </a:xfrm>
            <a:custGeom>
              <a:avLst/>
              <a:gdLst>
                <a:gd name="T0" fmla="*/ 0 w 780"/>
                <a:gd name="T1" fmla="*/ 310 h 449"/>
                <a:gd name="T2" fmla="*/ 242 w 780"/>
                <a:gd name="T3" fmla="*/ 449 h 449"/>
                <a:gd name="T4" fmla="*/ 780 w 780"/>
                <a:gd name="T5" fmla="*/ 140 h 449"/>
                <a:gd name="T6" fmla="*/ 536 w 780"/>
                <a:gd name="T7" fmla="*/ 0 h 449"/>
                <a:gd name="T8" fmla="*/ 0 w 780"/>
                <a:gd name="T9" fmla="*/ 31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49">
                  <a:moveTo>
                    <a:pt x="0" y="310"/>
                  </a:moveTo>
                  <a:lnTo>
                    <a:pt x="242" y="449"/>
                  </a:lnTo>
                  <a:lnTo>
                    <a:pt x="780" y="140"/>
                  </a:lnTo>
                  <a:lnTo>
                    <a:pt x="536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6" name="任意多边形 18">
              <a:extLst>
                <a:ext uri="{FF2B5EF4-FFF2-40B4-BE49-F238E27FC236}">
                  <a16:creationId xmlns:a16="http://schemas.microsoft.com/office/drawing/2014/main" id="{B76E1831-6704-C629-3073-600892E526B6}"/>
                </a:ext>
              </a:extLst>
            </p:cNvPr>
            <p:cNvSpPr/>
            <p:nvPr/>
          </p:nvSpPr>
          <p:spPr bwMode="auto">
            <a:xfrm>
              <a:off x="7053263" y="4403725"/>
              <a:ext cx="1238250" cy="712788"/>
            </a:xfrm>
            <a:custGeom>
              <a:avLst/>
              <a:gdLst>
                <a:gd name="T0" fmla="*/ 0 w 780"/>
                <a:gd name="T1" fmla="*/ 310 h 449"/>
                <a:gd name="T2" fmla="*/ 242 w 780"/>
                <a:gd name="T3" fmla="*/ 449 h 449"/>
                <a:gd name="T4" fmla="*/ 780 w 780"/>
                <a:gd name="T5" fmla="*/ 140 h 449"/>
                <a:gd name="T6" fmla="*/ 536 w 780"/>
                <a:gd name="T7" fmla="*/ 0 h 449"/>
                <a:gd name="T8" fmla="*/ 0 w 780"/>
                <a:gd name="T9" fmla="*/ 31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49">
                  <a:moveTo>
                    <a:pt x="0" y="310"/>
                  </a:moveTo>
                  <a:lnTo>
                    <a:pt x="242" y="449"/>
                  </a:lnTo>
                  <a:lnTo>
                    <a:pt x="780" y="140"/>
                  </a:lnTo>
                  <a:lnTo>
                    <a:pt x="536" y="0"/>
                  </a:lnTo>
                  <a:lnTo>
                    <a:pt x="0" y="3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7" name="任意多边形 19">
              <a:extLst>
                <a:ext uri="{FF2B5EF4-FFF2-40B4-BE49-F238E27FC236}">
                  <a16:creationId xmlns:a16="http://schemas.microsoft.com/office/drawing/2014/main" id="{AABF23A9-8E13-F30F-9E4F-87E818407C4D}"/>
                </a:ext>
              </a:extLst>
            </p:cNvPr>
            <p:cNvSpPr/>
            <p:nvPr/>
          </p:nvSpPr>
          <p:spPr bwMode="auto">
            <a:xfrm>
              <a:off x="7158038" y="4459288"/>
              <a:ext cx="396875" cy="234950"/>
            </a:xfrm>
            <a:custGeom>
              <a:avLst/>
              <a:gdLst>
                <a:gd name="T0" fmla="*/ 56 w 152"/>
                <a:gd name="T1" fmla="*/ 0 h 90"/>
                <a:gd name="T2" fmla="*/ 31 w 152"/>
                <a:gd name="T3" fmla="*/ 12 h 90"/>
                <a:gd name="T4" fmla="*/ 0 w 152"/>
                <a:gd name="T5" fmla="*/ 37 h 90"/>
                <a:gd name="T6" fmla="*/ 93 w 152"/>
                <a:gd name="T7" fmla="*/ 90 h 90"/>
                <a:gd name="T8" fmla="*/ 152 w 152"/>
                <a:gd name="T9" fmla="*/ 56 h 90"/>
                <a:gd name="T10" fmla="*/ 56 w 152"/>
                <a:gd name="T11" fmla="*/ 0 h 90"/>
                <a:gd name="T12" fmla="*/ 56 w 152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0">
                  <a:moveTo>
                    <a:pt x="56" y="0"/>
                  </a:moveTo>
                  <a:cubicBezTo>
                    <a:pt x="47" y="4"/>
                    <a:pt x="39" y="7"/>
                    <a:pt x="31" y="12"/>
                  </a:cubicBezTo>
                  <a:cubicBezTo>
                    <a:pt x="18" y="19"/>
                    <a:pt x="8" y="28"/>
                    <a:pt x="0" y="37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8" name="任意多边形 20">
              <a:extLst>
                <a:ext uri="{FF2B5EF4-FFF2-40B4-BE49-F238E27FC236}">
                  <a16:creationId xmlns:a16="http://schemas.microsoft.com/office/drawing/2014/main" id="{92708B0E-B003-45C8-E8A7-AF6BDDF102A9}"/>
                </a:ext>
              </a:extLst>
            </p:cNvPr>
            <p:cNvSpPr/>
            <p:nvPr/>
          </p:nvSpPr>
          <p:spPr bwMode="auto">
            <a:xfrm>
              <a:off x="7092950" y="4556125"/>
              <a:ext cx="307975" cy="247650"/>
            </a:xfrm>
            <a:custGeom>
              <a:avLst/>
              <a:gdLst>
                <a:gd name="T0" fmla="*/ 25 w 118"/>
                <a:gd name="T1" fmla="*/ 0 h 95"/>
                <a:gd name="T2" fmla="*/ 45 w 118"/>
                <a:gd name="T3" fmla="*/ 95 h 95"/>
                <a:gd name="T4" fmla="*/ 118 w 118"/>
                <a:gd name="T5" fmla="*/ 53 h 95"/>
                <a:gd name="T6" fmla="*/ 25 w 118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95">
                  <a:moveTo>
                    <a:pt x="25" y="0"/>
                  </a:moveTo>
                  <a:cubicBezTo>
                    <a:pt x="0" y="30"/>
                    <a:pt x="6" y="68"/>
                    <a:pt x="45" y="95"/>
                  </a:cubicBezTo>
                  <a:cubicBezTo>
                    <a:pt x="118" y="53"/>
                    <a:pt x="118" y="53"/>
                    <a:pt x="118" y="5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9" name="任意多边形 21">
              <a:extLst>
                <a:ext uri="{FF2B5EF4-FFF2-40B4-BE49-F238E27FC236}">
                  <a16:creationId xmlns:a16="http://schemas.microsoft.com/office/drawing/2014/main" id="{C8B97342-01DC-C323-382C-6A48D2FDA927}"/>
                </a:ext>
              </a:extLst>
            </p:cNvPr>
            <p:cNvSpPr/>
            <p:nvPr/>
          </p:nvSpPr>
          <p:spPr bwMode="auto">
            <a:xfrm>
              <a:off x="7304088" y="4419600"/>
              <a:ext cx="479425" cy="185738"/>
            </a:xfrm>
            <a:custGeom>
              <a:avLst/>
              <a:gdLst>
                <a:gd name="T0" fmla="*/ 85 w 183"/>
                <a:gd name="T1" fmla="*/ 0 h 71"/>
                <a:gd name="T2" fmla="*/ 0 w 183"/>
                <a:gd name="T3" fmla="*/ 15 h 71"/>
                <a:gd name="T4" fmla="*/ 0 w 183"/>
                <a:gd name="T5" fmla="*/ 15 h 71"/>
                <a:gd name="T6" fmla="*/ 96 w 183"/>
                <a:gd name="T7" fmla="*/ 71 h 71"/>
                <a:gd name="T8" fmla="*/ 183 w 183"/>
                <a:gd name="T9" fmla="*/ 20 h 71"/>
                <a:gd name="T10" fmla="*/ 85 w 183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71">
                  <a:moveTo>
                    <a:pt x="85" y="0"/>
                  </a:moveTo>
                  <a:cubicBezTo>
                    <a:pt x="55" y="0"/>
                    <a:pt x="25" y="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54" y="7"/>
                    <a:pt x="120" y="0"/>
                    <a:pt x="8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0" name="任意多边形 22">
              <a:extLst>
                <a:ext uri="{FF2B5EF4-FFF2-40B4-BE49-F238E27FC236}">
                  <a16:creationId xmlns:a16="http://schemas.microsoft.com/office/drawing/2014/main" id="{872524AA-EAC9-FC72-9FB1-E5F6B414980B}"/>
                </a:ext>
              </a:extLst>
            </p:cNvPr>
            <p:cNvSpPr/>
            <p:nvPr/>
          </p:nvSpPr>
          <p:spPr bwMode="auto">
            <a:xfrm>
              <a:off x="7210425" y="4471988"/>
              <a:ext cx="763588" cy="417513"/>
            </a:xfrm>
            <a:custGeom>
              <a:avLst/>
              <a:gdLst>
                <a:gd name="T0" fmla="*/ 219 w 292"/>
                <a:gd name="T1" fmla="*/ 0 h 160"/>
                <a:gd name="T2" fmla="*/ 132 w 292"/>
                <a:gd name="T3" fmla="*/ 51 h 160"/>
                <a:gd name="T4" fmla="*/ 73 w 292"/>
                <a:gd name="T5" fmla="*/ 85 h 160"/>
                <a:gd name="T6" fmla="*/ 0 w 292"/>
                <a:gd name="T7" fmla="*/ 127 h 160"/>
                <a:gd name="T8" fmla="*/ 11 w 292"/>
                <a:gd name="T9" fmla="*/ 134 h 160"/>
                <a:gd name="T10" fmla="*/ 121 w 292"/>
                <a:gd name="T11" fmla="*/ 160 h 160"/>
                <a:gd name="T12" fmla="*/ 231 w 292"/>
                <a:gd name="T13" fmla="*/ 134 h 160"/>
                <a:gd name="T14" fmla="*/ 231 w 292"/>
                <a:gd name="T15" fmla="*/ 7 h 160"/>
                <a:gd name="T16" fmla="*/ 219 w 292"/>
                <a:gd name="T1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160">
                  <a:moveTo>
                    <a:pt x="219" y="0"/>
                  </a:moveTo>
                  <a:cubicBezTo>
                    <a:pt x="132" y="51"/>
                    <a:pt x="132" y="51"/>
                    <a:pt x="132" y="51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9"/>
                    <a:pt x="7" y="132"/>
                    <a:pt x="11" y="134"/>
                  </a:cubicBezTo>
                  <a:cubicBezTo>
                    <a:pt x="41" y="152"/>
                    <a:pt x="81" y="160"/>
                    <a:pt x="121" y="160"/>
                  </a:cubicBezTo>
                  <a:cubicBezTo>
                    <a:pt x="161" y="160"/>
                    <a:pt x="201" y="152"/>
                    <a:pt x="231" y="134"/>
                  </a:cubicBezTo>
                  <a:cubicBezTo>
                    <a:pt x="292" y="99"/>
                    <a:pt x="292" y="42"/>
                    <a:pt x="231" y="7"/>
                  </a:cubicBezTo>
                  <a:cubicBezTo>
                    <a:pt x="227" y="5"/>
                    <a:pt x="223" y="2"/>
                    <a:pt x="219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1" name="任意多边形 23">
              <a:extLst>
                <a:ext uri="{FF2B5EF4-FFF2-40B4-BE49-F238E27FC236}">
                  <a16:creationId xmlns:a16="http://schemas.microsoft.com/office/drawing/2014/main" id="{59E564B9-4245-DEE6-2223-87D8BF534A58}"/>
                </a:ext>
              </a:extLst>
            </p:cNvPr>
            <p:cNvSpPr/>
            <p:nvPr/>
          </p:nvSpPr>
          <p:spPr bwMode="auto">
            <a:xfrm>
              <a:off x="5521325" y="3535363"/>
              <a:ext cx="241300" cy="128588"/>
            </a:xfrm>
            <a:custGeom>
              <a:avLst/>
              <a:gdLst>
                <a:gd name="T0" fmla="*/ 46 w 92"/>
                <a:gd name="T1" fmla="*/ 0 h 49"/>
                <a:gd name="T2" fmla="*/ 17 w 92"/>
                <a:gd name="T3" fmla="*/ 7 h 49"/>
                <a:gd name="T4" fmla="*/ 17 w 92"/>
                <a:gd name="T5" fmla="*/ 42 h 49"/>
                <a:gd name="T6" fmla="*/ 46 w 92"/>
                <a:gd name="T7" fmla="*/ 49 h 49"/>
                <a:gd name="T8" fmla="*/ 76 w 92"/>
                <a:gd name="T9" fmla="*/ 42 h 49"/>
                <a:gd name="T10" fmla="*/ 76 w 92"/>
                <a:gd name="T11" fmla="*/ 7 h 49"/>
                <a:gd name="T12" fmla="*/ 46 w 92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9">
                  <a:moveTo>
                    <a:pt x="46" y="0"/>
                  </a:moveTo>
                  <a:cubicBezTo>
                    <a:pt x="35" y="0"/>
                    <a:pt x="25" y="3"/>
                    <a:pt x="17" y="7"/>
                  </a:cubicBezTo>
                  <a:cubicBezTo>
                    <a:pt x="0" y="17"/>
                    <a:pt x="0" y="32"/>
                    <a:pt x="17" y="42"/>
                  </a:cubicBezTo>
                  <a:cubicBezTo>
                    <a:pt x="25" y="46"/>
                    <a:pt x="35" y="49"/>
                    <a:pt x="46" y="49"/>
                  </a:cubicBezTo>
                  <a:cubicBezTo>
                    <a:pt x="57" y="49"/>
                    <a:pt x="68" y="46"/>
                    <a:pt x="76" y="42"/>
                  </a:cubicBezTo>
                  <a:cubicBezTo>
                    <a:pt x="92" y="32"/>
                    <a:pt x="92" y="17"/>
                    <a:pt x="76" y="7"/>
                  </a:cubicBezTo>
                  <a:cubicBezTo>
                    <a:pt x="68" y="3"/>
                    <a:pt x="57" y="0"/>
                    <a:pt x="46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2" name="任意多边形 24">
              <a:extLst>
                <a:ext uri="{FF2B5EF4-FFF2-40B4-BE49-F238E27FC236}">
                  <a16:creationId xmlns:a16="http://schemas.microsoft.com/office/drawing/2014/main" id="{689AA79C-A494-76A9-5EF8-B5DEDAB82B8B}"/>
                </a:ext>
              </a:extLst>
            </p:cNvPr>
            <p:cNvSpPr/>
            <p:nvPr/>
          </p:nvSpPr>
          <p:spPr bwMode="auto">
            <a:xfrm>
              <a:off x="5441950" y="2568575"/>
              <a:ext cx="381000" cy="455613"/>
            </a:xfrm>
            <a:custGeom>
              <a:avLst/>
              <a:gdLst>
                <a:gd name="T0" fmla="*/ 130 w 145"/>
                <a:gd name="T1" fmla="*/ 27 h 174"/>
                <a:gd name="T2" fmla="*/ 130 w 145"/>
                <a:gd name="T3" fmla="*/ 27 h 174"/>
                <a:gd name="T4" fmla="*/ 92 w 145"/>
                <a:gd name="T5" fmla="*/ 5 h 174"/>
                <a:gd name="T6" fmla="*/ 54 w 145"/>
                <a:gd name="T7" fmla="*/ 11 h 174"/>
                <a:gd name="T8" fmla="*/ 0 w 145"/>
                <a:gd name="T9" fmla="*/ 107 h 174"/>
                <a:gd name="T10" fmla="*/ 16 w 145"/>
                <a:gd name="T11" fmla="*/ 147 h 174"/>
                <a:gd name="T12" fmla="*/ 53 w 145"/>
                <a:gd name="T13" fmla="*/ 169 h 174"/>
                <a:gd name="T14" fmla="*/ 92 w 145"/>
                <a:gd name="T15" fmla="*/ 164 h 174"/>
                <a:gd name="T16" fmla="*/ 145 w 145"/>
                <a:gd name="T17" fmla="*/ 67 h 174"/>
                <a:gd name="T18" fmla="*/ 130 w 145"/>
                <a:gd name="T19" fmla="*/ 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74">
                  <a:moveTo>
                    <a:pt x="130" y="27"/>
                  </a:moveTo>
                  <a:cubicBezTo>
                    <a:pt x="130" y="27"/>
                    <a:pt x="130" y="27"/>
                    <a:pt x="130" y="27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3" y="0"/>
                    <a:pt x="71" y="2"/>
                    <a:pt x="54" y="11"/>
                  </a:cubicBezTo>
                  <a:cubicBezTo>
                    <a:pt x="19" y="32"/>
                    <a:pt x="0" y="71"/>
                    <a:pt x="0" y="107"/>
                  </a:cubicBezTo>
                  <a:cubicBezTo>
                    <a:pt x="0" y="127"/>
                    <a:pt x="6" y="141"/>
                    <a:pt x="16" y="147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62" y="174"/>
                    <a:pt x="75" y="173"/>
                    <a:pt x="92" y="164"/>
                  </a:cubicBezTo>
                  <a:cubicBezTo>
                    <a:pt x="127" y="143"/>
                    <a:pt x="145" y="104"/>
                    <a:pt x="145" y="67"/>
                  </a:cubicBezTo>
                  <a:cubicBezTo>
                    <a:pt x="145" y="47"/>
                    <a:pt x="140" y="33"/>
                    <a:pt x="130" y="27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3" name="任意多边形 25">
              <a:extLst>
                <a:ext uri="{FF2B5EF4-FFF2-40B4-BE49-F238E27FC236}">
                  <a16:creationId xmlns:a16="http://schemas.microsoft.com/office/drawing/2014/main" id="{3B1472C4-D20E-2D91-27F4-433F0D69B3FF}"/>
                </a:ext>
              </a:extLst>
            </p:cNvPr>
            <p:cNvSpPr/>
            <p:nvPr/>
          </p:nvSpPr>
          <p:spPr bwMode="auto">
            <a:xfrm>
              <a:off x="5165725" y="1238250"/>
              <a:ext cx="952500" cy="1357313"/>
            </a:xfrm>
            <a:custGeom>
              <a:avLst/>
              <a:gdLst>
                <a:gd name="T0" fmla="*/ 323 w 364"/>
                <a:gd name="T1" fmla="*/ 37 h 519"/>
                <a:gd name="T2" fmla="*/ 285 w 364"/>
                <a:gd name="T3" fmla="*/ 15 h 519"/>
                <a:gd name="T4" fmla="*/ 170 w 364"/>
                <a:gd name="T5" fmla="*/ 32 h 519"/>
                <a:gd name="T6" fmla="*/ 0 w 364"/>
                <a:gd name="T7" fmla="*/ 285 h 519"/>
                <a:gd name="T8" fmla="*/ 37 w 364"/>
                <a:gd name="T9" fmla="*/ 307 h 519"/>
                <a:gd name="T10" fmla="*/ 137 w 364"/>
                <a:gd name="T11" fmla="*/ 285 h 519"/>
                <a:gd name="T12" fmla="*/ 204 w 364"/>
                <a:gd name="T13" fmla="*/ 188 h 519"/>
                <a:gd name="T14" fmla="*/ 220 w 364"/>
                <a:gd name="T15" fmla="*/ 181 h 519"/>
                <a:gd name="T16" fmla="*/ 221 w 364"/>
                <a:gd name="T17" fmla="*/ 194 h 519"/>
                <a:gd name="T18" fmla="*/ 108 w 364"/>
                <a:gd name="T19" fmla="*/ 355 h 519"/>
                <a:gd name="T20" fmla="*/ 108 w 364"/>
                <a:gd name="T21" fmla="*/ 498 h 519"/>
                <a:gd name="T22" fmla="*/ 145 w 364"/>
                <a:gd name="T23" fmla="*/ 519 h 519"/>
                <a:gd name="T24" fmla="*/ 251 w 364"/>
                <a:gd name="T25" fmla="*/ 458 h 519"/>
                <a:gd name="T26" fmla="*/ 251 w 364"/>
                <a:gd name="T27" fmla="*/ 379 h 519"/>
                <a:gd name="T28" fmla="*/ 364 w 364"/>
                <a:gd name="T29" fmla="*/ 136 h 519"/>
                <a:gd name="T30" fmla="*/ 323 w 364"/>
                <a:gd name="T31" fmla="*/ 37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4" h="519">
                  <a:moveTo>
                    <a:pt x="323" y="37"/>
                  </a:moveTo>
                  <a:cubicBezTo>
                    <a:pt x="285" y="15"/>
                    <a:pt x="285" y="15"/>
                    <a:pt x="285" y="15"/>
                  </a:cubicBezTo>
                  <a:cubicBezTo>
                    <a:pt x="258" y="0"/>
                    <a:pt x="219" y="3"/>
                    <a:pt x="170" y="32"/>
                  </a:cubicBezTo>
                  <a:cubicBezTo>
                    <a:pt x="81" y="83"/>
                    <a:pt x="19" y="181"/>
                    <a:pt x="0" y="285"/>
                  </a:cubicBezTo>
                  <a:cubicBezTo>
                    <a:pt x="37" y="307"/>
                    <a:pt x="37" y="307"/>
                    <a:pt x="37" y="307"/>
                  </a:cubicBezTo>
                  <a:cubicBezTo>
                    <a:pt x="137" y="285"/>
                    <a:pt x="137" y="285"/>
                    <a:pt x="137" y="285"/>
                  </a:cubicBezTo>
                  <a:cubicBezTo>
                    <a:pt x="148" y="241"/>
                    <a:pt x="165" y="210"/>
                    <a:pt x="204" y="188"/>
                  </a:cubicBezTo>
                  <a:cubicBezTo>
                    <a:pt x="210" y="185"/>
                    <a:pt x="215" y="182"/>
                    <a:pt x="220" y="181"/>
                  </a:cubicBezTo>
                  <a:cubicBezTo>
                    <a:pt x="220" y="185"/>
                    <a:pt x="221" y="189"/>
                    <a:pt x="221" y="194"/>
                  </a:cubicBezTo>
                  <a:cubicBezTo>
                    <a:pt x="221" y="227"/>
                    <a:pt x="198" y="266"/>
                    <a:pt x="108" y="355"/>
                  </a:cubicBezTo>
                  <a:cubicBezTo>
                    <a:pt x="108" y="498"/>
                    <a:pt x="108" y="498"/>
                    <a:pt x="108" y="498"/>
                  </a:cubicBezTo>
                  <a:cubicBezTo>
                    <a:pt x="145" y="519"/>
                    <a:pt x="145" y="519"/>
                    <a:pt x="145" y="519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379"/>
                    <a:pt x="251" y="379"/>
                    <a:pt x="251" y="379"/>
                  </a:cubicBezTo>
                  <a:cubicBezTo>
                    <a:pt x="304" y="323"/>
                    <a:pt x="364" y="239"/>
                    <a:pt x="364" y="136"/>
                  </a:cubicBezTo>
                  <a:cubicBezTo>
                    <a:pt x="364" y="87"/>
                    <a:pt x="350" y="52"/>
                    <a:pt x="323" y="37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4" name="任意多边形 26">
              <a:extLst>
                <a:ext uri="{FF2B5EF4-FFF2-40B4-BE49-F238E27FC236}">
                  <a16:creationId xmlns:a16="http://schemas.microsoft.com/office/drawing/2014/main" id="{EAA76744-4C33-031D-D4D2-1CEECFBB86CE}"/>
                </a:ext>
              </a:extLst>
            </p:cNvPr>
            <p:cNvSpPr/>
            <p:nvPr/>
          </p:nvSpPr>
          <p:spPr bwMode="auto">
            <a:xfrm>
              <a:off x="5262563" y="1228725"/>
              <a:ext cx="855663" cy="1366838"/>
            </a:xfrm>
            <a:custGeom>
              <a:avLst/>
              <a:gdLst>
                <a:gd name="T0" fmla="*/ 108 w 327"/>
                <a:gd name="T1" fmla="*/ 381 h 523"/>
                <a:gd name="T2" fmla="*/ 221 w 327"/>
                <a:gd name="T3" fmla="*/ 219 h 523"/>
                <a:gd name="T4" fmla="*/ 167 w 327"/>
                <a:gd name="T5" fmla="*/ 192 h 523"/>
                <a:gd name="T6" fmla="*/ 100 w 327"/>
                <a:gd name="T7" fmla="*/ 289 h 523"/>
                <a:gd name="T8" fmla="*/ 0 w 327"/>
                <a:gd name="T9" fmla="*/ 311 h 523"/>
                <a:gd name="T10" fmla="*/ 170 w 327"/>
                <a:gd name="T11" fmla="*/ 57 h 523"/>
                <a:gd name="T12" fmla="*/ 327 w 327"/>
                <a:gd name="T13" fmla="*/ 140 h 523"/>
                <a:gd name="T14" fmla="*/ 214 w 327"/>
                <a:gd name="T15" fmla="*/ 383 h 523"/>
                <a:gd name="T16" fmla="*/ 214 w 327"/>
                <a:gd name="T17" fmla="*/ 462 h 523"/>
                <a:gd name="T18" fmla="*/ 108 w 327"/>
                <a:gd name="T19" fmla="*/ 523 h 523"/>
                <a:gd name="T20" fmla="*/ 108 w 327"/>
                <a:gd name="T21" fmla="*/ 38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523">
                  <a:moveTo>
                    <a:pt x="108" y="381"/>
                  </a:moveTo>
                  <a:cubicBezTo>
                    <a:pt x="198" y="291"/>
                    <a:pt x="221" y="253"/>
                    <a:pt x="221" y="219"/>
                  </a:cubicBezTo>
                  <a:cubicBezTo>
                    <a:pt x="221" y="190"/>
                    <a:pt x="208" y="168"/>
                    <a:pt x="167" y="192"/>
                  </a:cubicBezTo>
                  <a:cubicBezTo>
                    <a:pt x="128" y="214"/>
                    <a:pt x="111" y="245"/>
                    <a:pt x="100" y="28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19" y="207"/>
                    <a:pt x="81" y="109"/>
                    <a:pt x="170" y="57"/>
                  </a:cubicBezTo>
                  <a:cubicBezTo>
                    <a:pt x="269" y="0"/>
                    <a:pt x="327" y="43"/>
                    <a:pt x="327" y="140"/>
                  </a:cubicBezTo>
                  <a:cubicBezTo>
                    <a:pt x="327" y="243"/>
                    <a:pt x="267" y="327"/>
                    <a:pt x="214" y="383"/>
                  </a:cubicBezTo>
                  <a:cubicBezTo>
                    <a:pt x="214" y="462"/>
                    <a:pt x="214" y="462"/>
                    <a:pt x="214" y="462"/>
                  </a:cubicBezTo>
                  <a:cubicBezTo>
                    <a:pt x="108" y="523"/>
                    <a:pt x="108" y="523"/>
                    <a:pt x="108" y="523"/>
                  </a:cubicBezTo>
                  <a:lnTo>
                    <a:pt x="108" y="38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5" name="任意多边形 27">
              <a:extLst>
                <a:ext uri="{FF2B5EF4-FFF2-40B4-BE49-F238E27FC236}">
                  <a16:creationId xmlns:a16="http://schemas.microsoft.com/office/drawing/2014/main" id="{B9DF1299-2CEA-05C9-A777-24A1BB05D266}"/>
                </a:ext>
              </a:extLst>
            </p:cNvPr>
            <p:cNvSpPr/>
            <p:nvPr/>
          </p:nvSpPr>
          <p:spPr bwMode="auto">
            <a:xfrm>
              <a:off x="5541963" y="2600325"/>
              <a:ext cx="280988" cy="449263"/>
            </a:xfrm>
            <a:custGeom>
              <a:avLst/>
              <a:gdLst>
                <a:gd name="T0" fmla="*/ 0 w 107"/>
                <a:gd name="T1" fmla="*/ 117 h 172"/>
                <a:gd name="T2" fmla="*/ 54 w 107"/>
                <a:gd name="T3" fmla="*/ 20 h 172"/>
                <a:gd name="T4" fmla="*/ 107 w 107"/>
                <a:gd name="T5" fmla="*/ 55 h 172"/>
                <a:gd name="T6" fmla="*/ 54 w 107"/>
                <a:gd name="T7" fmla="*/ 152 h 172"/>
                <a:gd name="T8" fmla="*/ 0 w 107"/>
                <a:gd name="T9" fmla="*/ 11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72">
                  <a:moveTo>
                    <a:pt x="0" y="117"/>
                  </a:moveTo>
                  <a:cubicBezTo>
                    <a:pt x="0" y="80"/>
                    <a:pt x="18" y="41"/>
                    <a:pt x="54" y="20"/>
                  </a:cubicBezTo>
                  <a:cubicBezTo>
                    <a:pt x="89" y="0"/>
                    <a:pt x="107" y="18"/>
                    <a:pt x="107" y="55"/>
                  </a:cubicBezTo>
                  <a:cubicBezTo>
                    <a:pt x="107" y="92"/>
                    <a:pt x="89" y="131"/>
                    <a:pt x="54" y="152"/>
                  </a:cubicBezTo>
                  <a:cubicBezTo>
                    <a:pt x="18" y="172"/>
                    <a:pt x="0" y="154"/>
                    <a:pt x="0" y="11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6" name="任意多边形 28">
              <a:extLst>
                <a:ext uri="{FF2B5EF4-FFF2-40B4-BE49-F238E27FC236}">
                  <a16:creationId xmlns:a16="http://schemas.microsoft.com/office/drawing/2014/main" id="{40B0361D-F958-4BEB-8A2C-4D1E00C76355}"/>
                </a:ext>
              </a:extLst>
            </p:cNvPr>
            <p:cNvSpPr/>
            <p:nvPr/>
          </p:nvSpPr>
          <p:spPr bwMode="auto">
            <a:xfrm>
              <a:off x="5448300" y="1685925"/>
              <a:ext cx="392113" cy="538163"/>
            </a:xfrm>
            <a:custGeom>
              <a:avLst/>
              <a:gdLst>
                <a:gd name="T0" fmla="*/ 150 w 150"/>
                <a:gd name="T1" fmla="*/ 44 h 206"/>
                <a:gd name="T2" fmla="*/ 37 w 150"/>
                <a:gd name="T3" fmla="*/ 206 h 206"/>
                <a:gd name="T4" fmla="*/ 0 w 150"/>
                <a:gd name="T5" fmla="*/ 184 h 206"/>
                <a:gd name="T6" fmla="*/ 113 w 150"/>
                <a:gd name="T7" fmla="*/ 23 h 206"/>
                <a:gd name="T8" fmla="*/ 112 w 150"/>
                <a:gd name="T9" fmla="*/ 10 h 206"/>
                <a:gd name="T10" fmla="*/ 150 w 150"/>
                <a:gd name="T11" fmla="*/ 4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206">
                  <a:moveTo>
                    <a:pt x="150" y="44"/>
                  </a:moveTo>
                  <a:cubicBezTo>
                    <a:pt x="150" y="78"/>
                    <a:pt x="127" y="116"/>
                    <a:pt x="37" y="206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90" y="95"/>
                    <a:pt x="113" y="56"/>
                    <a:pt x="113" y="23"/>
                  </a:cubicBezTo>
                  <a:cubicBezTo>
                    <a:pt x="113" y="18"/>
                    <a:pt x="112" y="14"/>
                    <a:pt x="112" y="10"/>
                  </a:cubicBezTo>
                  <a:cubicBezTo>
                    <a:pt x="140" y="0"/>
                    <a:pt x="150" y="19"/>
                    <a:pt x="150" y="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7" name="任意多边形 29">
              <a:extLst>
                <a:ext uri="{FF2B5EF4-FFF2-40B4-BE49-F238E27FC236}">
                  <a16:creationId xmlns:a16="http://schemas.microsoft.com/office/drawing/2014/main" id="{41256AB1-A16C-BC89-7467-905DD1E078D1}"/>
                </a:ext>
              </a:extLst>
            </p:cNvPr>
            <p:cNvSpPr/>
            <p:nvPr/>
          </p:nvSpPr>
          <p:spPr bwMode="auto">
            <a:xfrm>
              <a:off x="7686675" y="3016250"/>
              <a:ext cx="209550" cy="554038"/>
            </a:xfrm>
            <a:custGeom>
              <a:avLst/>
              <a:gdLst>
                <a:gd name="T0" fmla="*/ 0 w 80"/>
                <a:gd name="T1" fmla="*/ 4 h 212"/>
                <a:gd name="T2" fmla="*/ 43 w 80"/>
                <a:gd name="T3" fmla="*/ 36 h 212"/>
                <a:gd name="T4" fmla="*/ 78 w 80"/>
                <a:gd name="T5" fmla="*/ 140 h 212"/>
                <a:gd name="T6" fmla="*/ 26 w 80"/>
                <a:gd name="T7" fmla="*/ 211 h 212"/>
                <a:gd name="T8" fmla="*/ 7 w 80"/>
                <a:gd name="T9" fmla="*/ 180 h 212"/>
                <a:gd name="T10" fmla="*/ 34 w 80"/>
                <a:gd name="T11" fmla="*/ 138 h 212"/>
                <a:gd name="T12" fmla="*/ 17 w 80"/>
                <a:gd name="T13" fmla="*/ 92 h 212"/>
                <a:gd name="T14" fmla="*/ 0 w 80"/>
                <a:gd name="T15" fmla="*/ 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12">
                  <a:moveTo>
                    <a:pt x="0" y="4"/>
                  </a:moveTo>
                  <a:cubicBezTo>
                    <a:pt x="16" y="0"/>
                    <a:pt x="33" y="11"/>
                    <a:pt x="43" y="36"/>
                  </a:cubicBezTo>
                  <a:cubicBezTo>
                    <a:pt x="53" y="60"/>
                    <a:pt x="73" y="123"/>
                    <a:pt x="78" y="140"/>
                  </a:cubicBezTo>
                  <a:cubicBezTo>
                    <a:pt x="80" y="147"/>
                    <a:pt x="24" y="212"/>
                    <a:pt x="26" y="211"/>
                  </a:cubicBezTo>
                  <a:cubicBezTo>
                    <a:pt x="26" y="211"/>
                    <a:pt x="7" y="180"/>
                    <a:pt x="7" y="180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17" y="92"/>
                    <a:pt x="17" y="92"/>
                    <a:pt x="17" y="92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8" name="任意多边形 30">
              <a:extLst>
                <a:ext uri="{FF2B5EF4-FFF2-40B4-BE49-F238E27FC236}">
                  <a16:creationId xmlns:a16="http://schemas.microsoft.com/office/drawing/2014/main" id="{8B622627-6961-72D2-D049-137E9F58075B}"/>
                </a:ext>
              </a:extLst>
            </p:cNvPr>
            <p:cNvSpPr/>
            <p:nvPr/>
          </p:nvSpPr>
          <p:spPr bwMode="auto">
            <a:xfrm>
              <a:off x="7618413" y="4445000"/>
              <a:ext cx="176213" cy="196850"/>
            </a:xfrm>
            <a:custGeom>
              <a:avLst/>
              <a:gdLst>
                <a:gd name="T0" fmla="*/ 62 w 67"/>
                <a:gd name="T1" fmla="*/ 41 h 75"/>
                <a:gd name="T2" fmla="*/ 65 w 67"/>
                <a:gd name="T3" fmla="*/ 54 h 75"/>
                <a:gd name="T4" fmla="*/ 60 w 67"/>
                <a:gd name="T5" fmla="*/ 73 h 75"/>
                <a:gd name="T6" fmla="*/ 37 w 67"/>
                <a:gd name="T7" fmla="*/ 68 h 75"/>
                <a:gd name="T8" fmla="*/ 20 w 67"/>
                <a:gd name="T9" fmla="*/ 46 h 75"/>
                <a:gd name="T10" fmla="*/ 2 w 67"/>
                <a:gd name="T11" fmla="*/ 21 h 75"/>
                <a:gd name="T12" fmla="*/ 8 w 67"/>
                <a:gd name="T13" fmla="*/ 4 h 75"/>
                <a:gd name="T14" fmla="*/ 39 w 67"/>
                <a:gd name="T15" fmla="*/ 15 h 75"/>
                <a:gd name="T16" fmla="*/ 62 w 67"/>
                <a:gd name="T17" fmla="*/ 4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5">
                  <a:moveTo>
                    <a:pt x="62" y="41"/>
                  </a:moveTo>
                  <a:cubicBezTo>
                    <a:pt x="64" y="42"/>
                    <a:pt x="65" y="46"/>
                    <a:pt x="65" y="54"/>
                  </a:cubicBezTo>
                  <a:cubicBezTo>
                    <a:pt x="66" y="60"/>
                    <a:pt x="67" y="71"/>
                    <a:pt x="60" y="73"/>
                  </a:cubicBezTo>
                  <a:cubicBezTo>
                    <a:pt x="53" y="75"/>
                    <a:pt x="42" y="74"/>
                    <a:pt x="37" y="68"/>
                  </a:cubicBezTo>
                  <a:cubicBezTo>
                    <a:pt x="32" y="61"/>
                    <a:pt x="28" y="55"/>
                    <a:pt x="20" y="46"/>
                  </a:cubicBezTo>
                  <a:cubicBezTo>
                    <a:pt x="13" y="38"/>
                    <a:pt x="5" y="31"/>
                    <a:pt x="2" y="21"/>
                  </a:cubicBezTo>
                  <a:cubicBezTo>
                    <a:pt x="0" y="11"/>
                    <a:pt x="2" y="7"/>
                    <a:pt x="8" y="4"/>
                  </a:cubicBezTo>
                  <a:cubicBezTo>
                    <a:pt x="17" y="0"/>
                    <a:pt x="32" y="13"/>
                    <a:pt x="39" y="15"/>
                  </a:cubicBezTo>
                  <a:cubicBezTo>
                    <a:pt x="45" y="16"/>
                    <a:pt x="60" y="40"/>
                    <a:pt x="62" y="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9" name="任意多边形 31">
              <a:extLst>
                <a:ext uri="{FF2B5EF4-FFF2-40B4-BE49-F238E27FC236}">
                  <a16:creationId xmlns:a16="http://schemas.microsoft.com/office/drawing/2014/main" id="{18F8DD06-F362-1876-DF9B-A65E89B0E73D}"/>
                </a:ext>
              </a:extLst>
            </p:cNvPr>
            <p:cNvSpPr/>
            <p:nvPr/>
          </p:nvSpPr>
          <p:spPr bwMode="auto">
            <a:xfrm>
              <a:off x="7710488" y="4508500"/>
              <a:ext cx="69850" cy="69850"/>
            </a:xfrm>
            <a:custGeom>
              <a:avLst/>
              <a:gdLst>
                <a:gd name="T0" fmla="*/ 27 w 27"/>
                <a:gd name="T1" fmla="*/ 10 h 27"/>
                <a:gd name="T2" fmla="*/ 27 w 27"/>
                <a:gd name="T3" fmla="*/ 20 h 27"/>
                <a:gd name="T4" fmla="*/ 2 w 27"/>
                <a:gd name="T5" fmla="*/ 20 h 27"/>
                <a:gd name="T6" fmla="*/ 0 w 27"/>
                <a:gd name="T7" fmla="*/ 0 h 27"/>
                <a:gd name="T8" fmla="*/ 27 w 27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7" y="1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17" y="27"/>
                    <a:pt x="2" y="20"/>
                  </a:cubicBezTo>
                  <a:cubicBezTo>
                    <a:pt x="2" y="19"/>
                    <a:pt x="0" y="0"/>
                    <a:pt x="0" y="0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0" name="任意多边形 32">
              <a:extLst>
                <a:ext uri="{FF2B5EF4-FFF2-40B4-BE49-F238E27FC236}">
                  <a16:creationId xmlns:a16="http://schemas.microsoft.com/office/drawing/2014/main" id="{06F5D1B8-4CA0-5EBB-1961-EB372CCA844D}"/>
                </a:ext>
              </a:extLst>
            </p:cNvPr>
            <p:cNvSpPr/>
            <p:nvPr/>
          </p:nvSpPr>
          <p:spPr bwMode="auto">
            <a:xfrm>
              <a:off x="7319963" y="4691063"/>
              <a:ext cx="287338" cy="153988"/>
            </a:xfrm>
            <a:custGeom>
              <a:avLst/>
              <a:gdLst>
                <a:gd name="T0" fmla="*/ 103 w 110"/>
                <a:gd name="T1" fmla="*/ 0 h 59"/>
                <a:gd name="T2" fmla="*/ 107 w 110"/>
                <a:gd name="T3" fmla="*/ 16 h 59"/>
                <a:gd name="T4" fmla="*/ 108 w 110"/>
                <a:gd name="T5" fmla="*/ 36 h 59"/>
                <a:gd name="T6" fmla="*/ 85 w 110"/>
                <a:gd name="T7" fmla="*/ 44 h 59"/>
                <a:gd name="T8" fmla="*/ 55 w 110"/>
                <a:gd name="T9" fmla="*/ 54 h 59"/>
                <a:gd name="T10" fmla="*/ 27 w 110"/>
                <a:gd name="T11" fmla="*/ 58 h 59"/>
                <a:gd name="T12" fmla="*/ 2 w 110"/>
                <a:gd name="T13" fmla="*/ 45 h 59"/>
                <a:gd name="T14" fmla="*/ 29 w 110"/>
                <a:gd name="T15" fmla="*/ 27 h 59"/>
                <a:gd name="T16" fmla="*/ 70 w 110"/>
                <a:gd name="T17" fmla="*/ 0 h 59"/>
                <a:gd name="T18" fmla="*/ 103 w 110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59">
                  <a:moveTo>
                    <a:pt x="103" y="0"/>
                  </a:moveTo>
                  <a:cubicBezTo>
                    <a:pt x="103" y="0"/>
                    <a:pt x="105" y="8"/>
                    <a:pt x="107" y="16"/>
                  </a:cubicBezTo>
                  <a:cubicBezTo>
                    <a:pt x="108" y="22"/>
                    <a:pt x="110" y="32"/>
                    <a:pt x="108" y="36"/>
                  </a:cubicBezTo>
                  <a:cubicBezTo>
                    <a:pt x="106" y="41"/>
                    <a:pt x="98" y="44"/>
                    <a:pt x="85" y="44"/>
                  </a:cubicBezTo>
                  <a:cubicBezTo>
                    <a:pt x="77" y="44"/>
                    <a:pt x="64" y="49"/>
                    <a:pt x="55" y="54"/>
                  </a:cubicBezTo>
                  <a:cubicBezTo>
                    <a:pt x="46" y="59"/>
                    <a:pt x="36" y="59"/>
                    <a:pt x="27" y="58"/>
                  </a:cubicBezTo>
                  <a:cubicBezTo>
                    <a:pt x="15" y="57"/>
                    <a:pt x="4" y="50"/>
                    <a:pt x="2" y="45"/>
                  </a:cubicBezTo>
                  <a:cubicBezTo>
                    <a:pt x="0" y="41"/>
                    <a:pt x="2" y="39"/>
                    <a:pt x="29" y="27"/>
                  </a:cubicBezTo>
                  <a:cubicBezTo>
                    <a:pt x="29" y="27"/>
                    <a:pt x="57" y="15"/>
                    <a:pt x="7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1" name="任意多边形 33">
              <a:extLst>
                <a:ext uri="{FF2B5EF4-FFF2-40B4-BE49-F238E27FC236}">
                  <a16:creationId xmlns:a16="http://schemas.microsoft.com/office/drawing/2014/main" id="{44838FD9-8E79-1EF8-138B-BA702393B51F}"/>
                </a:ext>
              </a:extLst>
            </p:cNvPr>
            <p:cNvSpPr/>
            <p:nvPr/>
          </p:nvSpPr>
          <p:spPr bwMode="auto">
            <a:xfrm>
              <a:off x="7502525" y="4662488"/>
              <a:ext cx="87313" cy="57150"/>
            </a:xfrm>
            <a:custGeom>
              <a:avLst/>
              <a:gdLst>
                <a:gd name="T0" fmla="*/ 33 w 33"/>
                <a:gd name="T1" fmla="*/ 0 h 22"/>
                <a:gd name="T2" fmla="*/ 33 w 33"/>
                <a:gd name="T3" fmla="*/ 12 h 22"/>
                <a:gd name="T4" fmla="*/ 15 w 33"/>
                <a:gd name="T5" fmla="*/ 22 h 22"/>
                <a:gd name="T6" fmla="*/ 0 w 33"/>
                <a:gd name="T7" fmla="*/ 11 h 22"/>
                <a:gd name="T8" fmla="*/ 0 w 33"/>
                <a:gd name="T9" fmla="*/ 1 h 22"/>
                <a:gd name="T10" fmla="*/ 33 w 3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2">
                  <a:moveTo>
                    <a:pt x="33" y="0"/>
                  </a:moveTo>
                  <a:cubicBezTo>
                    <a:pt x="33" y="0"/>
                    <a:pt x="33" y="7"/>
                    <a:pt x="33" y="12"/>
                  </a:cubicBezTo>
                  <a:cubicBezTo>
                    <a:pt x="33" y="16"/>
                    <a:pt x="28" y="22"/>
                    <a:pt x="15" y="22"/>
                  </a:cubicBezTo>
                  <a:cubicBezTo>
                    <a:pt x="6" y="21"/>
                    <a:pt x="0" y="19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2" name="任意多边形 34">
              <a:extLst>
                <a:ext uri="{FF2B5EF4-FFF2-40B4-BE49-F238E27FC236}">
                  <a16:creationId xmlns:a16="http://schemas.microsoft.com/office/drawing/2014/main" id="{B8C28EC9-6962-A6A2-AD1D-5EC325B72CE6}"/>
                </a:ext>
              </a:extLst>
            </p:cNvPr>
            <p:cNvSpPr/>
            <p:nvPr/>
          </p:nvSpPr>
          <p:spPr bwMode="auto">
            <a:xfrm>
              <a:off x="7408863" y="3433763"/>
              <a:ext cx="411163" cy="1254125"/>
            </a:xfrm>
            <a:custGeom>
              <a:avLst/>
              <a:gdLst>
                <a:gd name="T0" fmla="*/ 152 w 157"/>
                <a:gd name="T1" fmla="*/ 283 h 480"/>
                <a:gd name="T2" fmla="*/ 140 w 157"/>
                <a:gd name="T3" fmla="*/ 233 h 480"/>
                <a:gd name="T4" fmla="*/ 149 w 157"/>
                <a:gd name="T5" fmla="*/ 147 h 480"/>
                <a:gd name="T6" fmla="*/ 135 w 157"/>
                <a:gd name="T7" fmla="*/ 13 h 480"/>
                <a:gd name="T8" fmla="*/ 5 w 157"/>
                <a:gd name="T9" fmla="*/ 53 h 480"/>
                <a:gd name="T10" fmla="*/ 8 w 157"/>
                <a:gd name="T11" fmla="*/ 268 h 480"/>
                <a:gd name="T12" fmla="*/ 20 w 157"/>
                <a:gd name="T13" fmla="*/ 350 h 480"/>
                <a:gd name="T14" fmla="*/ 36 w 157"/>
                <a:gd name="T15" fmla="*/ 471 h 480"/>
                <a:gd name="T16" fmla="*/ 69 w 157"/>
                <a:gd name="T17" fmla="*/ 470 h 480"/>
                <a:gd name="T18" fmla="*/ 78 w 157"/>
                <a:gd name="T19" fmla="*/ 338 h 480"/>
                <a:gd name="T20" fmla="*/ 68 w 157"/>
                <a:gd name="T21" fmla="*/ 280 h 480"/>
                <a:gd name="T22" fmla="*/ 78 w 157"/>
                <a:gd name="T23" fmla="*/ 156 h 480"/>
                <a:gd name="T24" fmla="*/ 84 w 157"/>
                <a:gd name="T25" fmla="*/ 213 h 480"/>
                <a:gd name="T26" fmla="*/ 99 w 157"/>
                <a:gd name="T27" fmla="*/ 301 h 480"/>
                <a:gd name="T28" fmla="*/ 115 w 157"/>
                <a:gd name="T29" fmla="*/ 422 h 480"/>
                <a:gd name="T30" fmla="*/ 143 w 157"/>
                <a:gd name="T31" fmla="*/ 421 h 480"/>
                <a:gd name="T32" fmla="*/ 152 w 157"/>
                <a:gd name="T33" fmla="*/ 28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480">
                  <a:moveTo>
                    <a:pt x="152" y="283"/>
                  </a:moveTo>
                  <a:cubicBezTo>
                    <a:pt x="147" y="251"/>
                    <a:pt x="140" y="233"/>
                    <a:pt x="140" y="233"/>
                  </a:cubicBezTo>
                  <a:cubicBezTo>
                    <a:pt x="140" y="233"/>
                    <a:pt x="146" y="189"/>
                    <a:pt x="149" y="147"/>
                  </a:cubicBezTo>
                  <a:cubicBezTo>
                    <a:pt x="155" y="71"/>
                    <a:pt x="150" y="47"/>
                    <a:pt x="135" y="13"/>
                  </a:cubicBezTo>
                  <a:cubicBezTo>
                    <a:pt x="135" y="13"/>
                    <a:pt x="9" y="0"/>
                    <a:pt x="5" y="53"/>
                  </a:cubicBezTo>
                  <a:cubicBezTo>
                    <a:pt x="0" y="118"/>
                    <a:pt x="6" y="245"/>
                    <a:pt x="8" y="268"/>
                  </a:cubicBezTo>
                  <a:cubicBezTo>
                    <a:pt x="10" y="291"/>
                    <a:pt x="12" y="301"/>
                    <a:pt x="20" y="350"/>
                  </a:cubicBezTo>
                  <a:cubicBezTo>
                    <a:pt x="26" y="386"/>
                    <a:pt x="36" y="471"/>
                    <a:pt x="36" y="471"/>
                  </a:cubicBezTo>
                  <a:cubicBezTo>
                    <a:pt x="53" y="480"/>
                    <a:pt x="69" y="470"/>
                    <a:pt x="69" y="470"/>
                  </a:cubicBezTo>
                  <a:cubicBezTo>
                    <a:pt x="69" y="470"/>
                    <a:pt x="79" y="365"/>
                    <a:pt x="78" y="338"/>
                  </a:cubicBezTo>
                  <a:cubicBezTo>
                    <a:pt x="77" y="305"/>
                    <a:pt x="68" y="280"/>
                    <a:pt x="68" y="280"/>
                  </a:cubicBezTo>
                  <a:cubicBezTo>
                    <a:pt x="68" y="280"/>
                    <a:pt x="76" y="173"/>
                    <a:pt x="78" y="156"/>
                  </a:cubicBezTo>
                  <a:cubicBezTo>
                    <a:pt x="78" y="156"/>
                    <a:pt x="82" y="190"/>
                    <a:pt x="84" y="213"/>
                  </a:cubicBezTo>
                  <a:cubicBezTo>
                    <a:pt x="85" y="236"/>
                    <a:pt x="92" y="258"/>
                    <a:pt x="99" y="301"/>
                  </a:cubicBezTo>
                  <a:cubicBezTo>
                    <a:pt x="105" y="339"/>
                    <a:pt x="115" y="422"/>
                    <a:pt x="115" y="422"/>
                  </a:cubicBezTo>
                  <a:cubicBezTo>
                    <a:pt x="132" y="431"/>
                    <a:pt x="143" y="421"/>
                    <a:pt x="143" y="421"/>
                  </a:cubicBezTo>
                  <a:cubicBezTo>
                    <a:pt x="143" y="421"/>
                    <a:pt x="157" y="316"/>
                    <a:pt x="152" y="283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3" name="任意多边形 35">
              <a:extLst>
                <a:ext uri="{FF2B5EF4-FFF2-40B4-BE49-F238E27FC236}">
                  <a16:creationId xmlns:a16="http://schemas.microsoft.com/office/drawing/2014/main" id="{8E0F409C-C479-FB9E-CAEC-87DAD2D84819}"/>
                </a:ext>
              </a:extLst>
            </p:cNvPr>
            <p:cNvSpPr/>
            <p:nvPr/>
          </p:nvSpPr>
          <p:spPr bwMode="auto">
            <a:xfrm>
              <a:off x="7516813" y="2955925"/>
              <a:ext cx="128588" cy="150813"/>
            </a:xfrm>
            <a:custGeom>
              <a:avLst/>
              <a:gdLst>
                <a:gd name="T0" fmla="*/ 0 w 81"/>
                <a:gd name="T1" fmla="*/ 16 h 95"/>
                <a:gd name="T2" fmla="*/ 10 w 81"/>
                <a:gd name="T3" fmla="*/ 95 h 95"/>
                <a:gd name="T4" fmla="*/ 81 w 81"/>
                <a:gd name="T5" fmla="*/ 91 h 95"/>
                <a:gd name="T6" fmla="*/ 72 w 81"/>
                <a:gd name="T7" fmla="*/ 0 h 95"/>
                <a:gd name="T8" fmla="*/ 0 w 81"/>
                <a:gd name="T9" fmla="*/ 1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5">
                  <a:moveTo>
                    <a:pt x="0" y="16"/>
                  </a:moveTo>
                  <a:lnTo>
                    <a:pt x="10" y="95"/>
                  </a:lnTo>
                  <a:lnTo>
                    <a:pt x="81" y="91"/>
                  </a:lnTo>
                  <a:lnTo>
                    <a:pt x="72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4" name="任意多边形 36">
              <a:extLst>
                <a:ext uri="{FF2B5EF4-FFF2-40B4-BE49-F238E27FC236}">
                  <a16:creationId xmlns:a16="http://schemas.microsoft.com/office/drawing/2014/main" id="{595C69F4-F0C3-2FC1-FA49-BE63903A05A5}"/>
                </a:ext>
              </a:extLst>
            </p:cNvPr>
            <p:cNvSpPr/>
            <p:nvPr/>
          </p:nvSpPr>
          <p:spPr bwMode="auto">
            <a:xfrm>
              <a:off x="7412038" y="3019425"/>
              <a:ext cx="392113" cy="671513"/>
            </a:xfrm>
            <a:custGeom>
              <a:avLst/>
              <a:gdLst>
                <a:gd name="T0" fmla="*/ 136 w 150"/>
                <a:gd name="T1" fmla="*/ 27 h 257"/>
                <a:gd name="T2" fmla="*/ 99 w 150"/>
                <a:gd name="T3" fmla="*/ 3 h 257"/>
                <a:gd name="T4" fmla="*/ 87 w 150"/>
                <a:gd name="T5" fmla="*/ 5 h 257"/>
                <a:gd name="T6" fmla="*/ 44 w 150"/>
                <a:gd name="T7" fmla="*/ 15 h 257"/>
                <a:gd name="T8" fmla="*/ 27 w 150"/>
                <a:gd name="T9" fmla="*/ 21 h 257"/>
                <a:gd name="T10" fmla="*/ 5 w 150"/>
                <a:gd name="T11" fmla="*/ 94 h 257"/>
                <a:gd name="T12" fmla="*/ 0 w 150"/>
                <a:gd name="T13" fmla="*/ 241 h 257"/>
                <a:gd name="T14" fmla="*/ 18 w 150"/>
                <a:gd name="T15" fmla="*/ 246 h 257"/>
                <a:gd name="T16" fmla="*/ 26 w 150"/>
                <a:gd name="T17" fmla="*/ 215 h 257"/>
                <a:gd name="T18" fmla="*/ 30 w 150"/>
                <a:gd name="T19" fmla="*/ 252 h 257"/>
                <a:gd name="T20" fmla="*/ 91 w 150"/>
                <a:gd name="T21" fmla="*/ 252 h 257"/>
                <a:gd name="T22" fmla="*/ 150 w 150"/>
                <a:gd name="T23" fmla="*/ 217 h 257"/>
                <a:gd name="T24" fmla="*/ 118 w 150"/>
                <a:gd name="T25" fmla="*/ 138 h 257"/>
                <a:gd name="T26" fmla="*/ 136 w 150"/>
                <a:gd name="T27" fmla="*/ 2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257">
                  <a:moveTo>
                    <a:pt x="136" y="27"/>
                  </a:moveTo>
                  <a:cubicBezTo>
                    <a:pt x="132" y="14"/>
                    <a:pt x="116" y="0"/>
                    <a:pt x="99" y="3"/>
                  </a:cubicBezTo>
                  <a:cubicBezTo>
                    <a:pt x="95" y="4"/>
                    <a:pt x="91" y="4"/>
                    <a:pt x="87" y="5"/>
                  </a:cubicBezTo>
                  <a:cubicBezTo>
                    <a:pt x="87" y="16"/>
                    <a:pt x="65" y="22"/>
                    <a:pt x="44" y="15"/>
                  </a:cubicBezTo>
                  <a:cubicBezTo>
                    <a:pt x="38" y="17"/>
                    <a:pt x="32" y="19"/>
                    <a:pt x="27" y="21"/>
                  </a:cubicBezTo>
                  <a:cubicBezTo>
                    <a:pt x="12" y="26"/>
                    <a:pt x="5" y="52"/>
                    <a:pt x="5" y="94"/>
                  </a:cubicBezTo>
                  <a:cubicBezTo>
                    <a:pt x="5" y="136"/>
                    <a:pt x="0" y="241"/>
                    <a:pt x="0" y="241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26" y="215"/>
                    <a:pt x="26" y="215"/>
                    <a:pt x="26" y="215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49" y="257"/>
                    <a:pt x="69" y="257"/>
                    <a:pt x="91" y="252"/>
                  </a:cubicBezTo>
                  <a:cubicBezTo>
                    <a:pt x="136" y="242"/>
                    <a:pt x="150" y="217"/>
                    <a:pt x="150" y="217"/>
                  </a:cubicBezTo>
                  <a:cubicBezTo>
                    <a:pt x="150" y="217"/>
                    <a:pt x="145" y="179"/>
                    <a:pt x="118" y="138"/>
                  </a:cubicBezTo>
                  <a:cubicBezTo>
                    <a:pt x="141" y="77"/>
                    <a:pt x="143" y="46"/>
                    <a:pt x="136" y="2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5" name="任意多边形 37">
              <a:extLst>
                <a:ext uri="{FF2B5EF4-FFF2-40B4-BE49-F238E27FC236}">
                  <a16:creationId xmlns:a16="http://schemas.microsoft.com/office/drawing/2014/main" id="{F981C64A-4383-8565-54B6-AA870656E1E6}"/>
                </a:ext>
              </a:extLst>
            </p:cNvPr>
            <p:cNvSpPr/>
            <p:nvPr/>
          </p:nvSpPr>
          <p:spPr bwMode="auto">
            <a:xfrm>
              <a:off x="7421563" y="3319463"/>
              <a:ext cx="3175" cy="61913"/>
            </a:xfrm>
            <a:custGeom>
              <a:avLst/>
              <a:gdLst>
                <a:gd name="T0" fmla="*/ 1 w 1"/>
                <a:gd name="T1" fmla="*/ 0 h 24"/>
                <a:gd name="T2" fmla="*/ 1 w 1"/>
                <a:gd name="T3" fmla="*/ 0 h 24"/>
                <a:gd name="T4" fmla="*/ 0 w 1"/>
                <a:gd name="T5" fmla="*/ 24 h 24"/>
                <a:gd name="T6" fmla="*/ 0 w 1"/>
                <a:gd name="T7" fmla="*/ 24 h 24"/>
                <a:gd name="T8" fmla="*/ 1 w 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5"/>
                    <a:pt x="1" y="7"/>
                    <a:pt x="1" y="0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6" name="任意多边形 38">
              <a:extLst>
                <a:ext uri="{FF2B5EF4-FFF2-40B4-BE49-F238E27FC236}">
                  <a16:creationId xmlns:a16="http://schemas.microsoft.com/office/drawing/2014/main" id="{67E6CB1E-FD52-F3BA-7FEA-9C425D5C5222}"/>
                </a:ext>
              </a:extLst>
            </p:cNvPr>
            <p:cNvSpPr/>
            <p:nvPr/>
          </p:nvSpPr>
          <p:spPr bwMode="auto">
            <a:xfrm>
              <a:off x="7421563" y="3238500"/>
              <a:ext cx="73025" cy="142875"/>
            </a:xfrm>
            <a:custGeom>
              <a:avLst/>
              <a:gdLst>
                <a:gd name="T0" fmla="*/ 28 w 28"/>
                <a:gd name="T1" fmla="*/ 0 h 55"/>
                <a:gd name="T2" fmla="*/ 1 w 28"/>
                <a:gd name="T3" fmla="*/ 31 h 55"/>
                <a:gd name="T4" fmla="*/ 0 w 28"/>
                <a:gd name="T5" fmla="*/ 55 h 55"/>
                <a:gd name="T6" fmla="*/ 28 w 28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28" y="0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38"/>
                    <a:pt x="0" y="46"/>
                    <a:pt x="0" y="55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7" name="任意多边形 39">
              <a:extLst>
                <a:ext uri="{FF2B5EF4-FFF2-40B4-BE49-F238E27FC236}">
                  <a16:creationId xmlns:a16="http://schemas.microsoft.com/office/drawing/2014/main" id="{2F5791B0-025B-4951-FDB3-4B521715F0BA}"/>
                </a:ext>
              </a:extLst>
            </p:cNvPr>
            <p:cNvSpPr/>
            <p:nvPr/>
          </p:nvSpPr>
          <p:spPr bwMode="auto">
            <a:xfrm>
              <a:off x="6900863" y="3063875"/>
              <a:ext cx="657225" cy="404813"/>
            </a:xfrm>
            <a:custGeom>
              <a:avLst/>
              <a:gdLst>
                <a:gd name="T0" fmla="*/ 230 w 251"/>
                <a:gd name="T1" fmla="*/ 1 h 155"/>
                <a:gd name="T2" fmla="*/ 193 w 251"/>
                <a:gd name="T3" fmla="*/ 20 h 155"/>
                <a:gd name="T4" fmla="*/ 137 w 251"/>
                <a:gd name="T5" fmla="*/ 100 h 155"/>
                <a:gd name="T6" fmla="*/ 64 w 251"/>
                <a:gd name="T7" fmla="*/ 61 h 155"/>
                <a:gd name="T8" fmla="*/ 63 w 251"/>
                <a:gd name="T9" fmla="*/ 44 h 155"/>
                <a:gd name="T10" fmla="*/ 67 w 251"/>
                <a:gd name="T11" fmla="*/ 26 h 155"/>
                <a:gd name="T12" fmla="*/ 57 w 251"/>
                <a:gd name="T13" fmla="*/ 27 h 155"/>
                <a:gd name="T14" fmla="*/ 48 w 251"/>
                <a:gd name="T15" fmla="*/ 43 h 155"/>
                <a:gd name="T16" fmla="*/ 21 w 251"/>
                <a:gd name="T17" fmla="*/ 16 h 155"/>
                <a:gd name="T18" fmla="*/ 4 w 251"/>
                <a:gd name="T19" fmla="*/ 4 h 155"/>
                <a:gd name="T20" fmla="*/ 8 w 251"/>
                <a:gd name="T21" fmla="*/ 20 h 155"/>
                <a:gd name="T22" fmla="*/ 16 w 251"/>
                <a:gd name="T23" fmla="*/ 30 h 155"/>
                <a:gd name="T24" fmla="*/ 13 w 251"/>
                <a:gd name="T25" fmla="*/ 34 h 155"/>
                <a:gd name="T26" fmla="*/ 9 w 251"/>
                <a:gd name="T27" fmla="*/ 40 h 155"/>
                <a:gd name="T28" fmla="*/ 9 w 251"/>
                <a:gd name="T29" fmla="*/ 43 h 155"/>
                <a:gd name="T30" fmla="*/ 4 w 251"/>
                <a:gd name="T31" fmla="*/ 50 h 155"/>
                <a:gd name="T32" fmla="*/ 3 w 251"/>
                <a:gd name="T33" fmla="*/ 56 h 155"/>
                <a:gd name="T34" fmla="*/ 2 w 251"/>
                <a:gd name="T35" fmla="*/ 59 h 155"/>
                <a:gd name="T36" fmla="*/ 5 w 251"/>
                <a:gd name="T37" fmla="*/ 66 h 155"/>
                <a:gd name="T38" fmla="*/ 26 w 251"/>
                <a:gd name="T39" fmla="*/ 80 h 155"/>
                <a:gd name="T40" fmla="*/ 45 w 251"/>
                <a:gd name="T41" fmla="*/ 88 h 155"/>
                <a:gd name="T42" fmla="*/ 150 w 251"/>
                <a:gd name="T43" fmla="*/ 148 h 155"/>
                <a:gd name="T44" fmla="*/ 229 w 251"/>
                <a:gd name="T45" fmla="*/ 64 h 155"/>
                <a:gd name="T46" fmla="*/ 230 w 251"/>
                <a:gd name="T47" fmla="*/ 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" h="155">
                  <a:moveTo>
                    <a:pt x="230" y="1"/>
                  </a:moveTo>
                  <a:cubicBezTo>
                    <a:pt x="230" y="1"/>
                    <a:pt x="204" y="3"/>
                    <a:pt x="193" y="20"/>
                  </a:cubicBezTo>
                  <a:cubicBezTo>
                    <a:pt x="181" y="37"/>
                    <a:pt x="137" y="100"/>
                    <a:pt x="137" y="100"/>
                  </a:cubicBezTo>
                  <a:cubicBezTo>
                    <a:pt x="137" y="100"/>
                    <a:pt x="67" y="65"/>
                    <a:pt x="64" y="61"/>
                  </a:cubicBezTo>
                  <a:cubicBezTo>
                    <a:pt x="60" y="57"/>
                    <a:pt x="62" y="48"/>
                    <a:pt x="63" y="44"/>
                  </a:cubicBezTo>
                  <a:cubicBezTo>
                    <a:pt x="64" y="39"/>
                    <a:pt x="66" y="29"/>
                    <a:pt x="67" y="26"/>
                  </a:cubicBezTo>
                  <a:cubicBezTo>
                    <a:pt x="68" y="21"/>
                    <a:pt x="61" y="22"/>
                    <a:pt x="57" y="27"/>
                  </a:cubicBezTo>
                  <a:cubicBezTo>
                    <a:pt x="52" y="32"/>
                    <a:pt x="50" y="41"/>
                    <a:pt x="48" y="43"/>
                  </a:cubicBezTo>
                  <a:cubicBezTo>
                    <a:pt x="46" y="44"/>
                    <a:pt x="29" y="25"/>
                    <a:pt x="21" y="16"/>
                  </a:cubicBezTo>
                  <a:cubicBezTo>
                    <a:pt x="13" y="6"/>
                    <a:pt x="9" y="0"/>
                    <a:pt x="4" y="4"/>
                  </a:cubicBezTo>
                  <a:cubicBezTo>
                    <a:pt x="0" y="7"/>
                    <a:pt x="2" y="12"/>
                    <a:pt x="8" y="20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2"/>
                    <a:pt x="14" y="33"/>
                    <a:pt x="13" y="34"/>
                  </a:cubicBezTo>
                  <a:cubicBezTo>
                    <a:pt x="12" y="35"/>
                    <a:pt x="9" y="37"/>
                    <a:pt x="9" y="40"/>
                  </a:cubicBezTo>
                  <a:cubicBezTo>
                    <a:pt x="9" y="41"/>
                    <a:pt x="9" y="42"/>
                    <a:pt x="9" y="43"/>
                  </a:cubicBezTo>
                  <a:cubicBezTo>
                    <a:pt x="8" y="46"/>
                    <a:pt x="5" y="47"/>
                    <a:pt x="4" y="50"/>
                  </a:cubicBezTo>
                  <a:cubicBezTo>
                    <a:pt x="3" y="52"/>
                    <a:pt x="4" y="54"/>
                    <a:pt x="3" y="56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2" y="62"/>
                    <a:pt x="3" y="64"/>
                    <a:pt x="5" y="66"/>
                  </a:cubicBezTo>
                  <a:cubicBezTo>
                    <a:pt x="10" y="73"/>
                    <a:pt x="18" y="75"/>
                    <a:pt x="26" y="80"/>
                  </a:cubicBezTo>
                  <a:cubicBezTo>
                    <a:pt x="32" y="83"/>
                    <a:pt x="38" y="85"/>
                    <a:pt x="45" y="88"/>
                  </a:cubicBezTo>
                  <a:cubicBezTo>
                    <a:pt x="53" y="91"/>
                    <a:pt x="137" y="155"/>
                    <a:pt x="150" y="148"/>
                  </a:cubicBezTo>
                  <a:cubicBezTo>
                    <a:pt x="163" y="141"/>
                    <a:pt x="229" y="64"/>
                    <a:pt x="229" y="64"/>
                  </a:cubicBezTo>
                  <a:cubicBezTo>
                    <a:pt x="251" y="29"/>
                    <a:pt x="230" y="1"/>
                    <a:pt x="23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8" name="任意多边形 40">
              <a:extLst>
                <a:ext uri="{FF2B5EF4-FFF2-40B4-BE49-F238E27FC236}">
                  <a16:creationId xmlns:a16="http://schemas.microsoft.com/office/drawing/2014/main" id="{707F8E89-C67E-9693-B0EE-A27710970AAC}"/>
                </a:ext>
              </a:extLst>
            </p:cNvPr>
            <p:cNvSpPr/>
            <p:nvPr/>
          </p:nvSpPr>
          <p:spPr bwMode="auto">
            <a:xfrm>
              <a:off x="7408863" y="2655888"/>
              <a:ext cx="342900" cy="312738"/>
            </a:xfrm>
            <a:custGeom>
              <a:avLst/>
              <a:gdLst>
                <a:gd name="T0" fmla="*/ 17 w 131"/>
                <a:gd name="T1" fmla="*/ 64 h 120"/>
                <a:gd name="T2" fmla="*/ 13 w 131"/>
                <a:gd name="T3" fmla="*/ 26 h 120"/>
                <a:gd name="T4" fmla="*/ 88 w 131"/>
                <a:gd name="T5" fmla="*/ 8 h 120"/>
                <a:gd name="T6" fmla="*/ 129 w 131"/>
                <a:gd name="T7" fmla="*/ 62 h 120"/>
                <a:gd name="T8" fmla="*/ 65 w 131"/>
                <a:gd name="T9" fmla="*/ 120 h 120"/>
                <a:gd name="T10" fmla="*/ 17 w 131"/>
                <a:gd name="T11" fmla="*/ 6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20">
                  <a:moveTo>
                    <a:pt x="17" y="64"/>
                  </a:moveTo>
                  <a:cubicBezTo>
                    <a:pt x="17" y="64"/>
                    <a:pt x="0" y="45"/>
                    <a:pt x="13" y="26"/>
                  </a:cubicBezTo>
                  <a:cubicBezTo>
                    <a:pt x="27" y="3"/>
                    <a:pt x="55" y="0"/>
                    <a:pt x="88" y="8"/>
                  </a:cubicBezTo>
                  <a:cubicBezTo>
                    <a:pt x="104" y="13"/>
                    <a:pt x="127" y="30"/>
                    <a:pt x="129" y="62"/>
                  </a:cubicBezTo>
                  <a:cubicBezTo>
                    <a:pt x="131" y="86"/>
                    <a:pt x="63" y="104"/>
                    <a:pt x="65" y="120"/>
                  </a:cubicBezTo>
                  <a:lnTo>
                    <a:pt x="17" y="6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9" name="任意多边形 41">
              <a:extLst>
                <a:ext uri="{FF2B5EF4-FFF2-40B4-BE49-F238E27FC236}">
                  <a16:creationId xmlns:a16="http://schemas.microsoft.com/office/drawing/2014/main" id="{BF9308F7-1FEC-584A-D9CD-A3C620636827}"/>
                </a:ext>
              </a:extLst>
            </p:cNvPr>
            <p:cNvSpPr/>
            <p:nvPr/>
          </p:nvSpPr>
          <p:spPr bwMode="auto">
            <a:xfrm>
              <a:off x="7405688" y="2843213"/>
              <a:ext cx="23813" cy="50800"/>
            </a:xfrm>
            <a:custGeom>
              <a:avLst/>
              <a:gdLst>
                <a:gd name="T0" fmla="*/ 9 w 9"/>
                <a:gd name="T1" fmla="*/ 0 h 19"/>
                <a:gd name="T2" fmla="*/ 1 w 9"/>
                <a:gd name="T3" fmla="*/ 16 h 19"/>
                <a:gd name="T4" fmla="*/ 8 w 9"/>
                <a:gd name="T5" fmla="*/ 19 h 19"/>
                <a:gd name="T6" fmla="*/ 9 w 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cubicBezTo>
                    <a:pt x="9" y="0"/>
                    <a:pt x="0" y="14"/>
                    <a:pt x="1" y="16"/>
                  </a:cubicBezTo>
                  <a:cubicBezTo>
                    <a:pt x="2" y="17"/>
                    <a:pt x="8" y="19"/>
                    <a:pt x="8" y="1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0" name="任意多边形 42">
              <a:extLst>
                <a:ext uri="{FF2B5EF4-FFF2-40B4-BE49-F238E27FC236}">
                  <a16:creationId xmlns:a16="http://schemas.microsoft.com/office/drawing/2014/main" id="{32720341-2CE1-71AC-6C36-50CE83676160}"/>
                </a:ext>
              </a:extLst>
            </p:cNvPr>
            <p:cNvSpPr/>
            <p:nvPr/>
          </p:nvSpPr>
          <p:spPr bwMode="auto">
            <a:xfrm>
              <a:off x="7419975" y="2697163"/>
              <a:ext cx="263525" cy="295275"/>
            </a:xfrm>
            <a:custGeom>
              <a:avLst/>
              <a:gdLst>
                <a:gd name="T0" fmla="*/ 32 w 101"/>
                <a:gd name="T1" fmla="*/ 9 h 113"/>
                <a:gd name="T2" fmla="*/ 4 w 101"/>
                <a:gd name="T3" fmla="*/ 58 h 113"/>
                <a:gd name="T4" fmla="*/ 13 w 101"/>
                <a:gd name="T5" fmla="*/ 109 h 113"/>
                <a:gd name="T6" fmla="*/ 42 w 101"/>
                <a:gd name="T7" fmla="*/ 110 h 113"/>
                <a:gd name="T8" fmla="*/ 87 w 101"/>
                <a:gd name="T9" fmla="*/ 76 h 113"/>
                <a:gd name="T10" fmla="*/ 86 w 101"/>
                <a:gd name="T11" fmla="*/ 15 h 113"/>
                <a:gd name="T12" fmla="*/ 32 w 101"/>
                <a:gd name="T13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13">
                  <a:moveTo>
                    <a:pt x="32" y="9"/>
                  </a:moveTo>
                  <a:cubicBezTo>
                    <a:pt x="23" y="14"/>
                    <a:pt x="7" y="24"/>
                    <a:pt x="4" y="58"/>
                  </a:cubicBezTo>
                  <a:cubicBezTo>
                    <a:pt x="0" y="93"/>
                    <a:pt x="9" y="105"/>
                    <a:pt x="13" y="109"/>
                  </a:cubicBezTo>
                  <a:cubicBezTo>
                    <a:pt x="17" y="112"/>
                    <a:pt x="33" y="113"/>
                    <a:pt x="42" y="110"/>
                  </a:cubicBezTo>
                  <a:cubicBezTo>
                    <a:pt x="53" y="106"/>
                    <a:pt x="76" y="94"/>
                    <a:pt x="87" y="76"/>
                  </a:cubicBezTo>
                  <a:cubicBezTo>
                    <a:pt x="99" y="54"/>
                    <a:pt x="101" y="26"/>
                    <a:pt x="86" y="15"/>
                  </a:cubicBezTo>
                  <a:cubicBezTo>
                    <a:pt x="64" y="0"/>
                    <a:pt x="40" y="5"/>
                    <a:pt x="32" y="9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1" name="任意多边形 43">
              <a:extLst>
                <a:ext uri="{FF2B5EF4-FFF2-40B4-BE49-F238E27FC236}">
                  <a16:creationId xmlns:a16="http://schemas.microsoft.com/office/drawing/2014/main" id="{A4359409-3E78-DC2C-1B9B-69D7F08B6C09}"/>
                </a:ext>
              </a:extLst>
            </p:cNvPr>
            <p:cNvSpPr/>
            <p:nvPr/>
          </p:nvSpPr>
          <p:spPr bwMode="auto">
            <a:xfrm>
              <a:off x="7477125" y="2668588"/>
              <a:ext cx="295275" cy="344488"/>
            </a:xfrm>
            <a:custGeom>
              <a:avLst/>
              <a:gdLst>
                <a:gd name="T0" fmla="*/ 7 w 113"/>
                <a:gd name="T1" fmla="*/ 22 h 132"/>
                <a:gd name="T2" fmla="*/ 10 w 113"/>
                <a:gd name="T3" fmla="*/ 74 h 132"/>
                <a:gd name="T4" fmla="*/ 26 w 113"/>
                <a:gd name="T5" fmla="*/ 65 h 132"/>
                <a:gd name="T6" fmla="*/ 28 w 113"/>
                <a:gd name="T7" fmla="*/ 90 h 132"/>
                <a:gd name="T8" fmla="*/ 12 w 113"/>
                <a:gd name="T9" fmla="*/ 94 h 132"/>
                <a:gd name="T10" fmla="*/ 28 w 113"/>
                <a:gd name="T11" fmla="*/ 118 h 132"/>
                <a:gd name="T12" fmla="*/ 87 w 113"/>
                <a:gd name="T13" fmla="*/ 101 h 132"/>
                <a:gd name="T14" fmla="*/ 69 w 113"/>
                <a:gd name="T15" fmla="*/ 11 h 132"/>
                <a:gd name="T16" fmla="*/ 7 w 113"/>
                <a:gd name="T17" fmla="*/ 2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32">
                  <a:moveTo>
                    <a:pt x="7" y="22"/>
                  </a:moveTo>
                  <a:cubicBezTo>
                    <a:pt x="7" y="22"/>
                    <a:pt x="0" y="54"/>
                    <a:pt x="10" y="74"/>
                  </a:cubicBezTo>
                  <a:cubicBezTo>
                    <a:pt x="10" y="74"/>
                    <a:pt x="15" y="61"/>
                    <a:pt x="26" y="65"/>
                  </a:cubicBezTo>
                  <a:cubicBezTo>
                    <a:pt x="37" y="68"/>
                    <a:pt x="37" y="82"/>
                    <a:pt x="28" y="90"/>
                  </a:cubicBezTo>
                  <a:cubicBezTo>
                    <a:pt x="20" y="97"/>
                    <a:pt x="12" y="94"/>
                    <a:pt x="12" y="94"/>
                  </a:cubicBezTo>
                  <a:cubicBezTo>
                    <a:pt x="12" y="94"/>
                    <a:pt x="17" y="107"/>
                    <a:pt x="28" y="118"/>
                  </a:cubicBezTo>
                  <a:cubicBezTo>
                    <a:pt x="28" y="118"/>
                    <a:pt x="60" y="132"/>
                    <a:pt x="87" y="101"/>
                  </a:cubicBezTo>
                  <a:cubicBezTo>
                    <a:pt x="113" y="73"/>
                    <a:pt x="108" y="23"/>
                    <a:pt x="69" y="11"/>
                  </a:cubicBezTo>
                  <a:cubicBezTo>
                    <a:pt x="31" y="0"/>
                    <a:pt x="7" y="22"/>
                    <a:pt x="7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2" name="任意多边形 44">
              <a:extLst>
                <a:ext uri="{FF2B5EF4-FFF2-40B4-BE49-F238E27FC236}">
                  <a16:creationId xmlns:a16="http://schemas.microsoft.com/office/drawing/2014/main" id="{ACF4D8AA-529F-7BF5-7019-682FCD7EF2C6}"/>
                </a:ext>
              </a:extLst>
            </p:cNvPr>
            <p:cNvSpPr/>
            <p:nvPr/>
          </p:nvSpPr>
          <p:spPr bwMode="auto">
            <a:xfrm>
              <a:off x="7508875" y="2817813"/>
              <a:ext cx="238125" cy="211138"/>
            </a:xfrm>
            <a:custGeom>
              <a:avLst/>
              <a:gdLst>
                <a:gd name="T0" fmla="*/ 0 w 91"/>
                <a:gd name="T1" fmla="*/ 37 h 81"/>
                <a:gd name="T2" fmla="*/ 0 w 91"/>
                <a:gd name="T3" fmla="*/ 81 h 81"/>
                <a:gd name="T4" fmla="*/ 51 w 91"/>
                <a:gd name="T5" fmla="*/ 74 h 81"/>
                <a:gd name="T6" fmla="*/ 91 w 91"/>
                <a:gd name="T7" fmla="*/ 28 h 81"/>
                <a:gd name="T8" fmla="*/ 91 w 91"/>
                <a:gd name="T9" fmla="*/ 0 h 81"/>
                <a:gd name="T10" fmla="*/ 50 w 91"/>
                <a:gd name="T11" fmla="*/ 26 h 81"/>
                <a:gd name="T12" fmla="*/ 31 w 91"/>
                <a:gd name="T13" fmla="*/ 43 h 81"/>
                <a:gd name="T14" fmla="*/ 11 w 91"/>
                <a:gd name="T15" fmla="*/ 41 h 81"/>
                <a:gd name="T16" fmla="*/ 0 w 91"/>
                <a:gd name="T17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1">
                  <a:moveTo>
                    <a:pt x="0" y="37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74" y="71"/>
                    <a:pt x="91" y="51"/>
                    <a:pt x="91" y="28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1" y="41"/>
                    <a:pt x="11" y="41"/>
                    <a:pt x="11" y="41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3" name="任意多边形 45">
              <a:extLst>
                <a:ext uri="{FF2B5EF4-FFF2-40B4-BE49-F238E27FC236}">
                  <a16:creationId xmlns:a16="http://schemas.microsoft.com/office/drawing/2014/main" id="{2CF5ACFB-61CF-3863-4AAB-A21F257FB05E}"/>
                </a:ext>
              </a:extLst>
            </p:cNvPr>
            <p:cNvSpPr/>
            <p:nvPr/>
          </p:nvSpPr>
          <p:spPr bwMode="auto">
            <a:xfrm>
              <a:off x="7392988" y="2640013"/>
              <a:ext cx="176213" cy="222250"/>
            </a:xfrm>
            <a:custGeom>
              <a:avLst/>
              <a:gdLst>
                <a:gd name="T0" fmla="*/ 14 w 67"/>
                <a:gd name="T1" fmla="*/ 19 h 85"/>
                <a:gd name="T2" fmla="*/ 42 w 67"/>
                <a:gd name="T3" fmla="*/ 85 h 85"/>
                <a:gd name="T4" fmla="*/ 67 w 67"/>
                <a:gd name="T5" fmla="*/ 10 h 85"/>
                <a:gd name="T6" fmla="*/ 14 w 67"/>
                <a:gd name="T7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85">
                  <a:moveTo>
                    <a:pt x="14" y="19"/>
                  </a:moveTo>
                  <a:cubicBezTo>
                    <a:pt x="0" y="34"/>
                    <a:pt x="1" y="76"/>
                    <a:pt x="42" y="85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1" y="0"/>
                    <a:pt x="26" y="6"/>
                    <a:pt x="14" y="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4" name="任意多边形 46">
              <a:extLst>
                <a:ext uri="{FF2B5EF4-FFF2-40B4-BE49-F238E27FC236}">
                  <a16:creationId xmlns:a16="http://schemas.microsoft.com/office/drawing/2014/main" id="{16122EA0-CE99-4092-ABAB-F0AD38B632FE}"/>
                </a:ext>
              </a:extLst>
            </p:cNvPr>
            <p:cNvSpPr/>
            <p:nvPr/>
          </p:nvSpPr>
          <p:spPr bwMode="auto">
            <a:xfrm>
              <a:off x="7477125" y="2849563"/>
              <a:ext cx="28575" cy="41275"/>
            </a:xfrm>
            <a:custGeom>
              <a:avLst/>
              <a:gdLst>
                <a:gd name="T0" fmla="*/ 6 w 11"/>
                <a:gd name="T1" fmla="*/ 16 h 16"/>
                <a:gd name="T2" fmla="*/ 1 w 11"/>
                <a:gd name="T3" fmla="*/ 6 h 16"/>
                <a:gd name="T4" fmla="*/ 11 w 11"/>
                <a:gd name="T5" fmla="*/ 1 h 16"/>
                <a:gd name="T6" fmla="*/ 6 w 1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6" y="16"/>
                  </a:moveTo>
                  <a:cubicBezTo>
                    <a:pt x="2" y="15"/>
                    <a:pt x="0" y="10"/>
                    <a:pt x="1" y="6"/>
                  </a:cubicBezTo>
                  <a:cubicBezTo>
                    <a:pt x="2" y="2"/>
                    <a:pt x="7" y="0"/>
                    <a:pt x="11" y="1"/>
                  </a:cubicBezTo>
                  <a:lnTo>
                    <a:pt x="6" y="1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5" name="任意多边形 47">
              <a:extLst>
                <a:ext uri="{FF2B5EF4-FFF2-40B4-BE49-F238E27FC236}">
                  <a16:creationId xmlns:a16="http://schemas.microsoft.com/office/drawing/2014/main" id="{360B9757-8E72-B569-0526-5743ABB33563}"/>
                </a:ext>
              </a:extLst>
            </p:cNvPr>
            <p:cNvSpPr/>
            <p:nvPr/>
          </p:nvSpPr>
          <p:spPr bwMode="auto">
            <a:xfrm>
              <a:off x="7613650" y="3736975"/>
              <a:ext cx="106363" cy="274638"/>
            </a:xfrm>
            <a:custGeom>
              <a:avLst/>
              <a:gdLst>
                <a:gd name="T0" fmla="*/ 0 w 41"/>
                <a:gd name="T1" fmla="*/ 40 h 105"/>
                <a:gd name="T2" fmla="*/ 2 w 41"/>
                <a:gd name="T3" fmla="*/ 15 h 105"/>
                <a:gd name="T4" fmla="*/ 41 w 41"/>
                <a:gd name="T5" fmla="*/ 0 h 105"/>
                <a:gd name="T6" fmla="*/ 10 w 41"/>
                <a:gd name="T7" fmla="*/ 19 h 105"/>
                <a:gd name="T8" fmla="*/ 8 w 41"/>
                <a:gd name="T9" fmla="*/ 52 h 105"/>
                <a:gd name="T10" fmla="*/ 6 w 41"/>
                <a:gd name="T11" fmla="*/ 105 h 105"/>
                <a:gd name="T12" fmla="*/ 0 w 41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05">
                  <a:moveTo>
                    <a:pt x="0" y="40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1" y="13"/>
                    <a:pt x="41" y="0"/>
                  </a:cubicBezTo>
                  <a:cubicBezTo>
                    <a:pt x="41" y="0"/>
                    <a:pt x="33" y="13"/>
                    <a:pt x="10" y="19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6" y="105"/>
                    <a:pt x="6" y="105"/>
                    <a:pt x="6" y="105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76" name="组合 1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73C88EC-CA05-15EA-C67B-DA24BC41E8A7}"/>
              </a:ext>
            </a:extLst>
          </p:cNvPr>
          <p:cNvGrpSpPr>
            <a:grpSpLocks noChangeAspect="1"/>
          </p:cNvGrpSpPr>
          <p:nvPr/>
        </p:nvGrpSpPr>
        <p:grpSpPr>
          <a:xfrm>
            <a:off x="8924306" y="4828340"/>
            <a:ext cx="2250761" cy="1175303"/>
            <a:chOff x="1644520" y="1661842"/>
            <a:chExt cx="8768261" cy="4578614"/>
          </a:xfrm>
        </p:grpSpPr>
        <p:grpSp>
          <p:nvGrpSpPr>
            <p:cNvPr id="377" name="îṧ1ïḑe">
              <a:extLst>
                <a:ext uri="{FF2B5EF4-FFF2-40B4-BE49-F238E27FC236}">
                  <a16:creationId xmlns:a16="http://schemas.microsoft.com/office/drawing/2014/main" id="{4B7C4C5A-16DD-F25D-6659-2F3856AA1106}"/>
                </a:ext>
              </a:extLst>
            </p:cNvPr>
            <p:cNvGrpSpPr/>
            <p:nvPr/>
          </p:nvGrpSpPr>
          <p:grpSpPr>
            <a:xfrm>
              <a:off x="8536022" y="1661842"/>
              <a:ext cx="1876759" cy="4578614"/>
              <a:chOff x="7637463" y="2338388"/>
              <a:chExt cx="1065213" cy="2598737"/>
            </a:xfrm>
          </p:grpSpPr>
          <p:sp>
            <p:nvSpPr>
              <p:cNvPr id="419" name="ïṩḷïdê">
                <a:extLst>
                  <a:ext uri="{FF2B5EF4-FFF2-40B4-BE49-F238E27FC236}">
                    <a16:creationId xmlns:a16="http://schemas.microsoft.com/office/drawing/2014/main" id="{8AB3994B-9C47-8673-B205-6EBB28312ED0}"/>
                  </a:ext>
                </a:extLst>
              </p:cNvPr>
              <p:cNvSpPr/>
              <p:nvPr/>
            </p:nvSpPr>
            <p:spPr bwMode="auto">
              <a:xfrm>
                <a:off x="7637463" y="4832350"/>
                <a:ext cx="1065213" cy="104775"/>
              </a:xfrm>
              <a:prstGeom prst="ellipse">
                <a:avLst/>
              </a:pr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íṥľíḑè">
                <a:extLst>
                  <a:ext uri="{FF2B5EF4-FFF2-40B4-BE49-F238E27FC236}">
                    <a16:creationId xmlns:a16="http://schemas.microsoft.com/office/drawing/2014/main" id="{E22A8FE1-6D66-7169-97CD-F59F6B28C2BF}"/>
                  </a:ext>
                </a:extLst>
              </p:cNvPr>
              <p:cNvSpPr/>
              <p:nvPr/>
            </p:nvSpPr>
            <p:spPr bwMode="auto">
              <a:xfrm>
                <a:off x="7702551" y="2338388"/>
                <a:ext cx="981075" cy="2559050"/>
              </a:xfrm>
              <a:custGeom>
                <a:avLst/>
                <a:gdLst>
                  <a:gd name="T0" fmla="*/ 131 w 297"/>
                  <a:gd name="T1" fmla="*/ 631 h 777"/>
                  <a:gd name="T2" fmla="*/ 32 w 297"/>
                  <a:gd name="T3" fmla="*/ 776 h 777"/>
                  <a:gd name="T4" fmla="*/ 76 w 297"/>
                  <a:gd name="T5" fmla="*/ 741 h 777"/>
                  <a:gd name="T6" fmla="*/ 71 w 297"/>
                  <a:gd name="T7" fmla="*/ 519 h 777"/>
                  <a:gd name="T8" fmla="*/ 29 w 297"/>
                  <a:gd name="T9" fmla="*/ 481 h 777"/>
                  <a:gd name="T10" fmla="*/ 10 w 297"/>
                  <a:gd name="T11" fmla="*/ 315 h 777"/>
                  <a:gd name="T12" fmla="*/ 102 w 297"/>
                  <a:gd name="T13" fmla="*/ 256 h 777"/>
                  <a:gd name="T14" fmla="*/ 75 w 297"/>
                  <a:gd name="T15" fmla="*/ 196 h 777"/>
                  <a:gd name="T16" fmla="*/ 60 w 297"/>
                  <a:gd name="T17" fmla="*/ 96 h 777"/>
                  <a:gd name="T18" fmla="*/ 131 w 297"/>
                  <a:gd name="T19" fmla="*/ 2 h 777"/>
                  <a:gd name="T20" fmla="*/ 222 w 297"/>
                  <a:gd name="T21" fmla="*/ 71 h 777"/>
                  <a:gd name="T22" fmla="*/ 228 w 297"/>
                  <a:gd name="T23" fmla="*/ 127 h 777"/>
                  <a:gd name="T24" fmla="*/ 182 w 297"/>
                  <a:gd name="T25" fmla="*/ 254 h 777"/>
                  <a:gd name="T26" fmla="*/ 266 w 297"/>
                  <a:gd name="T27" fmla="*/ 309 h 777"/>
                  <a:gd name="T28" fmla="*/ 296 w 297"/>
                  <a:gd name="T29" fmla="*/ 366 h 777"/>
                  <a:gd name="T30" fmla="*/ 269 w 297"/>
                  <a:gd name="T31" fmla="*/ 480 h 777"/>
                  <a:gd name="T32" fmla="*/ 242 w 297"/>
                  <a:gd name="T33" fmla="*/ 517 h 777"/>
                  <a:gd name="T34" fmla="*/ 219 w 297"/>
                  <a:gd name="T35" fmla="*/ 740 h 777"/>
                  <a:gd name="T36" fmla="*/ 269 w 297"/>
                  <a:gd name="T37" fmla="*/ 775 h 777"/>
                  <a:gd name="T38" fmla="*/ 164 w 297"/>
                  <a:gd name="T39" fmla="*/ 625 h 777"/>
                  <a:gd name="T40" fmla="*/ 285 w 297"/>
                  <a:gd name="T41" fmla="*/ 324 h 777"/>
                  <a:gd name="T42" fmla="*/ 164 w 297"/>
                  <a:gd name="T43" fmla="*/ 376 h 777"/>
                  <a:gd name="T44" fmla="*/ 122 w 297"/>
                  <a:gd name="T45" fmla="*/ 324 h 777"/>
                  <a:gd name="T46" fmla="*/ 26 w 297"/>
                  <a:gd name="T47" fmla="*/ 470 h 777"/>
                  <a:gd name="T48" fmla="*/ 89 w 297"/>
                  <a:gd name="T49" fmla="*/ 471 h 777"/>
                  <a:gd name="T50" fmla="*/ 248 w 297"/>
                  <a:gd name="T51" fmla="*/ 451 h 777"/>
                  <a:gd name="T52" fmla="*/ 215 w 297"/>
                  <a:gd name="T53" fmla="*/ 518 h 777"/>
                  <a:gd name="T54" fmla="*/ 108 w 297"/>
                  <a:gd name="T55" fmla="*/ 721 h 777"/>
                  <a:gd name="T56" fmla="*/ 162 w 297"/>
                  <a:gd name="T57" fmla="*/ 560 h 777"/>
                  <a:gd name="T58" fmla="*/ 209 w 297"/>
                  <a:gd name="T59" fmla="*/ 730 h 777"/>
                  <a:gd name="T60" fmla="*/ 85 w 297"/>
                  <a:gd name="T61" fmla="*/ 198 h 777"/>
                  <a:gd name="T62" fmla="*/ 219 w 297"/>
                  <a:gd name="T63" fmla="*/ 136 h 777"/>
                  <a:gd name="T64" fmla="*/ 250 w 297"/>
                  <a:gd name="T65" fmla="*/ 294 h 777"/>
                  <a:gd name="T66" fmla="*/ 153 w 297"/>
                  <a:gd name="T67" fmla="*/ 281 h 777"/>
                  <a:gd name="T68" fmla="*/ 71 w 297"/>
                  <a:gd name="T69" fmla="*/ 272 h 777"/>
                  <a:gd name="T70" fmla="*/ 91 w 297"/>
                  <a:gd name="T71" fmla="*/ 314 h 777"/>
                  <a:gd name="T72" fmla="*/ 259 w 297"/>
                  <a:gd name="T73" fmla="*/ 314 h 777"/>
                  <a:gd name="T74" fmla="*/ 171 w 297"/>
                  <a:gd name="T75" fmla="*/ 38 h 777"/>
                  <a:gd name="T76" fmla="*/ 213 w 297"/>
                  <a:gd name="T77" fmla="*/ 67 h 777"/>
                  <a:gd name="T78" fmla="*/ 101 w 297"/>
                  <a:gd name="T79" fmla="*/ 26 h 777"/>
                  <a:gd name="T80" fmla="*/ 108 w 297"/>
                  <a:gd name="T81" fmla="*/ 80 h 777"/>
                  <a:gd name="T82" fmla="*/ 56 w 297"/>
                  <a:gd name="T83" fmla="*/ 500 h 777"/>
                  <a:gd name="T84" fmla="*/ 240 w 297"/>
                  <a:gd name="T85" fmla="*/ 498 h 777"/>
                  <a:gd name="T86" fmla="*/ 89 w 297"/>
                  <a:gd name="T87" fmla="*/ 482 h 777"/>
                  <a:gd name="T88" fmla="*/ 77 w 297"/>
                  <a:gd name="T89" fmla="*/ 96 h 777"/>
                  <a:gd name="T90" fmla="*/ 228 w 297"/>
                  <a:gd name="T91" fmla="*/ 103 h 777"/>
                  <a:gd name="T92" fmla="*/ 181 w 297"/>
                  <a:gd name="T93" fmla="*/ 79 h 777"/>
                  <a:gd name="T94" fmla="*/ 129 w 297"/>
                  <a:gd name="T95" fmla="*/ 369 h 777"/>
                  <a:gd name="T96" fmla="*/ 268 w 297"/>
                  <a:gd name="T97" fmla="*/ 767 h 777"/>
                  <a:gd name="T98" fmla="*/ 190 w 297"/>
                  <a:gd name="T99" fmla="*/ 741 h 777"/>
                  <a:gd name="T100" fmla="*/ 106 w 297"/>
                  <a:gd name="T101" fmla="*/ 740 h 777"/>
                  <a:gd name="T102" fmla="*/ 28 w 297"/>
                  <a:gd name="T103" fmla="*/ 767 h 777"/>
                  <a:gd name="T104" fmla="*/ 240 w 297"/>
                  <a:gd name="T105" fmla="*/ 490 h 777"/>
                  <a:gd name="T106" fmla="*/ 79 w 297"/>
                  <a:gd name="T107" fmla="*/ 487 h 777"/>
                  <a:gd name="T108" fmla="*/ 36 w 297"/>
                  <a:gd name="T109" fmla="*/ 479 h 777"/>
                  <a:gd name="T110" fmla="*/ 125 w 297"/>
                  <a:gd name="T111" fmla="*/ 242 h 777"/>
                  <a:gd name="T112" fmla="*/ 125 w 297"/>
                  <a:gd name="T113" fmla="*/ 242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7" h="777">
                    <a:moveTo>
                      <a:pt x="152" y="560"/>
                    </a:moveTo>
                    <a:cubicBezTo>
                      <a:pt x="149" y="559"/>
                      <a:pt x="147" y="559"/>
                      <a:pt x="144" y="559"/>
                    </a:cubicBezTo>
                    <a:cubicBezTo>
                      <a:pt x="144" y="561"/>
                      <a:pt x="143" y="562"/>
                      <a:pt x="143" y="563"/>
                    </a:cubicBezTo>
                    <a:cubicBezTo>
                      <a:pt x="139" y="586"/>
                      <a:pt x="136" y="609"/>
                      <a:pt x="131" y="631"/>
                    </a:cubicBezTo>
                    <a:cubicBezTo>
                      <a:pt x="124" y="664"/>
                      <a:pt x="120" y="697"/>
                      <a:pt x="116" y="730"/>
                    </a:cubicBezTo>
                    <a:cubicBezTo>
                      <a:pt x="115" y="740"/>
                      <a:pt x="116" y="750"/>
                      <a:pt x="116" y="760"/>
                    </a:cubicBezTo>
                    <a:cubicBezTo>
                      <a:pt x="116" y="770"/>
                      <a:pt x="114" y="772"/>
                      <a:pt x="104" y="773"/>
                    </a:cubicBezTo>
                    <a:cubicBezTo>
                      <a:pt x="80" y="777"/>
                      <a:pt x="56" y="777"/>
                      <a:pt x="32" y="776"/>
                    </a:cubicBezTo>
                    <a:cubicBezTo>
                      <a:pt x="31" y="776"/>
                      <a:pt x="30" y="776"/>
                      <a:pt x="28" y="776"/>
                    </a:cubicBezTo>
                    <a:cubicBezTo>
                      <a:pt x="19" y="774"/>
                      <a:pt x="16" y="768"/>
                      <a:pt x="21" y="760"/>
                    </a:cubicBezTo>
                    <a:cubicBezTo>
                      <a:pt x="29" y="747"/>
                      <a:pt x="41" y="741"/>
                      <a:pt x="56" y="741"/>
                    </a:cubicBezTo>
                    <a:cubicBezTo>
                      <a:pt x="62" y="740"/>
                      <a:pt x="69" y="741"/>
                      <a:pt x="76" y="741"/>
                    </a:cubicBezTo>
                    <a:cubicBezTo>
                      <a:pt x="77" y="735"/>
                      <a:pt x="77" y="730"/>
                      <a:pt x="77" y="725"/>
                    </a:cubicBezTo>
                    <a:cubicBezTo>
                      <a:pt x="75" y="696"/>
                      <a:pt x="72" y="666"/>
                      <a:pt x="71" y="636"/>
                    </a:cubicBezTo>
                    <a:cubicBezTo>
                      <a:pt x="70" y="599"/>
                      <a:pt x="71" y="563"/>
                      <a:pt x="71" y="526"/>
                    </a:cubicBezTo>
                    <a:cubicBezTo>
                      <a:pt x="71" y="524"/>
                      <a:pt x="71" y="522"/>
                      <a:pt x="71" y="519"/>
                    </a:cubicBezTo>
                    <a:cubicBezTo>
                      <a:pt x="66" y="518"/>
                      <a:pt x="61" y="518"/>
                      <a:pt x="56" y="517"/>
                    </a:cubicBezTo>
                    <a:cubicBezTo>
                      <a:pt x="48" y="516"/>
                      <a:pt x="47" y="515"/>
                      <a:pt x="47" y="507"/>
                    </a:cubicBezTo>
                    <a:cubicBezTo>
                      <a:pt x="47" y="505"/>
                      <a:pt x="47" y="502"/>
                      <a:pt x="47" y="500"/>
                    </a:cubicBezTo>
                    <a:cubicBezTo>
                      <a:pt x="37" y="498"/>
                      <a:pt x="28" y="494"/>
                      <a:pt x="29" y="481"/>
                    </a:cubicBezTo>
                    <a:cubicBezTo>
                      <a:pt x="22" y="481"/>
                      <a:pt x="16" y="481"/>
                      <a:pt x="9" y="480"/>
                    </a:cubicBezTo>
                    <a:cubicBezTo>
                      <a:pt x="0" y="480"/>
                      <a:pt x="0" y="479"/>
                      <a:pt x="0" y="471"/>
                    </a:cubicBezTo>
                    <a:cubicBezTo>
                      <a:pt x="0" y="422"/>
                      <a:pt x="0" y="373"/>
                      <a:pt x="1" y="324"/>
                    </a:cubicBezTo>
                    <a:cubicBezTo>
                      <a:pt x="1" y="316"/>
                      <a:pt x="2" y="315"/>
                      <a:pt x="10" y="315"/>
                    </a:cubicBezTo>
                    <a:cubicBezTo>
                      <a:pt x="31" y="315"/>
                      <a:pt x="25" y="318"/>
                      <a:pt x="34" y="300"/>
                    </a:cubicBezTo>
                    <a:cubicBezTo>
                      <a:pt x="36" y="296"/>
                      <a:pt x="37" y="293"/>
                      <a:pt x="39" y="290"/>
                    </a:cubicBezTo>
                    <a:cubicBezTo>
                      <a:pt x="44" y="278"/>
                      <a:pt x="53" y="271"/>
                      <a:pt x="64" y="266"/>
                    </a:cubicBezTo>
                    <a:cubicBezTo>
                      <a:pt x="76" y="260"/>
                      <a:pt x="89" y="258"/>
                      <a:pt x="102" y="256"/>
                    </a:cubicBezTo>
                    <a:cubicBezTo>
                      <a:pt x="106" y="256"/>
                      <a:pt x="109" y="255"/>
                      <a:pt x="114" y="255"/>
                    </a:cubicBezTo>
                    <a:cubicBezTo>
                      <a:pt x="114" y="252"/>
                      <a:pt x="114" y="249"/>
                      <a:pt x="115" y="247"/>
                    </a:cubicBezTo>
                    <a:cubicBezTo>
                      <a:pt x="116" y="240"/>
                      <a:pt x="114" y="237"/>
                      <a:pt x="107" y="234"/>
                    </a:cubicBezTo>
                    <a:cubicBezTo>
                      <a:pt x="89" y="228"/>
                      <a:pt x="80" y="213"/>
                      <a:pt x="75" y="196"/>
                    </a:cubicBezTo>
                    <a:cubicBezTo>
                      <a:pt x="69" y="171"/>
                      <a:pt x="66" y="146"/>
                      <a:pt x="69" y="120"/>
                    </a:cubicBezTo>
                    <a:cubicBezTo>
                      <a:pt x="69" y="118"/>
                      <a:pt x="69" y="117"/>
                      <a:pt x="69" y="114"/>
                    </a:cubicBezTo>
                    <a:cubicBezTo>
                      <a:pt x="66" y="112"/>
                      <a:pt x="63" y="110"/>
                      <a:pt x="60" y="108"/>
                    </a:cubicBezTo>
                    <a:cubicBezTo>
                      <a:pt x="55" y="104"/>
                      <a:pt x="55" y="100"/>
                      <a:pt x="60" y="96"/>
                    </a:cubicBezTo>
                    <a:cubicBezTo>
                      <a:pt x="64" y="93"/>
                      <a:pt x="68" y="91"/>
                      <a:pt x="73" y="87"/>
                    </a:cubicBezTo>
                    <a:cubicBezTo>
                      <a:pt x="74" y="79"/>
                      <a:pt x="74" y="71"/>
                      <a:pt x="75" y="63"/>
                    </a:cubicBezTo>
                    <a:cubicBezTo>
                      <a:pt x="76" y="40"/>
                      <a:pt x="88" y="23"/>
                      <a:pt x="106" y="10"/>
                    </a:cubicBezTo>
                    <a:cubicBezTo>
                      <a:pt x="113" y="4"/>
                      <a:pt x="122" y="3"/>
                      <a:pt x="131" y="2"/>
                    </a:cubicBezTo>
                    <a:cubicBezTo>
                      <a:pt x="146" y="1"/>
                      <a:pt x="161" y="0"/>
                      <a:pt x="175" y="4"/>
                    </a:cubicBezTo>
                    <a:cubicBezTo>
                      <a:pt x="182" y="5"/>
                      <a:pt x="188" y="8"/>
                      <a:pt x="193" y="12"/>
                    </a:cubicBezTo>
                    <a:cubicBezTo>
                      <a:pt x="211" y="27"/>
                      <a:pt x="221" y="45"/>
                      <a:pt x="222" y="68"/>
                    </a:cubicBezTo>
                    <a:cubicBezTo>
                      <a:pt x="222" y="69"/>
                      <a:pt x="222" y="70"/>
                      <a:pt x="222" y="71"/>
                    </a:cubicBezTo>
                    <a:cubicBezTo>
                      <a:pt x="220" y="82"/>
                      <a:pt x="223" y="90"/>
                      <a:pt x="234" y="95"/>
                    </a:cubicBezTo>
                    <a:cubicBezTo>
                      <a:pt x="242" y="99"/>
                      <a:pt x="241" y="104"/>
                      <a:pt x="234" y="109"/>
                    </a:cubicBezTo>
                    <a:cubicBezTo>
                      <a:pt x="232" y="111"/>
                      <a:pt x="229" y="112"/>
                      <a:pt x="227" y="114"/>
                    </a:cubicBezTo>
                    <a:cubicBezTo>
                      <a:pt x="227" y="118"/>
                      <a:pt x="227" y="123"/>
                      <a:pt x="228" y="127"/>
                    </a:cubicBezTo>
                    <a:cubicBezTo>
                      <a:pt x="228" y="149"/>
                      <a:pt x="226" y="170"/>
                      <a:pt x="222" y="191"/>
                    </a:cubicBezTo>
                    <a:cubicBezTo>
                      <a:pt x="217" y="212"/>
                      <a:pt x="206" y="228"/>
                      <a:pt x="185" y="236"/>
                    </a:cubicBezTo>
                    <a:cubicBezTo>
                      <a:pt x="184" y="237"/>
                      <a:pt x="183" y="237"/>
                      <a:pt x="182" y="238"/>
                    </a:cubicBezTo>
                    <a:cubicBezTo>
                      <a:pt x="182" y="243"/>
                      <a:pt x="182" y="248"/>
                      <a:pt x="182" y="254"/>
                    </a:cubicBezTo>
                    <a:cubicBezTo>
                      <a:pt x="186" y="255"/>
                      <a:pt x="190" y="256"/>
                      <a:pt x="194" y="256"/>
                    </a:cubicBezTo>
                    <a:cubicBezTo>
                      <a:pt x="207" y="258"/>
                      <a:pt x="220" y="260"/>
                      <a:pt x="232" y="266"/>
                    </a:cubicBezTo>
                    <a:cubicBezTo>
                      <a:pt x="243" y="271"/>
                      <a:pt x="252" y="278"/>
                      <a:pt x="257" y="290"/>
                    </a:cubicBezTo>
                    <a:cubicBezTo>
                      <a:pt x="260" y="296"/>
                      <a:pt x="263" y="303"/>
                      <a:pt x="266" y="309"/>
                    </a:cubicBezTo>
                    <a:cubicBezTo>
                      <a:pt x="268" y="313"/>
                      <a:pt x="271" y="315"/>
                      <a:pt x="275" y="315"/>
                    </a:cubicBezTo>
                    <a:cubicBezTo>
                      <a:pt x="279" y="315"/>
                      <a:pt x="283" y="315"/>
                      <a:pt x="287" y="315"/>
                    </a:cubicBezTo>
                    <a:cubicBezTo>
                      <a:pt x="293" y="315"/>
                      <a:pt x="295" y="316"/>
                      <a:pt x="295" y="323"/>
                    </a:cubicBezTo>
                    <a:cubicBezTo>
                      <a:pt x="296" y="337"/>
                      <a:pt x="296" y="351"/>
                      <a:pt x="296" y="366"/>
                    </a:cubicBezTo>
                    <a:cubicBezTo>
                      <a:pt x="297" y="400"/>
                      <a:pt x="297" y="434"/>
                      <a:pt x="297" y="468"/>
                    </a:cubicBezTo>
                    <a:cubicBezTo>
                      <a:pt x="297" y="470"/>
                      <a:pt x="297" y="472"/>
                      <a:pt x="297" y="474"/>
                    </a:cubicBezTo>
                    <a:cubicBezTo>
                      <a:pt x="296" y="478"/>
                      <a:pt x="294" y="480"/>
                      <a:pt x="290" y="480"/>
                    </a:cubicBezTo>
                    <a:cubicBezTo>
                      <a:pt x="283" y="480"/>
                      <a:pt x="276" y="480"/>
                      <a:pt x="269" y="480"/>
                    </a:cubicBezTo>
                    <a:cubicBezTo>
                      <a:pt x="267" y="486"/>
                      <a:pt x="266" y="491"/>
                      <a:pt x="263" y="494"/>
                    </a:cubicBezTo>
                    <a:cubicBezTo>
                      <a:pt x="259" y="497"/>
                      <a:pt x="254" y="498"/>
                      <a:pt x="249" y="500"/>
                    </a:cubicBezTo>
                    <a:cubicBezTo>
                      <a:pt x="249" y="503"/>
                      <a:pt x="249" y="506"/>
                      <a:pt x="249" y="509"/>
                    </a:cubicBezTo>
                    <a:cubicBezTo>
                      <a:pt x="249" y="514"/>
                      <a:pt x="247" y="516"/>
                      <a:pt x="242" y="517"/>
                    </a:cubicBezTo>
                    <a:cubicBezTo>
                      <a:pt x="236" y="517"/>
                      <a:pt x="231" y="518"/>
                      <a:pt x="224" y="519"/>
                    </a:cubicBezTo>
                    <a:cubicBezTo>
                      <a:pt x="225" y="524"/>
                      <a:pt x="225" y="529"/>
                      <a:pt x="225" y="533"/>
                    </a:cubicBezTo>
                    <a:cubicBezTo>
                      <a:pt x="228" y="598"/>
                      <a:pt x="225" y="662"/>
                      <a:pt x="219" y="726"/>
                    </a:cubicBezTo>
                    <a:cubicBezTo>
                      <a:pt x="218" y="730"/>
                      <a:pt x="219" y="735"/>
                      <a:pt x="219" y="740"/>
                    </a:cubicBezTo>
                    <a:cubicBezTo>
                      <a:pt x="225" y="740"/>
                      <a:pt x="230" y="740"/>
                      <a:pt x="234" y="741"/>
                    </a:cubicBezTo>
                    <a:cubicBezTo>
                      <a:pt x="240" y="741"/>
                      <a:pt x="247" y="741"/>
                      <a:pt x="253" y="743"/>
                    </a:cubicBezTo>
                    <a:cubicBezTo>
                      <a:pt x="263" y="745"/>
                      <a:pt x="270" y="752"/>
                      <a:pt x="275" y="761"/>
                    </a:cubicBezTo>
                    <a:cubicBezTo>
                      <a:pt x="279" y="768"/>
                      <a:pt x="277" y="773"/>
                      <a:pt x="269" y="775"/>
                    </a:cubicBezTo>
                    <a:cubicBezTo>
                      <a:pt x="267" y="776"/>
                      <a:pt x="265" y="776"/>
                      <a:pt x="263" y="776"/>
                    </a:cubicBezTo>
                    <a:cubicBezTo>
                      <a:pt x="239" y="777"/>
                      <a:pt x="215" y="777"/>
                      <a:pt x="191" y="773"/>
                    </a:cubicBezTo>
                    <a:cubicBezTo>
                      <a:pt x="182" y="772"/>
                      <a:pt x="180" y="770"/>
                      <a:pt x="180" y="761"/>
                    </a:cubicBezTo>
                    <a:cubicBezTo>
                      <a:pt x="181" y="715"/>
                      <a:pt x="173" y="670"/>
                      <a:pt x="164" y="625"/>
                    </a:cubicBezTo>
                    <a:cubicBezTo>
                      <a:pt x="160" y="607"/>
                      <a:pt x="157" y="588"/>
                      <a:pt x="154" y="569"/>
                    </a:cubicBezTo>
                    <a:cubicBezTo>
                      <a:pt x="154" y="566"/>
                      <a:pt x="153" y="563"/>
                      <a:pt x="152" y="560"/>
                    </a:cubicBezTo>
                    <a:close/>
                    <a:moveTo>
                      <a:pt x="288" y="470"/>
                    </a:moveTo>
                    <a:cubicBezTo>
                      <a:pt x="287" y="421"/>
                      <a:pt x="289" y="373"/>
                      <a:pt x="285" y="324"/>
                    </a:cubicBezTo>
                    <a:cubicBezTo>
                      <a:pt x="247" y="324"/>
                      <a:pt x="210" y="324"/>
                      <a:pt x="171" y="324"/>
                    </a:cubicBezTo>
                    <a:cubicBezTo>
                      <a:pt x="171" y="330"/>
                      <a:pt x="171" y="336"/>
                      <a:pt x="170" y="341"/>
                    </a:cubicBezTo>
                    <a:cubicBezTo>
                      <a:pt x="170" y="350"/>
                      <a:pt x="170" y="360"/>
                      <a:pt x="170" y="369"/>
                    </a:cubicBezTo>
                    <a:cubicBezTo>
                      <a:pt x="170" y="373"/>
                      <a:pt x="168" y="376"/>
                      <a:pt x="164" y="376"/>
                    </a:cubicBezTo>
                    <a:cubicBezTo>
                      <a:pt x="153" y="376"/>
                      <a:pt x="142" y="376"/>
                      <a:pt x="131" y="375"/>
                    </a:cubicBezTo>
                    <a:cubicBezTo>
                      <a:pt x="123" y="375"/>
                      <a:pt x="122" y="373"/>
                      <a:pt x="122" y="365"/>
                    </a:cubicBezTo>
                    <a:cubicBezTo>
                      <a:pt x="122" y="355"/>
                      <a:pt x="122" y="345"/>
                      <a:pt x="123" y="335"/>
                    </a:cubicBezTo>
                    <a:cubicBezTo>
                      <a:pt x="123" y="331"/>
                      <a:pt x="122" y="328"/>
                      <a:pt x="122" y="324"/>
                    </a:cubicBezTo>
                    <a:cubicBezTo>
                      <a:pt x="84" y="324"/>
                      <a:pt x="48" y="324"/>
                      <a:pt x="11" y="324"/>
                    </a:cubicBezTo>
                    <a:cubicBezTo>
                      <a:pt x="8" y="343"/>
                      <a:pt x="7" y="460"/>
                      <a:pt x="10" y="470"/>
                    </a:cubicBezTo>
                    <a:cubicBezTo>
                      <a:pt x="12" y="470"/>
                      <a:pt x="15" y="471"/>
                      <a:pt x="18" y="470"/>
                    </a:cubicBezTo>
                    <a:cubicBezTo>
                      <a:pt x="21" y="470"/>
                      <a:pt x="24" y="470"/>
                      <a:pt x="26" y="470"/>
                    </a:cubicBezTo>
                    <a:cubicBezTo>
                      <a:pt x="30" y="453"/>
                      <a:pt x="33" y="451"/>
                      <a:pt x="50" y="451"/>
                    </a:cubicBezTo>
                    <a:cubicBezTo>
                      <a:pt x="58" y="451"/>
                      <a:pt x="67" y="450"/>
                      <a:pt x="75" y="451"/>
                    </a:cubicBezTo>
                    <a:cubicBezTo>
                      <a:pt x="82" y="451"/>
                      <a:pt x="85" y="453"/>
                      <a:pt x="87" y="460"/>
                    </a:cubicBezTo>
                    <a:cubicBezTo>
                      <a:pt x="88" y="463"/>
                      <a:pt x="88" y="467"/>
                      <a:pt x="89" y="471"/>
                    </a:cubicBezTo>
                    <a:cubicBezTo>
                      <a:pt x="129" y="473"/>
                      <a:pt x="168" y="473"/>
                      <a:pt x="207" y="471"/>
                    </a:cubicBezTo>
                    <a:cubicBezTo>
                      <a:pt x="208" y="468"/>
                      <a:pt x="208" y="466"/>
                      <a:pt x="208" y="465"/>
                    </a:cubicBezTo>
                    <a:cubicBezTo>
                      <a:pt x="210" y="453"/>
                      <a:pt x="213" y="451"/>
                      <a:pt x="224" y="451"/>
                    </a:cubicBezTo>
                    <a:cubicBezTo>
                      <a:pt x="232" y="451"/>
                      <a:pt x="240" y="451"/>
                      <a:pt x="248" y="451"/>
                    </a:cubicBezTo>
                    <a:cubicBezTo>
                      <a:pt x="263" y="451"/>
                      <a:pt x="267" y="454"/>
                      <a:pt x="269" y="468"/>
                    </a:cubicBezTo>
                    <a:cubicBezTo>
                      <a:pt x="269" y="469"/>
                      <a:pt x="269" y="469"/>
                      <a:pt x="270" y="470"/>
                    </a:cubicBezTo>
                    <a:cubicBezTo>
                      <a:pt x="275" y="470"/>
                      <a:pt x="281" y="470"/>
                      <a:pt x="288" y="470"/>
                    </a:cubicBezTo>
                    <a:close/>
                    <a:moveTo>
                      <a:pt x="215" y="518"/>
                    </a:moveTo>
                    <a:cubicBezTo>
                      <a:pt x="170" y="518"/>
                      <a:pt x="126" y="518"/>
                      <a:pt x="81" y="518"/>
                    </a:cubicBezTo>
                    <a:cubicBezTo>
                      <a:pt x="76" y="590"/>
                      <a:pt x="80" y="660"/>
                      <a:pt x="87" y="730"/>
                    </a:cubicBezTo>
                    <a:cubicBezTo>
                      <a:pt x="94" y="730"/>
                      <a:pt x="100" y="730"/>
                      <a:pt x="107" y="730"/>
                    </a:cubicBezTo>
                    <a:cubicBezTo>
                      <a:pt x="107" y="727"/>
                      <a:pt x="108" y="724"/>
                      <a:pt x="108" y="721"/>
                    </a:cubicBezTo>
                    <a:cubicBezTo>
                      <a:pt x="110" y="704"/>
                      <a:pt x="112" y="686"/>
                      <a:pt x="115" y="668"/>
                    </a:cubicBezTo>
                    <a:cubicBezTo>
                      <a:pt x="121" y="633"/>
                      <a:pt x="127" y="598"/>
                      <a:pt x="133" y="564"/>
                    </a:cubicBezTo>
                    <a:cubicBezTo>
                      <a:pt x="136" y="550"/>
                      <a:pt x="136" y="550"/>
                      <a:pt x="150" y="550"/>
                    </a:cubicBezTo>
                    <a:cubicBezTo>
                      <a:pt x="160" y="550"/>
                      <a:pt x="160" y="551"/>
                      <a:pt x="162" y="560"/>
                    </a:cubicBezTo>
                    <a:cubicBezTo>
                      <a:pt x="164" y="575"/>
                      <a:pt x="166" y="590"/>
                      <a:pt x="169" y="605"/>
                    </a:cubicBezTo>
                    <a:cubicBezTo>
                      <a:pt x="176" y="639"/>
                      <a:pt x="183" y="673"/>
                      <a:pt x="186" y="707"/>
                    </a:cubicBezTo>
                    <a:cubicBezTo>
                      <a:pt x="187" y="715"/>
                      <a:pt x="188" y="722"/>
                      <a:pt x="189" y="730"/>
                    </a:cubicBezTo>
                    <a:cubicBezTo>
                      <a:pt x="196" y="730"/>
                      <a:pt x="202" y="730"/>
                      <a:pt x="209" y="730"/>
                    </a:cubicBezTo>
                    <a:cubicBezTo>
                      <a:pt x="216" y="660"/>
                      <a:pt x="220" y="590"/>
                      <a:pt x="215" y="518"/>
                    </a:cubicBezTo>
                    <a:close/>
                    <a:moveTo>
                      <a:pt x="79" y="118"/>
                    </a:moveTo>
                    <a:cubicBezTo>
                      <a:pt x="78" y="119"/>
                      <a:pt x="78" y="120"/>
                      <a:pt x="78" y="121"/>
                    </a:cubicBezTo>
                    <a:cubicBezTo>
                      <a:pt x="76" y="147"/>
                      <a:pt x="78" y="173"/>
                      <a:pt x="85" y="198"/>
                    </a:cubicBezTo>
                    <a:cubicBezTo>
                      <a:pt x="90" y="212"/>
                      <a:pt x="99" y="222"/>
                      <a:pt x="113" y="227"/>
                    </a:cubicBezTo>
                    <a:cubicBezTo>
                      <a:pt x="131" y="235"/>
                      <a:pt x="150" y="236"/>
                      <a:pt x="169" y="232"/>
                    </a:cubicBezTo>
                    <a:cubicBezTo>
                      <a:pt x="195" y="227"/>
                      <a:pt x="210" y="211"/>
                      <a:pt x="214" y="185"/>
                    </a:cubicBezTo>
                    <a:cubicBezTo>
                      <a:pt x="216" y="169"/>
                      <a:pt x="218" y="152"/>
                      <a:pt x="219" y="136"/>
                    </a:cubicBezTo>
                    <a:cubicBezTo>
                      <a:pt x="219" y="130"/>
                      <a:pt x="218" y="124"/>
                      <a:pt x="218" y="118"/>
                    </a:cubicBezTo>
                    <a:cubicBezTo>
                      <a:pt x="171" y="123"/>
                      <a:pt x="125" y="123"/>
                      <a:pt x="79" y="118"/>
                    </a:cubicBezTo>
                    <a:close/>
                    <a:moveTo>
                      <a:pt x="259" y="314"/>
                    </a:moveTo>
                    <a:cubicBezTo>
                      <a:pt x="255" y="307"/>
                      <a:pt x="252" y="301"/>
                      <a:pt x="250" y="294"/>
                    </a:cubicBezTo>
                    <a:cubicBezTo>
                      <a:pt x="246" y="285"/>
                      <a:pt x="239" y="279"/>
                      <a:pt x="230" y="274"/>
                    </a:cubicBezTo>
                    <a:cubicBezTo>
                      <a:pt x="215" y="267"/>
                      <a:pt x="199" y="265"/>
                      <a:pt x="183" y="264"/>
                    </a:cubicBezTo>
                    <a:cubicBezTo>
                      <a:pt x="180" y="264"/>
                      <a:pt x="178" y="266"/>
                      <a:pt x="175" y="267"/>
                    </a:cubicBezTo>
                    <a:cubicBezTo>
                      <a:pt x="168" y="271"/>
                      <a:pt x="161" y="276"/>
                      <a:pt x="153" y="281"/>
                    </a:cubicBezTo>
                    <a:cubicBezTo>
                      <a:pt x="149" y="284"/>
                      <a:pt x="144" y="283"/>
                      <a:pt x="140" y="280"/>
                    </a:cubicBezTo>
                    <a:cubicBezTo>
                      <a:pt x="133" y="275"/>
                      <a:pt x="127" y="271"/>
                      <a:pt x="120" y="266"/>
                    </a:cubicBezTo>
                    <a:cubicBezTo>
                      <a:pt x="118" y="265"/>
                      <a:pt x="115" y="264"/>
                      <a:pt x="113" y="264"/>
                    </a:cubicBezTo>
                    <a:cubicBezTo>
                      <a:pt x="99" y="265"/>
                      <a:pt x="85" y="267"/>
                      <a:pt x="71" y="272"/>
                    </a:cubicBezTo>
                    <a:cubicBezTo>
                      <a:pt x="51" y="279"/>
                      <a:pt x="45" y="296"/>
                      <a:pt x="38" y="314"/>
                    </a:cubicBezTo>
                    <a:cubicBezTo>
                      <a:pt x="52" y="314"/>
                      <a:pt x="66" y="314"/>
                      <a:pt x="78" y="314"/>
                    </a:cubicBezTo>
                    <a:cubicBezTo>
                      <a:pt x="82" y="311"/>
                      <a:pt x="79" y="303"/>
                      <a:pt x="85" y="305"/>
                    </a:cubicBezTo>
                    <a:cubicBezTo>
                      <a:pt x="88" y="305"/>
                      <a:pt x="89" y="310"/>
                      <a:pt x="91" y="314"/>
                    </a:cubicBezTo>
                    <a:cubicBezTo>
                      <a:pt x="129" y="314"/>
                      <a:pt x="167" y="314"/>
                      <a:pt x="206" y="314"/>
                    </a:cubicBezTo>
                    <a:cubicBezTo>
                      <a:pt x="207" y="310"/>
                      <a:pt x="206" y="305"/>
                      <a:pt x="211" y="304"/>
                    </a:cubicBezTo>
                    <a:cubicBezTo>
                      <a:pt x="217" y="304"/>
                      <a:pt x="214" y="311"/>
                      <a:pt x="217" y="314"/>
                    </a:cubicBezTo>
                    <a:cubicBezTo>
                      <a:pt x="231" y="314"/>
                      <a:pt x="244" y="314"/>
                      <a:pt x="259" y="314"/>
                    </a:cubicBezTo>
                    <a:close/>
                    <a:moveTo>
                      <a:pt x="108" y="80"/>
                    </a:moveTo>
                    <a:cubicBezTo>
                      <a:pt x="108" y="70"/>
                      <a:pt x="108" y="60"/>
                      <a:pt x="108" y="50"/>
                    </a:cubicBezTo>
                    <a:cubicBezTo>
                      <a:pt x="108" y="39"/>
                      <a:pt x="109" y="37"/>
                      <a:pt x="121" y="37"/>
                    </a:cubicBezTo>
                    <a:cubicBezTo>
                      <a:pt x="137" y="37"/>
                      <a:pt x="154" y="37"/>
                      <a:pt x="171" y="38"/>
                    </a:cubicBezTo>
                    <a:cubicBezTo>
                      <a:pt x="186" y="38"/>
                      <a:pt x="187" y="39"/>
                      <a:pt x="187" y="55"/>
                    </a:cubicBezTo>
                    <a:cubicBezTo>
                      <a:pt x="187" y="63"/>
                      <a:pt x="187" y="72"/>
                      <a:pt x="187" y="81"/>
                    </a:cubicBezTo>
                    <a:cubicBezTo>
                      <a:pt x="196" y="82"/>
                      <a:pt x="204" y="84"/>
                      <a:pt x="213" y="86"/>
                    </a:cubicBezTo>
                    <a:cubicBezTo>
                      <a:pt x="213" y="79"/>
                      <a:pt x="213" y="73"/>
                      <a:pt x="213" y="67"/>
                    </a:cubicBezTo>
                    <a:cubicBezTo>
                      <a:pt x="213" y="47"/>
                      <a:pt x="203" y="32"/>
                      <a:pt x="189" y="20"/>
                    </a:cubicBezTo>
                    <a:cubicBezTo>
                      <a:pt x="185" y="16"/>
                      <a:pt x="179" y="14"/>
                      <a:pt x="174" y="13"/>
                    </a:cubicBezTo>
                    <a:cubicBezTo>
                      <a:pt x="158" y="9"/>
                      <a:pt x="142" y="9"/>
                      <a:pt x="125" y="12"/>
                    </a:cubicBezTo>
                    <a:cubicBezTo>
                      <a:pt x="115" y="13"/>
                      <a:pt x="107" y="18"/>
                      <a:pt x="101" y="26"/>
                    </a:cubicBezTo>
                    <a:cubicBezTo>
                      <a:pt x="97" y="30"/>
                      <a:pt x="94" y="34"/>
                      <a:pt x="91" y="39"/>
                    </a:cubicBezTo>
                    <a:cubicBezTo>
                      <a:pt x="82" y="53"/>
                      <a:pt x="82" y="69"/>
                      <a:pt x="83" y="86"/>
                    </a:cubicBezTo>
                    <a:cubicBezTo>
                      <a:pt x="91" y="84"/>
                      <a:pt x="98" y="83"/>
                      <a:pt x="105" y="81"/>
                    </a:cubicBezTo>
                    <a:cubicBezTo>
                      <a:pt x="106" y="81"/>
                      <a:pt x="106" y="81"/>
                      <a:pt x="108" y="80"/>
                    </a:cubicBezTo>
                    <a:close/>
                    <a:moveTo>
                      <a:pt x="89" y="482"/>
                    </a:moveTo>
                    <a:cubicBezTo>
                      <a:pt x="86" y="495"/>
                      <a:pt x="83" y="497"/>
                      <a:pt x="70" y="498"/>
                    </a:cubicBezTo>
                    <a:cubicBezTo>
                      <a:pt x="67" y="498"/>
                      <a:pt x="63" y="498"/>
                      <a:pt x="59" y="499"/>
                    </a:cubicBezTo>
                    <a:cubicBezTo>
                      <a:pt x="58" y="499"/>
                      <a:pt x="57" y="499"/>
                      <a:pt x="56" y="500"/>
                    </a:cubicBezTo>
                    <a:cubicBezTo>
                      <a:pt x="56" y="502"/>
                      <a:pt x="56" y="504"/>
                      <a:pt x="56" y="506"/>
                    </a:cubicBezTo>
                    <a:cubicBezTo>
                      <a:pt x="56" y="507"/>
                      <a:pt x="57" y="507"/>
                      <a:pt x="58" y="509"/>
                    </a:cubicBezTo>
                    <a:cubicBezTo>
                      <a:pt x="118" y="509"/>
                      <a:pt x="179" y="510"/>
                      <a:pt x="240" y="508"/>
                    </a:cubicBezTo>
                    <a:cubicBezTo>
                      <a:pt x="240" y="504"/>
                      <a:pt x="240" y="502"/>
                      <a:pt x="240" y="498"/>
                    </a:cubicBezTo>
                    <a:cubicBezTo>
                      <a:pt x="235" y="498"/>
                      <a:pt x="231" y="499"/>
                      <a:pt x="227" y="498"/>
                    </a:cubicBezTo>
                    <a:cubicBezTo>
                      <a:pt x="222" y="497"/>
                      <a:pt x="217" y="497"/>
                      <a:pt x="213" y="495"/>
                    </a:cubicBezTo>
                    <a:cubicBezTo>
                      <a:pt x="210" y="492"/>
                      <a:pt x="208" y="487"/>
                      <a:pt x="206" y="482"/>
                    </a:cubicBezTo>
                    <a:cubicBezTo>
                      <a:pt x="168" y="482"/>
                      <a:pt x="128" y="482"/>
                      <a:pt x="89" y="482"/>
                    </a:cubicBezTo>
                    <a:close/>
                    <a:moveTo>
                      <a:pt x="228" y="103"/>
                    </a:moveTo>
                    <a:cubicBezTo>
                      <a:pt x="221" y="96"/>
                      <a:pt x="213" y="93"/>
                      <a:pt x="204" y="90"/>
                    </a:cubicBezTo>
                    <a:cubicBezTo>
                      <a:pt x="178" y="84"/>
                      <a:pt x="151" y="83"/>
                      <a:pt x="125" y="85"/>
                    </a:cubicBezTo>
                    <a:cubicBezTo>
                      <a:pt x="108" y="86"/>
                      <a:pt x="92" y="89"/>
                      <a:pt x="77" y="96"/>
                    </a:cubicBezTo>
                    <a:cubicBezTo>
                      <a:pt x="74" y="98"/>
                      <a:pt x="71" y="100"/>
                      <a:pt x="67" y="102"/>
                    </a:cubicBezTo>
                    <a:cubicBezTo>
                      <a:pt x="78" y="108"/>
                      <a:pt x="89" y="111"/>
                      <a:pt x="100" y="111"/>
                    </a:cubicBezTo>
                    <a:cubicBezTo>
                      <a:pt x="132" y="112"/>
                      <a:pt x="164" y="112"/>
                      <a:pt x="196" y="111"/>
                    </a:cubicBezTo>
                    <a:cubicBezTo>
                      <a:pt x="207" y="111"/>
                      <a:pt x="218" y="109"/>
                      <a:pt x="228" y="103"/>
                    </a:cubicBezTo>
                    <a:close/>
                    <a:moveTo>
                      <a:pt x="180" y="44"/>
                    </a:moveTo>
                    <a:cubicBezTo>
                      <a:pt x="158" y="44"/>
                      <a:pt x="137" y="42"/>
                      <a:pt x="115" y="44"/>
                    </a:cubicBezTo>
                    <a:cubicBezTo>
                      <a:pt x="115" y="56"/>
                      <a:pt x="115" y="67"/>
                      <a:pt x="115" y="79"/>
                    </a:cubicBezTo>
                    <a:cubicBezTo>
                      <a:pt x="137" y="79"/>
                      <a:pt x="158" y="79"/>
                      <a:pt x="181" y="79"/>
                    </a:cubicBezTo>
                    <a:cubicBezTo>
                      <a:pt x="181" y="68"/>
                      <a:pt x="181" y="57"/>
                      <a:pt x="180" y="44"/>
                    </a:cubicBezTo>
                    <a:close/>
                    <a:moveTo>
                      <a:pt x="164" y="324"/>
                    </a:moveTo>
                    <a:cubicBezTo>
                      <a:pt x="152" y="324"/>
                      <a:pt x="141" y="324"/>
                      <a:pt x="129" y="324"/>
                    </a:cubicBezTo>
                    <a:cubicBezTo>
                      <a:pt x="130" y="340"/>
                      <a:pt x="127" y="354"/>
                      <a:pt x="129" y="369"/>
                    </a:cubicBezTo>
                    <a:cubicBezTo>
                      <a:pt x="141" y="369"/>
                      <a:pt x="152" y="369"/>
                      <a:pt x="164" y="369"/>
                    </a:cubicBezTo>
                    <a:cubicBezTo>
                      <a:pt x="164" y="354"/>
                      <a:pt x="164" y="340"/>
                      <a:pt x="164" y="324"/>
                    </a:cubicBezTo>
                    <a:close/>
                    <a:moveTo>
                      <a:pt x="190" y="764"/>
                    </a:moveTo>
                    <a:cubicBezTo>
                      <a:pt x="215" y="768"/>
                      <a:pt x="241" y="769"/>
                      <a:pt x="268" y="767"/>
                    </a:cubicBezTo>
                    <a:cubicBezTo>
                      <a:pt x="263" y="756"/>
                      <a:pt x="255" y="751"/>
                      <a:pt x="245" y="750"/>
                    </a:cubicBezTo>
                    <a:cubicBezTo>
                      <a:pt x="239" y="749"/>
                      <a:pt x="233" y="750"/>
                      <a:pt x="228" y="750"/>
                    </a:cubicBezTo>
                    <a:cubicBezTo>
                      <a:pt x="220" y="749"/>
                      <a:pt x="213" y="748"/>
                      <a:pt x="210" y="741"/>
                    </a:cubicBezTo>
                    <a:cubicBezTo>
                      <a:pt x="203" y="741"/>
                      <a:pt x="196" y="741"/>
                      <a:pt x="190" y="741"/>
                    </a:cubicBezTo>
                    <a:cubicBezTo>
                      <a:pt x="190" y="749"/>
                      <a:pt x="190" y="756"/>
                      <a:pt x="190" y="764"/>
                    </a:cubicBezTo>
                    <a:close/>
                    <a:moveTo>
                      <a:pt x="28" y="767"/>
                    </a:moveTo>
                    <a:cubicBezTo>
                      <a:pt x="55" y="768"/>
                      <a:pt x="80" y="768"/>
                      <a:pt x="106" y="764"/>
                    </a:cubicBezTo>
                    <a:cubicBezTo>
                      <a:pt x="106" y="756"/>
                      <a:pt x="106" y="748"/>
                      <a:pt x="106" y="740"/>
                    </a:cubicBezTo>
                    <a:cubicBezTo>
                      <a:pt x="99" y="740"/>
                      <a:pt x="93" y="740"/>
                      <a:pt x="86" y="740"/>
                    </a:cubicBezTo>
                    <a:cubicBezTo>
                      <a:pt x="83" y="748"/>
                      <a:pt x="77" y="749"/>
                      <a:pt x="70" y="749"/>
                    </a:cubicBezTo>
                    <a:cubicBezTo>
                      <a:pt x="64" y="750"/>
                      <a:pt x="58" y="749"/>
                      <a:pt x="53" y="750"/>
                    </a:cubicBezTo>
                    <a:cubicBezTo>
                      <a:pt x="42" y="751"/>
                      <a:pt x="34" y="755"/>
                      <a:pt x="28" y="767"/>
                    </a:cubicBezTo>
                    <a:close/>
                    <a:moveTo>
                      <a:pt x="219" y="459"/>
                    </a:moveTo>
                    <a:cubicBezTo>
                      <a:pt x="215" y="468"/>
                      <a:pt x="216" y="475"/>
                      <a:pt x="217" y="483"/>
                    </a:cubicBezTo>
                    <a:cubicBezTo>
                      <a:pt x="217" y="487"/>
                      <a:pt x="220" y="489"/>
                      <a:pt x="224" y="489"/>
                    </a:cubicBezTo>
                    <a:cubicBezTo>
                      <a:pt x="229" y="489"/>
                      <a:pt x="235" y="489"/>
                      <a:pt x="240" y="490"/>
                    </a:cubicBezTo>
                    <a:cubicBezTo>
                      <a:pt x="259" y="490"/>
                      <a:pt x="259" y="491"/>
                      <a:pt x="260" y="469"/>
                    </a:cubicBezTo>
                    <a:cubicBezTo>
                      <a:pt x="260" y="462"/>
                      <a:pt x="258" y="460"/>
                      <a:pt x="251" y="460"/>
                    </a:cubicBezTo>
                    <a:cubicBezTo>
                      <a:pt x="241" y="459"/>
                      <a:pt x="230" y="459"/>
                      <a:pt x="219" y="459"/>
                    </a:cubicBezTo>
                    <a:close/>
                    <a:moveTo>
                      <a:pt x="79" y="487"/>
                    </a:moveTo>
                    <a:cubicBezTo>
                      <a:pt x="79" y="480"/>
                      <a:pt x="79" y="473"/>
                      <a:pt x="79" y="466"/>
                    </a:cubicBezTo>
                    <a:cubicBezTo>
                      <a:pt x="79" y="461"/>
                      <a:pt x="76" y="459"/>
                      <a:pt x="71" y="459"/>
                    </a:cubicBezTo>
                    <a:cubicBezTo>
                      <a:pt x="65" y="459"/>
                      <a:pt x="59" y="459"/>
                      <a:pt x="53" y="459"/>
                    </a:cubicBezTo>
                    <a:cubicBezTo>
                      <a:pt x="37" y="459"/>
                      <a:pt x="34" y="463"/>
                      <a:pt x="36" y="479"/>
                    </a:cubicBezTo>
                    <a:cubicBezTo>
                      <a:pt x="37" y="488"/>
                      <a:pt x="39" y="490"/>
                      <a:pt x="48" y="490"/>
                    </a:cubicBezTo>
                    <a:cubicBezTo>
                      <a:pt x="56" y="490"/>
                      <a:pt x="64" y="489"/>
                      <a:pt x="72" y="489"/>
                    </a:cubicBezTo>
                    <a:cubicBezTo>
                      <a:pt x="74" y="489"/>
                      <a:pt x="76" y="488"/>
                      <a:pt x="79" y="487"/>
                    </a:cubicBezTo>
                    <a:close/>
                    <a:moveTo>
                      <a:pt x="125" y="242"/>
                    </a:moveTo>
                    <a:cubicBezTo>
                      <a:pt x="122" y="255"/>
                      <a:pt x="123" y="259"/>
                      <a:pt x="133" y="266"/>
                    </a:cubicBezTo>
                    <a:cubicBezTo>
                      <a:pt x="146" y="274"/>
                      <a:pt x="152" y="274"/>
                      <a:pt x="164" y="265"/>
                    </a:cubicBezTo>
                    <a:cubicBezTo>
                      <a:pt x="173" y="258"/>
                      <a:pt x="174" y="254"/>
                      <a:pt x="171" y="242"/>
                    </a:cubicBezTo>
                    <a:cubicBezTo>
                      <a:pt x="155" y="242"/>
                      <a:pt x="140" y="242"/>
                      <a:pt x="125" y="24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ïŝļïdé">
                <a:extLst>
                  <a:ext uri="{FF2B5EF4-FFF2-40B4-BE49-F238E27FC236}">
                    <a16:creationId xmlns:a16="http://schemas.microsoft.com/office/drawing/2014/main" id="{5C281B48-A14C-2415-B0E5-C33B2D4BD5CB}"/>
                  </a:ext>
                </a:extLst>
              </p:cNvPr>
              <p:cNvSpPr/>
              <p:nvPr/>
            </p:nvSpPr>
            <p:spPr bwMode="auto">
              <a:xfrm>
                <a:off x="7726363" y="3405188"/>
                <a:ext cx="930275" cy="492125"/>
              </a:xfrm>
              <a:custGeom>
                <a:avLst/>
                <a:gdLst>
                  <a:gd name="T0" fmla="*/ 281 w 282"/>
                  <a:gd name="T1" fmla="*/ 146 h 149"/>
                  <a:gd name="T2" fmla="*/ 263 w 282"/>
                  <a:gd name="T3" fmla="*/ 146 h 149"/>
                  <a:gd name="T4" fmla="*/ 262 w 282"/>
                  <a:gd name="T5" fmla="*/ 144 h 149"/>
                  <a:gd name="T6" fmla="*/ 241 w 282"/>
                  <a:gd name="T7" fmla="*/ 127 h 149"/>
                  <a:gd name="T8" fmla="*/ 217 w 282"/>
                  <a:gd name="T9" fmla="*/ 127 h 149"/>
                  <a:gd name="T10" fmla="*/ 201 w 282"/>
                  <a:gd name="T11" fmla="*/ 141 h 149"/>
                  <a:gd name="T12" fmla="*/ 200 w 282"/>
                  <a:gd name="T13" fmla="*/ 147 h 149"/>
                  <a:gd name="T14" fmla="*/ 82 w 282"/>
                  <a:gd name="T15" fmla="*/ 147 h 149"/>
                  <a:gd name="T16" fmla="*/ 80 w 282"/>
                  <a:gd name="T17" fmla="*/ 136 h 149"/>
                  <a:gd name="T18" fmla="*/ 68 w 282"/>
                  <a:gd name="T19" fmla="*/ 127 h 149"/>
                  <a:gd name="T20" fmla="*/ 43 w 282"/>
                  <a:gd name="T21" fmla="*/ 127 h 149"/>
                  <a:gd name="T22" fmla="*/ 19 w 282"/>
                  <a:gd name="T23" fmla="*/ 146 h 149"/>
                  <a:gd name="T24" fmla="*/ 11 w 282"/>
                  <a:gd name="T25" fmla="*/ 146 h 149"/>
                  <a:gd name="T26" fmla="*/ 3 w 282"/>
                  <a:gd name="T27" fmla="*/ 146 h 149"/>
                  <a:gd name="T28" fmla="*/ 4 w 282"/>
                  <a:gd name="T29" fmla="*/ 0 h 149"/>
                  <a:gd name="T30" fmla="*/ 115 w 282"/>
                  <a:gd name="T31" fmla="*/ 0 h 149"/>
                  <a:gd name="T32" fmla="*/ 116 w 282"/>
                  <a:gd name="T33" fmla="*/ 11 h 149"/>
                  <a:gd name="T34" fmla="*/ 115 w 282"/>
                  <a:gd name="T35" fmla="*/ 41 h 149"/>
                  <a:gd name="T36" fmla="*/ 124 w 282"/>
                  <a:gd name="T37" fmla="*/ 51 h 149"/>
                  <a:gd name="T38" fmla="*/ 157 w 282"/>
                  <a:gd name="T39" fmla="*/ 52 h 149"/>
                  <a:gd name="T40" fmla="*/ 163 w 282"/>
                  <a:gd name="T41" fmla="*/ 45 h 149"/>
                  <a:gd name="T42" fmla="*/ 163 w 282"/>
                  <a:gd name="T43" fmla="*/ 17 h 149"/>
                  <a:gd name="T44" fmla="*/ 164 w 282"/>
                  <a:gd name="T45" fmla="*/ 0 h 149"/>
                  <a:gd name="T46" fmla="*/ 278 w 282"/>
                  <a:gd name="T47" fmla="*/ 0 h 149"/>
                  <a:gd name="T48" fmla="*/ 281 w 282"/>
                  <a:gd name="T49" fmla="*/ 146 h 149"/>
                  <a:gd name="T50" fmla="*/ 106 w 282"/>
                  <a:gd name="T51" fmla="*/ 98 h 149"/>
                  <a:gd name="T52" fmla="*/ 117 w 282"/>
                  <a:gd name="T53" fmla="*/ 132 h 149"/>
                  <a:gd name="T54" fmla="*/ 125 w 282"/>
                  <a:gd name="T55" fmla="*/ 136 h 149"/>
                  <a:gd name="T56" fmla="*/ 131 w 282"/>
                  <a:gd name="T57" fmla="*/ 134 h 149"/>
                  <a:gd name="T58" fmla="*/ 245 w 282"/>
                  <a:gd name="T59" fmla="*/ 98 h 149"/>
                  <a:gd name="T60" fmla="*/ 252 w 282"/>
                  <a:gd name="T61" fmla="*/ 95 h 149"/>
                  <a:gd name="T62" fmla="*/ 241 w 282"/>
                  <a:gd name="T63" fmla="*/ 56 h 149"/>
                  <a:gd name="T64" fmla="*/ 106 w 282"/>
                  <a:gd name="T65" fmla="*/ 9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2" h="149">
                    <a:moveTo>
                      <a:pt x="281" y="146"/>
                    </a:moveTo>
                    <a:cubicBezTo>
                      <a:pt x="274" y="146"/>
                      <a:pt x="268" y="146"/>
                      <a:pt x="263" y="146"/>
                    </a:cubicBezTo>
                    <a:cubicBezTo>
                      <a:pt x="262" y="145"/>
                      <a:pt x="262" y="145"/>
                      <a:pt x="262" y="144"/>
                    </a:cubicBezTo>
                    <a:cubicBezTo>
                      <a:pt x="260" y="130"/>
                      <a:pt x="256" y="127"/>
                      <a:pt x="241" y="127"/>
                    </a:cubicBezTo>
                    <a:cubicBezTo>
                      <a:pt x="233" y="127"/>
                      <a:pt x="225" y="127"/>
                      <a:pt x="217" y="127"/>
                    </a:cubicBezTo>
                    <a:cubicBezTo>
                      <a:pt x="206" y="127"/>
                      <a:pt x="203" y="129"/>
                      <a:pt x="201" y="141"/>
                    </a:cubicBezTo>
                    <a:cubicBezTo>
                      <a:pt x="201" y="142"/>
                      <a:pt x="201" y="144"/>
                      <a:pt x="200" y="147"/>
                    </a:cubicBezTo>
                    <a:cubicBezTo>
                      <a:pt x="161" y="149"/>
                      <a:pt x="122" y="149"/>
                      <a:pt x="82" y="147"/>
                    </a:cubicBezTo>
                    <a:cubicBezTo>
                      <a:pt x="81" y="143"/>
                      <a:pt x="81" y="139"/>
                      <a:pt x="80" y="136"/>
                    </a:cubicBezTo>
                    <a:cubicBezTo>
                      <a:pt x="78" y="129"/>
                      <a:pt x="75" y="127"/>
                      <a:pt x="68" y="127"/>
                    </a:cubicBezTo>
                    <a:cubicBezTo>
                      <a:pt x="60" y="126"/>
                      <a:pt x="51" y="127"/>
                      <a:pt x="43" y="127"/>
                    </a:cubicBezTo>
                    <a:cubicBezTo>
                      <a:pt x="26" y="127"/>
                      <a:pt x="23" y="129"/>
                      <a:pt x="19" y="146"/>
                    </a:cubicBezTo>
                    <a:cubicBezTo>
                      <a:pt x="17" y="146"/>
                      <a:pt x="14" y="146"/>
                      <a:pt x="11" y="146"/>
                    </a:cubicBezTo>
                    <a:cubicBezTo>
                      <a:pt x="8" y="147"/>
                      <a:pt x="5" y="146"/>
                      <a:pt x="3" y="146"/>
                    </a:cubicBezTo>
                    <a:cubicBezTo>
                      <a:pt x="0" y="136"/>
                      <a:pt x="1" y="19"/>
                      <a:pt x="4" y="0"/>
                    </a:cubicBezTo>
                    <a:cubicBezTo>
                      <a:pt x="41" y="0"/>
                      <a:pt x="77" y="0"/>
                      <a:pt x="115" y="0"/>
                    </a:cubicBezTo>
                    <a:cubicBezTo>
                      <a:pt x="115" y="4"/>
                      <a:pt x="116" y="7"/>
                      <a:pt x="116" y="11"/>
                    </a:cubicBezTo>
                    <a:cubicBezTo>
                      <a:pt x="115" y="21"/>
                      <a:pt x="115" y="31"/>
                      <a:pt x="115" y="41"/>
                    </a:cubicBezTo>
                    <a:cubicBezTo>
                      <a:pt x="115" y="49"/>
                      <a:pt x="116" y="51"/>
                      <a:pt x="124" y="51"/>
                    </a:cubicBezTo>
                    <a:cubicBezTo>
                      <a:pt x="135" y="52"/>
                      <a:pt x="146" y="52"/>
                      <a:pt x="157" y="52"/>
                    </a:cubicBezTo>
                    <a:cubicBezTo>
                      <a:pt x="161" y="52"/>
                      <a:pt x="163" y="49"/>
                      <a:pt x="163" y="45"/>
                    </a:cubicBezTo>
                    <a:cubicBezTo>
                      <a:pt x="163" y="36"/>
                      <a:pt x="163" y="26"/>
                      <a:pt x="163" y="17"/>
                    </a:cubicBezTo>
                    <a:cubicBezTo>
                      <a:pt x="164" y="12"/>
                      <a:pt x="164" y="6"/>
                      <a:pt x="164" y="0"/>
                    </a:cubicBezTo>
                    <a:cubicBezTo>
                      <a:pt x="203" y="0"/>
                      <a:pt x="240" y="0"/>
                      <a:pt x="278" y="0"/>
                    </a:cubicBezTo>
                    <a:cubicBezTo>
                      <a:pt x="282" y="49"/>
                      <a:pt x="280" y="97"/>
                      <a:pt x="281" y="146"/>
                    </a:cubicBezTo>
                    <a:close/>
                    <a:moveTo>
                      <a:pt x="106" y="98"/>
                    </a:moveTo>
                    <a:cubicBezTo>
                      <a:pt x="110" y="109"/>
                      <a:pt x="113" y="121"/>
                      <a:pt x="117" y="132"/>
                    </a:cubicBezTo>
                    <a:cubicBezTo>
                      <a:pt x="118" y="136"/>
                      <a:pt x="121" y="137"/>
                      <a:pt x="125" y="136"/>
                    </a:cubicBezTo>
                    <a:cubicBezTo>
                      <a:pt x="127" y="136"/>
                      <a:pt x="129" y="135"/>
                      <a:pt x="131" y="134"/>
                    </a:cubicBezTo>
                    <a:cubicBezTo>
                      <a:pt x="169" y="122"/>
                      <a:pt x="207" y="110"/>
                      <a:pt x="245" y="98"/>
                    </a:cubicBezTo>
                    <a:cubicBezTo>
                      <a:pt x="247" y="97"/>
                      <a:pt x="249" y="97"/>
                      <a:pt x="252" y="95"/>
                    </a:cubicBezTo>
                    <a:cubicBezTo>
                      <a:pt x="248" y="82"/>
                      <a:pt x="245" y="69"/>
                      <a:pt x="241" y="56"/>
                    </a:cubicBezTo>
                    <a:cubicBezTo>
                      <a:pt x="225" y="57"/>
                      <a:pt x="123" y="89"/>
                      <a:pt x="106" y="98"/>
                    </a:cubicBezTo>
                    <a:close/>
                  </a:path>
                </a:pathLst>
              </a:custGeom>
              <a:solidFill>
                <a:srgbClr val="D8A4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íṧļïḍe">
                <a:extLst>
                  <a:ext uri="{FF2B5EF4-FFF2-40B4-BE49-F238E27FC236}">
                    <a16:creationId xmlns:a16="http://schemas.microsoft.com/office/drawing/2014/main" id="{7A945F91-CDC7-B9F6-5CF2-8D79EDCF1F3B}"/>
                  </a:ext>
                </a:extLst>
              </p:cNvPr>
              <p:cNvSpPr/>
              <p:nvPr/>
            </p:nvSpPr>
            <p:spPr bwMode="auto">
              <a:xfrm>
                <a:off x="7953376" y="4044950"/>
                <a:ext cx="476250" cy="698500"/>
              </a:xfrm>
              <a:custGeom>
                <a:avLst/>
                <a:gdLst>
                  <a:gd name="T0" fmla="*/ 139 w 144"/>
                  <a:gd name="T1" fmla="*/ 0 h 212"/>
                  <a:gd name="T2" fmla="*/ 133 w 144"/>
                  <a:gd name="T3" fmla="*/ 212 h 212"/>
                  <a:gd name="T4" fmla="*/ 113 w 144"/>
                  <a:gd name="T5" fmla="*/ 212 h 212"/>
                  <a:gd name="T6" fmla="*/ 110 w 144"/>
                  <a:gd name="T7" fmla="*/ 189 h 212"/>
                  <a:gd name="T8" fmla="*/ 93 w 144"/>
                  <a:gd name="T9" fmla="*/ 87 h 212"/>
                  <a:gd name="T10" fmla="*/ 86 w 144"/>
                  <a:gd name="T11" fmla="*/ 42 h 212"/>
                  <a:gd name="T12" fmla="*/ 74 w 144"/>
                  <a:gd name="T13" fmla="*/ 32 h 212"/>
                  <a:gd name="T14" fmla="*/ 57 w 144"/>
                  <a:gd name="T15" fmla="*/ 46 h 212"/>
                  <a:gd name="T16" fmla="*/ 39 w 144"/>
                  <a:gd name="T17" fmla="*/ 150 h 212"/>
                  <a:gd name="T18" fmla="*/ 32 w 144"/>
                  <a:gd name="T19" fmla="*/ 203 h 212"/>
                  <a:gd name="T20" fmla="*/ 31 w 144"/>
                  <a:gd name="T21" fmla="*/ 212 h 212"/>
                  <a:gd name="T22" fmla="*/ 11 w 144"/>
                  <a:gd name="T23" fmla="*/ 212 h 212"/>
                  <a:gd name="T24" fmla="*/ 5 w 144"/>
                  <a:gd name="T25" fmla="*/ 0 h 212"/>
                  <a:gd name="T26" fmla="*/ 139 w 144"/>
                  <a:gd name="T27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212">
                    <a:moveTo>
                      <a:pt x="139" y="0"/>
                    </a:moveTo>
                    <a:cubicBezTo>
                      <a:pt x="144" y="72"/>
                      <a:pt x="140" y="142"/>
                      <a:pt x="133" y="212"/>
                    </a:cubicBezTo>
                    <a:cubicBezTo>
                      <a:pt x="126" y="212"/>
                      <a:pt x="120" y="212"/>
                      <a:pt x="113" y="212"/>
                    </a:cubicBezTo>
                    <a:cubicBezTo>
                      <a:pt x="112" y="204"/>
                      <a:pt x="111" y="197"/>
                      <a:pt x="110" y="189"/>
                    </a:cubicBezTo>
                    <a:cubicBezTo>
                      <a:pt x="107" y="155"/>
                      <a:pt x="100" y="121"/>
                      <a:pt x="93" y="87"/>
                    </a:cubicBezTo>
                    <a:cubicBezTo>
                      <a:pt x="90" y="72"/>
                      <a:pt x="88" y="57"/>
                      <a:pt x="86" y="42"/>
                    </a:cubicBezTo>
                    <a:cubicBezTo>
                      <a:pt x="84" y="33"/>
                      <a:pt x="84" y="32"/>
                      <a:pt x="74" y="32"/>
                    </a:cubicBezTo>
                    <a:cubicBezTo>
                      <a:pt x="60" y="32"/>
                      <a:pt x="60" y="32"/>
                      <a:pt x="57" y="46"/>
                    </a:cubicBezTo>
                    <a:cubicBezTo>
                      <a:pt x="51" y="80"/>
                      <a:pt x="45" y="115"/>
                      <a:pt x="39" y="150"/>
                    </a:cubicBezTo>
                    <a:cubicBezTo>
                      <a:pt x="36" y="168"/>
                      <a:pt x="34" y="186"/>
                      <a:pt x="32" y="203"/>
                    </a:cubicBezTo>
                    <a:cubicBezTo>
                      <a:pt x="32" y="206"/>
                      <a:pt x="31" y="209"/>
                      <a:pt x="31" y="212"/>
                    </a:cubicBezTo>
                    <a:cubicBezTo>
                      <a:pt x="24" y="212"/>
                      <a:pt x="18" y="212"/>
                      <a:pt x="11" y="212"/>
                    </a:cubicBezTo>
                    <a:cubicBezTo>
                      <a:pt x="4" y="142"/>
                      <a:pt x="0" y="72"/>
                      <a:pt x="5" y="0"/>
                    </a:cubicBezTo>
                    <a:cubicBezTo>
                      <a:pt x="50" y="0"/>
                      <a:pt x="94" y="0"/>
                      <a:pt x="139" y="0"/>
                    </a:cubicBez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isļîḍè">
                <a:extLst>
                  <a:ext uri="{FF2B5EF4-FFF2-40B4-BE49-F238E27FC236}">
                    <a16:creationId xmlns:a16="http://schemas.microsoft.com/office/drawing/2014/main" id="{36E14AA0-70CD-4704-3950-2AA7CC4808EF}"/>
                  </a:ext>
                </a:extLst>
              </p:cNvPr>
              <p:cNvSpPr/>
              <p:nvPr/>
            </p:nvSpPr>
            <p:spPr bwMode="auto">
              <a:xfrm>
                <a:off x="7953376" y="2727325"/>
                <a:ext cx="471488" cy="388938"/>
              </a:xfrm>
              <a:custGeom>
                <a:avLst/>
                <a:gdLst>
                  <a:gd name="T0" fmla="*/ 3 w 143"/>
                  <a:gd name="T1" fmla="*/ 0 h 118"/>
                  <a:gd name="T2" fmla="*/ 142 w 143"/>
                  <a:gd name="T3" fmla="*/ 0 h 118"/>
                  <a:gd name="T4" fmla="*/ 143 w 143"/>
                  <a:gd name="T5" fmla="*/ 18 h 118"/>
                  <a:gd name="T6" fmla="*/ 138 w 143"/>
                  <a:gd name="T7" fmla="*/ 67 h 118"/>
                  <a:gd name="T8" fmla="*/ 93 w 143"/>
                  <a:gd name="T9" fmla="*/ 114 h 118"/>
                  <a:gd name="T10" fmla="*/ 37 w 143"/>
                  <a:gd name="T11" fmla="*/ 109 h 118"/>
                  <a:gd name="T12" fmla="*/ 9 w 143"/>
                  <a:gd name="T13" fmla="*/ 80 h 118"/>
                  <a:gd name="T14" fmla="*/ 2 w 143"/>
                  <a:gd name="T15" fmla="*/ 3 h 118"/>
                  <a:gd name="T16" fmla="*/ 3 w 143"/>
                  <a:gd name="T17" fmla="*/ 0 h 118"/>
                  <a:gd name="T18" fmla="*/ 50 w 143"/>
                  <a:gd name="T19" fmla="*/ 65 h 118"/>
                  <a:gd name="T20" fmla="*/ 72 w 143"/>
                  <a:gd name="T21" fmla="*/ 81 h 118"/>
                  <a:gd name="T22" fmla="*/ 97 w 143"/>
                  <a:gd name="T23" fmla="*/ 68 h 118"/>
                  <a:gd name="T24" fmla="*/ 96 w 143"/>
                  <a:gd name="T25" fmla="*/ 64 h 118"/>
                  <a:gd name="T26" fmla="*/ 82 w 143"/>
                  <a:gd name="T27" fmla="*/ 74 h 118"/>
                  <a:gd name="T28" fmla="*/ 65 w 143"/>
                  <a:gd name="T29" fmla="*/ 74 h 118"/>
                  <a:gd name="T30" fmla="*/ 50 w 143"/>
                  <a:gd name="T31" fmla="*/ 65 h 118"/>
                  <a:gd name="T32" fmla="*/ 42 w 143"/>
                  <a:gd name="T33" fmla="*/ 30 h 118"/>
                  <a:gd name="T34" fmla="*/ 36 w 143"/>
                  <a:gd name="T35" fmla="*/ 22 h 118"/>
                  <a:gd name="T36" fmla="*/ 29 w 143"/>
                  <a:gd name="T37" fmla="*/ 30 h 118"/>
                  <a:gd name="T38" fmla="*/ 35 w 143"/>
                  <a:gd name="T39" fmla="*/ 39 h 118"/>
                  <a:gd name="T40" fmla="*/ 42 w 143"/>
                  <a:gd name="T41" fmla="*/ 30 h 118"/>
                  <a:gd name="T42" fmla="*/ 113 w 143"/>
                  <a:gd name="T43" fmla="*/ 30 h 118"/>
                  <a:gd name="T44" fmla="*/ 107 w 143"/>
                  <a:gd name="T45" fmla="*/ 22 h 118"/>
                  <a:gd name="T46" fmla="*/ 100 w 143"/>
                  <a:gd name="T47" fmla="*/ 31 h 118"/>
                  <a:gd name="T48" fmla="*/ 107 w 143"/>
                  <a:gd name="T49" fmla="*/ 39 h 118"/>
                  <a:gd name="T50" fmla="*/ 113 w 143"/>
                  <a:gd name="T51" fmla="*/ 3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18">
                    <a:moveTo>
                      <a:pt x="3" y="0"/>
                    </a:moveTo>
                    <a:cubicBezTo>
                      <a:pt x="49" y="5"/>
                      <a:pt x="95" y="5"/>
                      <a:pt x="142" y="0"/>
                    </a:cubicBezTo>
                    <a:cubicBezTo>
                      <a:pt x="142" y="6"/>
                      <a:pt x="143" y="12"/>
                      <a:pt x="143" y="18"/>
                    </a:cubicBezTo>
                    <a:cubicBezTo>
                      <a:pt x="142" y="34"/>
                      <a:pt x="140" y="51"/>
                      <a:pt x="138" y="67"/>
                    </a:cubicBezTo>
                    <a:cubicBezTo>
                      <a:pt x="134" y="93"/>
                      <a:pt x="119" y="109"/>
                      <a:pt x="93" y="114"/>
                    </a:cubicBezTo>
                    <a:cubicBezTo>
                      <a:pt x="74" y="118"/>
                      <a:pt x="55" y="117"/>
                      <a:pt x="37" y="109"/>
                    </a:cubicBezTo>
                    <a:cubicBezTo>
                      <a:pt x="23" y="104"/>
                      <a:pt x="14" y="94"/>
                      <a:pt x="9" y="80"/>
                    </a:cubicBezTo>
                    <a:cubicBezTo>
                      <a:pt x="2" y="55"/>
                      <a:pt x="0" y="29"/>
                      <a:pt x="2" y="3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  <a:moveTo>
                      <a:pt x="50" y="65"/>
                    </a:moveTo>
                    <a:cubicBezTo>
                      <a:pt x="54" y="76"/>
                      <a:pt x="61" y="81"/>
                      <a:pt x="72" y="81"/>
                    </a:cubicBezTo>
                    <a:cubicBezTo>
                      <a:pt x="83" y="82"/>
                      <a:pt x="92" y="78"/>
                      <a:pt x="97" y="68"/>
                    </a:cubicBezTo>
                    <a:cubicBezTo>
                      <a:pt x="98" y="68"/>
                      <a:pt x="97" y="66"/>
                      <a:pt x="96" y="64"/>
                    </a:cubicBezTo>
                    <a:cubicBezTo>
                      <a:pt x="91" y="68"/>
                      <a:pt x="87" y="72"/>
                      <a:pt x="82" y="74"/>
                    </a:cubicBezTo>
                    <a:cubicBezTo>
                      <a:pt x="77" y="75"/>
                      <a:pt x="71" y="74"/>
                      <a:pt x="65" y="74"/>
                    </a:cubicBezTo>
                    <a:cubicBezTo>
                      <a:pt x="59" y="73"/>
                      <a:pt x="58" y="65"/>
                      <a:pt x="50" y="65"/>
                    </a:cubicBezTo>
                    <a:close/>
                    <a:moveTo>
                      <a:pt x="42" y="30"/>
                    </a:moveTo>
                    <a:cubicBezTo>
                      <a:pt x="42" y="25"/>
                      <a:pt x="40" y="22"/>
                      <a:pt x="36" y="22"/>
                    </a:cubicBezTo>
                    <a:cubicBezTo>
                      <a:pt x="32" y="22"/>
                      <a:pt x="29" y="25"/>
                      <a:pt x="29" y="30"/>
                    </a:cubicBezTo>
                    <a:cubicBezTo>
                      <a:pt x="28" y="35"/>
                      <a:pt x="31" y="39"/>
                      <a:pt x="35" y="39"/>
                    </a:cubicBezTo>
                    <a:cubicBezTo>
                      <a:pt x="39" y="39"/>
                      <a:pt x="42" y="35"/>
                      <a:pt x="42" y="30"/>
                    </a:cubicBezTo>
                    <a:close/>
                    <a:moveTo>
                      <a:pt x="113" y="30"/>
                    </a:moveTo>
                    <a:cubicBezTo>
                      <a:pt x="113" y="25"/>
                      <a:pt x="111" y="22"/>
                      <a:pt x="107" y="22"/>
                    </a:cubicBezTo>
                    <a:cubicBezTo>
                      <a:pt x="103" y="22"/>
                      <a:pt x="100" y="26"/>
                      <a:pt x="100" y="31"/>
                    </a:cubicBezTo>
                    <a:cubicBezTo>
                      <a:pt x="100" y="36"/>
                      <a:pt x="103" y="40"/>
                      <a:pt x="107" y="39"/>
                    </a:cubicBezTo>
                    <a:cubicBezTo>
                      <a:pt x="110" y="39"/>
                      <a:pt x="113" y="35"/>
                      <a:pt x="113" y="30"/>
                    </a:cubicBezTo>
                    <a:close/>
                  </a:path>
                </a:pathLst>
              </a:custGeom>
              <a:solidFill>
                <a:srgbClr val="FFC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îsḷíḓè">
                <a:extLst>
                  <a:ext uri="{FF2B5EF4-FFF2-40B4-BE49-F238E27FC236}">
                    <a16:creationId xmlns:a16="http://schemas.microsoft.com/office/drawing/2014/main" id="{66D43929-4596-B873-3E79-0BDDF8C8F26B}"/>
                  </a:ext>
                </a:extLst>
              </p:cNvPr>
              <p:cNvSpPr/>
              <p:nvPr/>
            </p:nvSpPr>
            <p:spPr bwMode="auto">
              <a:xfrm>
                <a:off x="7827963" y="3208338"/>
                <a:ext cx="730250" cy="165100"/>
              </a:xfrm>
              <a:custGeom>
                <a:avLst/>
                <a:gdLst>
                  <a:gd name="T0" fmla="*/ 221 w 221"/>
                  <a:gd name="T1" fmla="*/ 50 h 50"/>
                  <a:gd name="T2" fmla="*/ 179 w 221"/>
                  <a:gd name="T3" fmla="*/ 50 h 50"/>
                  <a:gd name="T4" fmla="*/ 173 w 221"/>
                  <a:gd name="T5" fmla="*/ 40 h 50"/>
                  <a:gd name="T6" fmla="*/ 168 w 221"/>
                  <a:gd name="T7" fmla="*/ 50 h 50"/>
                  <a:gd name="T8" fmla="*/ 53 w 221"/>
                  <a:gd name="T9" fmla="*/ 50 h 50"/>
                  <a:gd name="T10" fmla="*/ 47 w 221"/>
                  <a:gd name="T11" fmla="*/ 41 h 50"/>
                  <a:gd name="T12" fmla="*/ 40 w 221"/>
                  <a:gd name="T13" fmla="*/ 50 h 50"/>
                  <a:gd name="T14" fmla="*/ 0 w 221"/>
                  <a:gd name="T15" fmla="*/ 50 h 50"/>
                  <a:gd name="T16" fmla="*/ 33 w 221"/>
                  <a:gd name="T17" fmla="*/ 8 h 50"/>
                  <a:gd name="T18" fmla="*/ 75 w 221"/>
                  <a:gd name="T19" fmla="*/ 0 h 50"/>
                  <a:gd name="T20" fmla="*/ 82 w 221"/>
                  <a:gd name="T21" fmla="*/ 2 h 50"/>
                  <a:gd name="T22" fmla="*/ 102 w 221"/>
                  <a:gd name="T23" fmla="*/ 16 h 50"/>
                  <a:gd name="T24" fmla="*/ 115 w 221"/>
                  <a:gd name="T25" fmla="*/ 17 h 50"/>
                  <a:gd name="T26" fmla="*/ 137 w 221"/>
                  <a:gd name="T27" fmla="*/ 3 h 50"/>
                  <a:gd name="T28" fmla="*/ 145 w 221"/>
                  <a:gd name="T29" fmla="*/ 0 h 50"/>
                  <a:gd name="T30" fmla="*/ 192 w 221"/>
                  <a:gd name="T31" fmla="*/ 10 h 50"/>
                  <a:gd name="T32" fmla="*/ 212 w 221"/>
                  <a:gd name="T33" fmla="*/ 30 h 50"/>
                  <a:gd name="T34" fmla="*/ 221 w 221"/>
                  <a:gd name="T3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1" h="50">
                    <a:moveTo>
                      <a:pt x="221" y="50"/>
                    </a:moveTo>
                    <a:cubicBezTo>
                      <a:pt x="206" y="50"/>
                      <a:pt x="193" y="50"/>
                      <a:pt x="179" y="50"/>
                    </a:cubicBezTo>
                    <a:cubicBezTo>
                      <a:pt x="176" y="47"/>
                      <a:pt x="179" y="40"/>
                      <a:pt x="173" y="40"/>
                    </a:cubicBezTo>
                    <a:cubicBezTo>
                      <a:pt x="168" y="41"/>
                      <a:pt x="169" y="46"/>
                      <a:pt x="168" y="50"/>
                    </a:cubicBezTo>
                    <a:cubicBezTo>
                      <a:pt x="129" y="50"/>
                      <a:pt x="91" y="50"/>
                      <a:pt x="53" y="50"/>
                    </a:cubicBezTo>
                    <a:cubicBezTo>
                      <a:pt x="51" y="46"/>
                      <a:pt x="50" y="41"/>
                      <a:pt x="47" y="41"/>
                    </a:cubicBezTo>
                    <a:cubicBezTo>
                      <a:pt x="41" y="39"/>
                      <a:pt x="44" y="47"/>
                      <a:pt x="40" y="50"/>
                    </a:cubicBezTo>
                    <a:cubicBezTo>
                      <a:pt x="28" y="50"/>
                      <a:pt x="14" y="50"/>
                      <a:pt x="0" y="50"/>
                    </a:cubicBezTo>
                    <a:cubicBezTo>
                      <a:pt x="7" y="32"/>
                      <a:pt x="13" y="15"/>
                      <a:pt x="33" y="8"/>
                    </a:cubicBezTo>
                    <a:cubicBezTo>
                      <a:pt x="47" y="3"/>
                      <a:pt x="61" y="1"/>
                      <a:pt x="75" y="0"/>
                    </a:cubicBezTo>
                    <a:cubicBezTo>
                      <a:pt x="77" y="0"/>
                      <a:pt x="80" y="1"/>
                      <a:pt x="82" y="2"/>
                    </a:cubicBezTo>
                    <a:cubicBezTo>
                      <a:pt x="89" y="7"/>
                      <a:pt x="95" y="11"/>
                      <a:pt x="102" y="16"/>
                    </a:cubicBezTo>
                    <a:cubicBezTo>
                      <a:pt x="106" y="19"/>
                      <a:pt x="111" y="20"/>
                      <a:pt x="115" y="17"/>
                    </a:cubicBezTo>
                    <a:cubicBezTo>
                      <a:pt x="123" y="12"/>
                      <a:pt x="130" y="7"/>
                      <a:pt x="137" y="3"/>
                    </a:cubicBezTo>
                    <a:cubicBezTo>
                      <a:pt x="140" y="2"/>
                      <a:pt x="142" y="0"/>
                      <a:pt x="145" y="0"/>
                    </a:cubicBezTo>
                    <a:cubicBezTo>
                      <a:pt x="161" y="1"/>
                      <a:pt x="177" y="3"/>
                      <a:pt x="192" y="10"/>
                    </a:cubicBezTo>
                    <a:cubicBezTo>
                      <a:pt x="201" y="15"/>
                      <a:pt x="208" y="21"/>
                      <a:pt x="212" y="30"/>
                    </a:cubicBezTo>
                    <a:cubicBezTo>
                      <a:pt x="214" y="37"/>
                      <a:pt x="217" y="43"/>
                      <a:pt x="221" y="50"/>
                    </a:cubicBezTo>
                    <a:close/>
                  </a:path>
                </a:pathLst>
              </a:custGeom>
              <a:solidFill>
                <a:srgbClr val="F64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išḻîďé">
                <a:extLst>
                  <a:ext uri="{FF2B5EF4-FFF2-40B4-BE49-F238E27FC236}">
                    <a16:creationId xmlns:a16="http://schemas.microsoft.com/office/drawing/2014/main" id="{A7FE28D8-9AD2-F14B-FEF1-AE947BC196D2}"/>
                  </a:ext>
                </a:extLst>
              </p:cNvPr>
              <p:cNvSpPr/>
              <p:nvPr/>
            </p:nvSpPr>
            <p:spPr bwMode="auto">
              <a:xfrm>
                <a:off x="7974013" y="2368550"/>
                <a:ext cx="431800" cy="254000"/>
              </a:xfrm>
              <a:custGeom>
                <a:avLst/>
                <a:gdLst>
                  <a:gd name="T0" fmla="*/ 26 w 131"/>
                  <a:gd name="T1" fmla="*/ 71 h 77"/>
                  <a:gd name="T2" fmla="*/ 23 w 131"/>
                  <a:gd name="T3" fmla="*/ 72 h 77"/>
                  <a:gd name="T4" fmla="*/ 1 w 131"/>
                  <a:gd name="T5" fmla="*/ 77 h 77"/>
                  <a:gd name="T6" fmla="*/ 9 w 131"/>
                  <a:gd name="T7" fmla="*/ 30 h 77"/>
                  <a:gd name="T8" fmla="*/ 19 w 131"/>
                  <a:gd name="T9" fmla="*/ 17 h 77"/>
                  <a:gd name="T10" fmla="*/ 43 w 131"/>
                  <a:gd name="T11" fmla="*/ 3 h 77"/>
                  <a:gd name="T12" fmla="*/ 92 w 131"/>
                  <a:gd name="T13" fmla="*/ 4 h 77"/>
                  <a:gd name="T14" fmla="*/ 107 w 131"/>
                  <a:gd name="T15" fmla="*/ 11 h 77"/>
                  <a:gd name="T16" fmla="*/ 131 w 131"/>
                  <a:gd name="T17" fmla="*/ 58 h 77"/>
                  <a:gd name="T18" fmla="*/ 131 w 131"/>
                  <a:gd name="T19" fmla="*/ 77 h 77"/>
                  <a:gd name="T20" fmla="*/ 105 w 131"/>
                  <a:gd name="T21" fmla="*/ 72 h 77"/>
                  <a:gd name="T22" fmla="*/ 105 w 131"/>
                  <a:gd name="T23" fmla="*/ 46 h 77"/>
                  <a:gd name="T24" fmla="*/ 89 w 131"/>
                  <a:gd name="T25" fmla="*/ 29 h 77"/>
                  <a:gd name="T26" fmla="*/ 39 w 131"/>
                  <a:gd name="T27" fmla="*/ 28 h 77"/>
                  <a:gd name="T28" fmla="*/ 26 w 131"/>
                  <a:gd name="T29" fmla="*/ 41 h 77"/>
                  <a:gd name="T30" fmla="*/ 26 w 131"/>
                  <a:gd name="T31" fmla="*/ 7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1" h="77">
                    <a:moveTo>
                      <a:pt x="26" y="71"/>
                    </a:moveTo>
                    <a:cubicBezTo>
                      <a:pt x="24" y="72"/>
                      <a:pt x="24" y="72"/>
                      <a:pt x="23" y="72"/>
                    </a:cubicBezTo>
                    <a:cubicBezTo>
                      <a:pt x="16" y="74"/>
                      <a:pt x="9" y="75"/>
                      <a:pt x="1" y="77"/>
                    </a:cubicBezTo>
                    <a:cubicBezTo>
                      <a:pt x="0" y="60"/>
                      <a:pt x="0" y="44"/>
                      <a:pt x="9" y="30"/>
                    </a:cubicBezTo>
                    <a:cubicBezTo>
                      <a:pt x="12" y="25"/>
                      <a:pt x="15" y="21"/>
                      <a:pt x="19" y="17"/>
                    </a:cubicBezTo>
                    <a:cubicBezTo>
                      <a:pt x="25" y="9"/>
                      <a:pt x="33" y="4"/>
                      <a:pt x="43" y="3"/>
                    </a:cubicBezTo>
                    <a:cubicBezTo>
                      <a:pt x="60" y="0"/>
                      <a:pt x="76" y="0"/>
                      <a:pt x="92" y="4"/>
                    </a:cubicBezTo>
                    <a:cubicBezTo>
                      <a:pt x="97" y="5"/>
                      <a:pt x="103" y="7"/>
                      <a:pt x="107" y="11"/>
                    </a:cubicBezTo>
                    <a:cubicBezTo>
                      <a:pt x="121" y="23"/>
                      <a:pt x="131" y="38"/>
                      <a:pt x="131" y="58"/>
                    </a:cubicBezTo>
                    <a:cubicBezTo>
                      <a:pt x="131" y="64"/>
                      <a:pt x="131" y="70"/>
                      <a:pt x="131" y="77"/>
                    </a:cubicBezTo>
                    <a:cubicBezTo>
                      <a:pt x="122" y="75"/>
                      <a:pt x="114" y="73"/>
                      <a:pt x="105" y="72"/>
                    </a:cubicBezTo>
                    <a:cubicBezTo>
                      <a:pt x="105" y="63"/>
                      <a:pt x="105" y="54"/>
                      <a:pt x="105" y="46"/>
                    </a:cubicBezTo>
                    <a:cubicBezTo>
                      <a:pt x="105" y="30"/>
                      <a:pt x="104" y="29"/>
                      <a:pt x="89" y="29"/>
                    </a:cubicBezTo>
                    <a:cubicBezTo>
                      <a:pt x="72" y="28"/>
                      <a:pt x="55" y="28"/>
                      <a:pt x="39" y="28"/>
                    </a:cubicBezTo>
                    <a:cubicBezTo>
                      <a:pt x="27" y="28"/>
                      <a:pt x="26" y="30"/>
                      <a:pt x="26" y="41"/>
                    </a:cubicBezTo>
                    <a:cubicBezTo>
                      <a:pt x="26" y="51"/>
                      <a:pt x="26" y="61"/>
                      <a:pt x="26" y="71"/>
                    </a:cubicBezTo>
                    <a:close/>
                  </a:path>
                </a:pathLst>
              </a:custGeom>
              <a:solidFill>
                <a:srgbClr val="F64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ïš1ïďé">
                <a:extLst>
                  <a:ext uri="{FF2B5EF4-FFF2-40B4-BE49-F238E27FC236}">
                    <a16:creationId xmlns:a16="http://schemas.microsoft.com/office/drawing/2014/main" id="{2527EAEE-1B91-84ED-5833-26BCE8647EEB}"/>
                  </a:ext>
                </a:extLst>
              </p:cNvPr>
              <p:cNvSpPr/>
              <p:nvPr/>
            </p:nvSpPr>
            <p:spPr bwMode="auto">
              <a:xfrm>
                <a:off x="7888288" y="3925888"/>
                <a:ext cx="606425" cy="92075"/>
              </a:xfrm>
              <a:custGeom>
                <a:avLst/>
                <a:gdLst>
                  <a:gd name="T0" fmla="*/ 33 w 184"/>
                  <a:gd name="T1" fmla="*/ 0 h 28"/>
                  <a:gd name="T2" fmla="*/ 150 w 184"/>
                  <a:gd name="T3" fmla="*/ 0 h 28"/>
                  <a:gd name="T4" fmla="*/ 157 w 184"/>
                  <a:gd name="T5" fmla="*/ 13 h 28"/>
                  <a:gd name="T6" fmla="*/ 171 w 184"/>
                  <a:gd name="T7" fmla="*/ 16 h 28"/>
                  <a:gd name="T8" fmla="*/ 184 w 184"/>
                  <a:gd name="T9" fmla="*/ 16 h 28"/>
                  <a:gd name="T10" fmla="*/ 184 w 184"/>
                  <a:gd name="T11" fmla="*/ 26 h 28"/>
                  <a:gd name="T12" fmla="*/ 2 w 184"/>
                  <a:gd name="T13" fmla="*/ 27 h 28"/>
                  <a:gd name="T14" fmla="*/ 0 w 184"/>
                  <a:gd name="T15" fmla="*/ 24 h 28"/>
                  <a:gd name="T16" fmla="*/ 0 w 184"/>
                  <a:gd name="T17" fmla="*/ 18 h 28"/>
                  <a:gd name="T18" fmla="*/ 3 w 184"/>
                  <a:gd name="T19" fmla="*/ 17 h 28"/>
                  <a:gd name="T20" fmla="*/ 14 w 184"/>
                  <a:gd name="T21" fmla="*/ 16 h 28"/>
                  <a:gd name="T22" fmla="*/ 33 w 184"/>
                  <a:gd name="T2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4" h="28">
                    <a:moveTo>
                      <a:pt x="33" y="0"/>
                    </a:moveTo>
                    <a:cubicBezTo>
                      <a:pt x="72" y="0"/>
                      <a:pt x="112" y="0"/>
                      <a:pt x="150" y="0"/>
                    </a:cubicBezTo>
                    <a:cubicBezTo>
                      <a:pt x="152" y="5"/>
                      <a:pt x="154" y="10"/>
                      <a:pt x="157" y="13"/>
                    </a:cubicBezTo>
                    <a:cubicBezTo>
                      <a:pt x="161" y="15"/>
                      <a:pt x="166" y="15"/>
                      <a:pt x="171" y="16"/>
                    </a:cubicBezTo>
                    <a:cubicBezTo>
                      <a:pt x="175" y="17"/>
                      <a:pt x="179" y="16"/>
                      <a:pt x="184" y="16"/>
                    </a:cubicBezTo>
                    <a:cubicBezTo>
                      <a:pt x="184" y="20"/>
                      <a:pt x="184" y="22"/>
                      <a:pt x="184" y="26"/>
                    </a:cubicBezTo>
                    <a:cubicBezTo>
                      <a:pt x="123" y="28"/>
                      <a:pt x="62" y="27"/>
                      <a:pt x="2" y="27"/>
                    </a:cubicBezTo>
                    <a:cubicBezTo>
                      <a:pt x="1" y="25"/>
                      <a:pt x="0" y="25"/>
                      <a:pt x="0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1" y="17"/>
                      <a:pt x="2" y="17"/>
                      <a:pt x="3" y="17"/>
                    </a:cubicBezTo>
                    <a:cubicBezTo>
                      <a:pt x="7" y="16"/>
                      <a:pt x="11" y="16"/>
                      <a:pt x="14" y="16"/>
                    </a:cubicBezTo>
                    <a:cubicBezTo>
                      <a:pt x="27" y="15"/>
                      <a:pt x="30" y="13"/>
                      <a:pt x="33" y="0"/>
                    </a:cubicBezTo>
                    <a:close/>
                  </a:path>
                </a:pathLst>
              </a:custGeom>
              <a:solidFill>
                <a:srgbClr val="F64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îş1îḍè">
                <a:extLst>
                  <a:ext uri="{FF2B5EF4-FFF2-40B4-BE49-F238E27FC236}">
                    <a16:creationId xmlns:a16="http://schemas.microsoft.com/office/drawing/2014/main" id="{31F37DB2-DBF0-BCD1-535E-FD12FAFFE184}"/>
                  </a:ext>
                </a:extLst>
              </p:cNvPr>
              <p:cNvSpPr/>
              <p:nvPr/>
            </p:nvSpPr>
            <p:spPr bwMode="auto">
              <a:xfrm>
                <a:off x="7924801" y="2611438"/>
                <a:ext cx="530225" cy="96838"/>
              </a:xfrm>
              <a:custGeom>
                <a:avLst/>
                <a:gdLst>
                  <a:gd name="T0" fmla="*/ 161 w 161"/>
                  <a:gd name="T1" fmla="*/ 20 h 29"/>
                  <a:gd name="T2" fmla="*/ 129 w 161"/>
                  <a:gd name="T3" fmla="*/ 28 h 29"/>
                  <a:gd name="T4" fmla="*/ 33 w 161"/>
                  <a:gd name="T5" fmla="*/ 28 h 29"/>
                  <a:gd name="T6" fmla="*/ 0 w 161"/>
                  <a:gd name="T7" fmla="*/ 19 h 29"/>
                  <a:gd name="T8" fmla="*/ 10 w 161"/>
                  <a:gd name="T9" fmla="*/ 13 h 29"/>
                  <a:gd name="T10" fmla="*/ 58 w 161"/>
                  <a:gd name="T11" fmla="*/ 2 h 29"/>
                  <a:gd name="T12" fmla="*/ 137 w 161"/>
                  <a:gd name="T13" fmla="*/ 7 h 29"/>
                  <a:gd name="T14" fmla="*/ 161 w 161"/>
                  <a:gd name="T15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29">
                    <a:moveTo>
                      <a:pt x="161" y="20"/>
                    </a:moveTo>
                    <a:cubicBezTo>
                      <a:pt x="151" y="26"/>
                      <a:pt x="140" y="28"/>
                      <a:pt x="129" y="28"/>
                    </a:cubicBezTo>
                    <a:cubicBezTo>
                      <a:pt x="97" y="29"/>
                      <a:pt x="65" y="29"/>
                      <a:pt x="33" y="28"/>
                    </a:cubicBezTo>
                    <a:cubicBezTo>
                      <a:pt x="22" y="28"/>
                      <a:pt x="11" y="25"/>
                      <a:pt x="0" y="19"/>
                    </a:cubicBezTo>
                    <a:cubicBezTo>
                      <a:pt x="4" y="17"/>
                      <a:pt x="7" y="15"/>
                      <a:pt x="10" y="13"/>
                    </a:cubicBezTo>
                    <a:cubicBezTo>
                      <a:pt x="25" y="6"/>
                      <a:pt x="41" y="3"/>
                      <a:pt x="58" y="2"/>
                    </a:cubicBezTo>
                    <a:cubicBezTo>
                      <a:pt x="84" y="0"/>
                      <a:pt x="111" y="1"/>
                      <a:pt x="137" y="7"/>
                    </a:cubicBezTo>
                    <a:cubicBezTo>
                      <a:pt x="146" y="10"/>
                      <a:pt x="154" y="13"/>
                      <a:pt x="161" y="20"/>
                    </a:cubicBezTo>
                    <a:close/>
                  </a:path>
                </a:pathLst>
              </a:custGeom>
              <a:solidFill>
                <a:srgbClr val="F64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iS1îḓê">
                <a:extLst>
                  <a:ext uri="{FF2B5EF4-FFF2-40B4-BE49-F238E27FC236}">
                    <a16:creationId xmlns:a16="http://schemas.microsoft.com/office/drawing/2014/main" id="{BC7C6FE8-DBC2-8DD6-1CD7-CA304C18FA51}"/>
                  </a:ext>
                </a:extLst>
              </p:cNvPr>
              <p:cNvSpPr/>
              <p:nvPr/>
            </p:nvSpPr>
            <p:spPr bwMode="auto">
              <a:xfrm>
                <a:off x="8081963" y="2476500"/>
                <a:ext cx="219075" cy="122238"/>
              </a:xfrm>
              <a:custGeom>
                <a:avLst/>
                <a:gdLst>
                  <a:gd name="T0" fmla="*/ 65 w 66"/>
                  <a:gd name="T1" fmla="*/ 2 h 37"/>
                  <a:gd name="T2" fmla="*/ 66 w 66"/>
                  <a:gd name="T3" fmla="*/ 37 h 37"/>
                  <a:gd name="T4" fmla="*/ 0 w 66"/>
                  <a:gd name="T5" fmla="*/ 37 h 37"/>
                  <a:gd name="T6" fmla="*/ 0 w 66"/>
                  <a:gd name="T7" fmla="*/ 2 h 37"/>
                  <a:gd name="T8" fmla="*/ 65 w 66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7">
                    <a:moveTo>
                      <a:pt x="65" y="2"/>
                    </a:moveTo>
                    <a:cubicBezTo>
                      <a:pt x="66" y="15"/>
                      <a:pt x="66" y="26"/>
                      <a:pt x="66" y="37"/>
                    </a:cubicBezTo>
                    <a:cubicBezTo>
                      <a:pt x="43" y="37"/>
                      <a:pt x="22" y="37"/>
                      <a:pt x="0" y="37"/>
                    </a:cubicBezTo>
                    <a:cubicBezTo>
                      <a:pt x="0" y="25"/>
                      <a:pt x="0" y="14"/>
                      <a:pt x="0" y="2"/>
                    </a:cubicBezTo>
                    <a:cubicBezTo>
                      <a:pt x="22" y="0"/>
                      <a:pt x="43" y="2"/>
                      <a:pt x="65" y="2"/>
                    </a:cubicBezTo>
                    <a:close/>
                  </a:path>
                </a:pathLst>
              </a:custGeom>
              <a:solidFill>
                <a:srgbClr val="F88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íŝ1iďè">
                <a:extLst>
                  <a:ext uri="{FF2B5EF4-FFF2-40B4-BE49-F238E27FC236}">
                    <a16:creationId xmlns:a16="http://schemas.microsoft.com/office/drawing/2014/main" id="{70AC4F44-53AA-9681-7EB7-10204AD9683E}"/>
                  </a:ext>
                </a:extLst>
              </p:cNvPr>
              <p:cNvSpPr/>
              <p:nvPr/>
            </p:nvSpPr>
            <p:spPr bwMode="auto">
              <a:xfrm>
                <a:off x="8121651" y="3405188"/>
                <a:ext cx="122238" cy="149225"/>
              </a:xfrm>
              <a:custGeom>
                <a:avLst/>
                <a:gdLst>
                  <a:gd name="T0" fmla="*/ 37 w 37"/>
                  <a:gd name="T1" fmla="*/ 0 h 45"/>
                  <a:gd name="T2" fmla="*/ 37 w 37"/>
                  <a:gd name="T3" fmla="*/ 45 h 45"/>
                  <a:gd name="T4" fmla="*/ 2 w 37"/>
                  <a:gd name="T5" fmla="*/ 45 h 45"/>
                  <a:gd name="T6" fmla="*/ 2 w 37"/>
                  <a:gd name="T7" fmla="*/ 0 h 45"/>
                  <a:gd name="T8" fmla="*/ 37 w 3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5">
                    <a:moveTo>
                      <a:pt x="37" y="0"/>
                    </a:moveTo>
                    <a:cubicBezTo>
                      <a:pt x="37" y="16"/>
                      <a:pt x="37" y="30"/>
                      <a:pt x="37" y="45"/>
                    </a:cubicBezTo>
                    <a:cubicBezTo>
                      <a:pt x="25" y="45"/>
                      <a:pt x="14" y="45"/>
                      <a:pt x="2" y="45"/>
                    </a:cubicBezTo>
                    <a:cubicBezTo>
                      <a:pt x="0" y="30"/>
                      <a:pt x="3" y="16"/>
                      <a:pt x="2" y="0"/>
                    </a:cubicBezTo>
                    <a:cubicBezTo>
                      <a:pt x="14" y="0"/>
                      <a:pt x="25" y="0"/>
                      <a:pt x="37" y="0"/>
                    </a:cubicBezTo>
                    <a:close/>
                  </a:path>
                </a:pathLst>
              </a:custGeom>
              <a:solidFill>
                <a:srgbClr val="A88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îṣḻiḓe">
                <a:extLst>
                  <a:ext uri="{FF2B5EF4-FFF2-40B4-BE49-F238E27FC236}">
                    <a16:creationId xmlns:a16="http://schemas.microsoft.com/office/drawing/2014/main" id="{BA0D05CE-6D74-4E04-7A1F-4A070198E2B3}"/>
                  </a:ext>
                </a:extLst>
              </p:cNvPr>
              <p:cNvSpPr/>
              <p:nvPr/>
            </p:nvSpPr>
            <p:spPr bwMode="auto">
              <a:xfrm>
                <a:off x="8329613" y="4779963"/>
                <a:ext cx="257175" cy="92075"/>
              </a:xfrm>
              <a:custGeom>
                <a:avLst/>
                <a:gdLst>
                  <a:gd name="T0" fmla="*/ 0 w 78"/>
                  <a:gd name="T1" fmla="*/ 23 h 28"/>
                  <a:gd name="T2" fmla="*/ 0 w 78"/>
                  <a:gd name="T3" fmla="*/ 0 h 28"/>
                  <a:gd name="T4" fmla="*/ 20 w 78"/>
                  <a:gd name="T5" fmla="*/ 0 h 28"/>
                  <a:gd name="T6" fmla="*/ 38 w 78"/>
                  <a:gd name="T7" fmla="*/ 9 h 28"/>
                  <a:gd name="T8" fmla="*/ 55 w 78"/>
                  <a:gd name="T9" fmla="*/ 9 h 28"/>
                  <a:gd name="T10" fmla="*/ 78 w 78"/>
                  <a:gd name="T11" fmla="*/ 26 h 28"/>
                  <a:gd name="T12" fmla="*/ 0 w 78"/>
                  <a:gd name="T13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8">
                    <a:moveTo>
                      <a:pt x="0" y="23"/>
                    </a:moveTo>
                    <a:cubicBezTo>
                      <a:pt x="0" y="15"/>
                      <a:pt x="0" y="8"/>
                      <a:pt x="0" y="0"/>
                    </a:cubicBezTo>
                    <a:cubicBezTo>
                      <a:pt x="6" y="0"/>
                      <a:pt x="13" y="0"/>
                      <a:pt x="20" y="0"/>
                    </a:cubicBezTo>
                    <a:cubicBezTo>
                      <a:pt x="23" y="7"/>
                      <a:pt x="30" y="8"/>
                      <a:pt x="38" y="9"/>
                    </a:cubicBezTo>
                    <a:cubicBezTo>
                      <a:pt x="43" y="9"/>
                      <a:pt x="49" y="8"/>
                      <a:pt x="55" y="9"/>
                    </a:cubicBezTo>
                    <a:cubicBezTo>
                      <a:pt x="65" y="10"/>
                      <a:pt x="73" y="15"/>
                      <a:pt x="78" y="26"/>
                    </a:cubicBezTo>
                    <a:cubicBezTo>
                      <a:pt x="51" y="28"/>
                      <a:pt x="25" y="27"/>
                      <a:pt x="0" y="23"/>
                    </a:cubicBezTo>
                    <a:close/>
                  </a:path>
                </a:pathLst>
              </a:custGeom>
              <a:solidFill>
                <a:srgbClr val="B2B4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ïṣḻïďé">
                <a:extLst>
                  <a:ext uri="{FF2B5EF4-FFF2-40B4-BE49-F238E27FC236}">
                    <a16:creationId xmlns:a16="http://schemas.microsoft.com/office/drawing/2014/main" id="{31DD525B-B87F-0984-EC69-C11B4AD04DAD}"/>
                  </a:ext>
                </a:extLst>
              </p:cNvPr>
              <p:cNvSpPr/>
              <p:nvPr/>
            </p:nvSpPr>
            <p:spPr bwMode="auto">
              <a:xfrm>
                <a:off x="7796213" y="4776788"/>
                <a:ext cx="257175" cy="92075"/>
              </a:xfrm>
              <a:custGeom>
                <a:avLst/>
                <a:gdLst>
                  <a:gd name="T0" fmla="*/ 0 w 78"/>
                  <a:gd name="T1" fmla="*/ 27 h 28"/>
                  <a:gd name="T2" fmla="*/ 25 w 78"/>
                  <a:gd name="T3" fmla="*/ 10 h 28"/>
                  <a:gd name="T4" fmla="*/ 42 w 78"/>
                  <a:gd name="T5" fmla="*/ 9 h 28"/>
                  <a:gd name="T6" fmla="*/ 58 w 78"/>
                  <a:gd name="T7" fmla="*/ 0 h 28"/>
                  <a:gd name="T8" fmla="*/ 78 w 78"/>
                  <a:gd name="T9" fmla="*/ 0 h 28"/>
                  <a:gd name="T10" fmla="*/ 78 w 78"/>
                  <a:gd name="T11" fmla="*/ 24 h 28"/>
                  <a:gd name="T12" fmla="*/ 0 w 78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8">
                    <a:moveTo>
                      <a:pt x="0" y="27"/>
                    </a:moveTo>
                    <a:cubicBezTo>
                      <a:pt x="6" y="15"/>
                      <a:pt x="14" y="11"/>
                      <a:pt x="25" y="10"/>
                    </a:cubicBezTo>
                    <a:cubicBezTo>
                      <a:pt x="30" y="9"/>
                      <a:pt x="36" y="10"/>
                      <a:pt x="42" y="9"/>
                    </a:cubicBezTo>
                    <a:cubicBezTo>
                      <a:pt x="49" y="9"/>
                      <a:pt x="55" y="8"/>
                      <a:pt x="58" y="0"/>
                    </a:cubicBezTo>
                    <a:cubicBezTo>
                      <a:pt x="65" y="0"/>
                      <a:pt x="71" y="0"/>
                      <a:pt x="78" y="0"/>
                    </a:cubicBezTo>
                    <a:cubicBezTo>
                      <a:pt x="78" y="8"/>
                      <a:pt x="78" y="16"/>
                      <a:pt x="78" y="24"/>
                    </a:cubicBezTo>
                    <a:cubicBezTo>
                      <a:pt x="52" y="28"/>
                      <a:pt x="27" y="28"/>
                      <a:pt x="0" y="27"/>
                    </a:cubicBezTo>
                    <a:close/>
                  </a:path>
                </a:pathLst>
              </a:custGeom>
              <a:solidFill>
                <a:srgbClr val="B2B4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i$lidé">
                <a:extLst>
                  <a:ext uri="{FF2B5EF4-FFF2-40B4-BE49-F238E27FC236}">
                    <a16:creationId xmlns:a16="http://schemas.microsoft.com/office/drawing/2014/main" id="{2949FEE8-2DE9-3437-90DD-C8456CABA03D}"/>
                  </a:ext>
                </a:extLst>
              </p:cNvPr>
              <p:cNvSpPr/>
              <p:nvPr/>
            </p:nvSpPr>
            <p:spPr bwMode="auto">
              <a:xfrm>
                <a:off x="8412163" y="3851275"/>
                <a:ext cx="149225" cy="104775"/>
              </a:xfrm>
              <a:custGeom>
                <a:avLst/>
                <a:gdLst>
                  <a:gd name="T0" fmla="*/ 4 w 45"/>
                  <a:gd name="T1" fmla="*/ 0 h 32"/>
                  <a:gd name="T2" fmla="*/ 36 w 45"/>
                  <a:gd name="T3" fmla="*/ 1 h 32"/>
                  <a:gd name="T4" fmla="*/ 45 w 45"/>
                  <a:gd name="T5" fmla="*/ 10 h 32"/>
                  <a:gd name="T6" fmla="*/ 25 w 45"/>
                  <a:gd name="T7" fmla="*/ 31 h 32"/>
                  <a:gd name="T8" fmla="*/ 9 w 45"/>
                  <a:gd name="T9" fmla="*/ 30 h 32"/>
                  <a:gd name="T10" fmla="*/ 2 w 45"/>
                  <a:gd name="T11" fmla="*/ 24 h 32"/>
                  <a:gd name="T12" fmla="*/ 4 w 45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32">
                    <a:moveTo>
                      <a:pt x="4" y="0"/>
                    </a:moveTo>
                    <a:cubicBezTo>
                      <a:pt x="15" y="0"/>
                      <a:pt x="26" y="0"/>
                      <a:pt x="36" y="1"/>
                    </a:cubicBezTo>
                    <a:cubicBezTo>
                      <a:pt x="43" y="1"/>
                      <a:pt x="45" y="3"/>
                      <a:pt x="45" y="10"/>
                    </a:cubicBezTo>
                    <a:cubicBezTo>
                      <a:pt x="44" y="32"/>
                      <a:pt x="44" y="31"/>
                      <a:pt x="25" y="31"/>
                    </a:cubicBezTo>
                    <a:cubicBezTo>
                      <a:pt x="20" y="30"/>
                      <a:pt x="14" y="30"/>
                      <a:pt x="9" y="30"/>
                    </a:cubicBezTo>
                    <a:cubicBezTo>
                      <a:pt x="5" y="30"/>
                      <a:pt x="2" y="28"/>
                      <a:pt x="2" y="24"/>
                    </a:cubicBezTo>
                    <a:cubicBezTo>
                      <a:pt x="1" y="16"/>
                      <a:pt x="0" y="9"/>
                      <a:pt x="4" y="0"/>
                    </a:cubicBezTo>
                    <a:close/>
                  </a:path>
                </a:pathLst>
              </a:custGeom>
              <a:solidFill>
                <a:srgbClr val="FFC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išļídé">
                <a:extLst>
                  <a:ext uri="{FF2B5EF4-FFF2-40B4-BE49-F238E27FC236}">
                    <a16:creationId xmlns:a16="http://schemas.microsoft.com/office/drawing/2014/main" id="{9A1DEF25-0607-E112-0D88-878EC25D9635}"/>
                  </a:ext>
                </a:extLst>
              </p:cNvPr>
              <p:cNvSpPr/>
              <p:nvPr/>
            </p:nvSpPr>
            <p:spPr bwMode="auto">
              <a:xfrm>
                <a:off x="7815263" y="3851275"/>
                <a:ext cx="149225" cy="101600"/>
              </a:xfrm>
              <a:custGeom>
                <a:avLst/>
                <a:gdLst>
                  <a:gd name="T0" fmla="*/ 45 w 45"/>
                  <a:gd name="T1" fmla="*/ 28 h 31"/>
                  <a:gd name="T2" fmla="*/ 38 w 45"/>
                  <a:gd name="T3" fmla="*/ 30 h 31"/>
                  <a:gd name="T4" fmla="*/ 14 w 45"/>
                  <a:gd name="T5" fmla="*/ 31 h 31"/>
                  <a:gd name="T6" fmla="*/ 2 w 45"/>
                  <a:gd name="T7" fmla="*/ 20 h 31"/>
                  <a:gd name="T8" fmla="*/ 19 w 45"/>
                  <a:gd name="T9" fmla="*/ 0 h 31"/>
                  <a:gd name="T10" fmla="*/ 37 w 45"/>
                  <a:gd name="T11" fmla="*/ 0 h 31"/>
                  <a:gd name="T12" fmla="*/ 45 w 45"/>
                  <a:gd name="T13" fmla="*/ 7 h 31"/>
                  <a:gd name="T14" fmla="*/ 45 w 45"/>
                  <a:gd name="T15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31">
                    <a:moveTo>
                      <a:pt x="45" y="28"/>
                    </a:moveTo>
                    <a:cubicBezTo>
                      <a:pt x="42" y="29"/>
                      <a:pt x="40" y="30"/>
                      <a:pt x="38" y="30"/>
                    </a:cubicBezTo>
                    <a:cubicBezTo>
                      <a:pt x="30" y="30"/>
                      <a:pt x="22" y="31"/>
                      <a:pt x="14" y="31"/>
                    </a:cubicBezTo>
                    <a:cubicBezTo>
                      <a:pt x="5" y="31"/>
                      <a:pt x="3" y="29"/>
                      <a:pt x="2" y="20"/>
                    </a:cubicBezTo>
                    <a:cubicBezTo>
                      <a:pt x="0" y="4"/>
                      <a:pt x="3" y="0"/>
                      <a:pt x="19" y="0"/>
                    </a:cubicBezTo>
                    <a:cubicBezTo>
                      <a:pt x="25" y="0"/>
                      <a:pt x="31" y="0"/>
                      <a:pt x="37" y="0"/>
                    </a:cubicBezTo>
                    <a:cubicBezTo>
                      <a:pt x="42" y="0"/>
                      <a:pt x="45" y="2"/>
                      <a:pt x="45" y="7"/>
                    </a:cubicBezTo>
                    <a:cubicBezTo>
                      <a:pt x="45" y="14"/>
                      <a:pt x="45" y="21"/>
                      <a:pt x="45" y="28"/>
                    </a:cubicBezTo>
                    <a:close/>
                  </a:path>
                </a:pathLst>
              </a:custGeom>
              <a:solidFill>
                <a:srgbClr val="FFC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íṥ1ïḍe">
                <a:extLst>
                  <a:ext uri="{FF2B5EF4-FFF2-40B4-BE49-F238E27FC236}">
                    <a16:creationId xmlns:a16="http://schemas.microsoft.com/office/drawing/2014/main" id="{159A398C-BD6C-45CD-E2EF-EAC616F88BF2}"/>
                  </a:ext>
                </a:extLst>
              </p:cNvPr>
              <p:cNvSpPr/>
              <p:nvPr/>
            </p:nvSpPr>
            <p:spPr bwMode="auto">
              <a:xfrm>
                <a:off x="8105776" y="3135313"/>
                <a:ext cx="171450" cy="106363"/>
              </a:xfrm>
              <a:custGeom>
                <a:avLst/>
                <a:gdLst>
                  <a:gd name="T0" fmla="*/ 3 w 52"/>
                  <a:gd name="T1" fmla="*/ 0 h 32"/>
                  <a:gd name="T2" fmla="*/ 49 w 52"/>
                  <a:gd name="T3" fmla="*/ 0 h 32"/>
                  <a:gd name="T4" fmla="*/ 42 w 52"/>
                  <a:gd name="T5" fmla="*/ 23 h 32"/>
                  <a:gd name="T6" fmla="*/ 11 w 52"/>
                  <a:gd name="T7" fmla="*/ 24 h 32"/>
                  <a:gd name="T8" fmla="*/ 3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" y="0"/>
                    </a:moveTo>
                    <a:cubicBezTo>
                      <a:pt x="18" y="0"/>
                      <a:pt x="33" y="0"/>
                      <a:pt x="49" y="0"/>
                    </a:cubicBezTo>
                    <a:cubicBezTo>
                      <a:pt x="52" y="12"/>
                      <a:pt x="51" y="16"/>
                      <a:pt x="42" y="23"/>
                    </a:cubicBezTo>
                    <a:cubicBezTo>
                      <a:pt x="30" y="32"/>
                      <a:pt x="24" y="32"/>
                      <a:pt x="11" y="24"/>
                    </a:cubicBezTo>
                    <a:cubicBezTo>
                      <a:pt x="1" y="17"/>
                      <a:pt x="0" y="13"/>
                      <a:pt x="3" y="0"/>
                    </a:cubicBezTo>
                    <a:close/>
                  </a:path>
                </a:pathLst>
              </a:custGeom>
              <a:solidFill>
                <a:srgbClr val="FFC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îŝḻîdè">
                <a:extLst>
                  <a:ext uri="{FF2B5EF4-FFF2-40B4-BE49-F238E27FC236}">
                    <a16:creationId xmlns:a16="http://schemas.microsoft.com/office/drawing/2014/main" id="{97D636DD-D209-E904-EF9C-7C87779B46D8}"/>
                  </a:ext>
                </a:extLst>
              </p:cNvPr>
              <p:cNvSpPr/>
              <p:nvPr/>
            </p:nvSpPr>
            <p:spPr bwMode="auto">
              <a:xfrm>
                <a:off x="8075613" y="3590925"/>
                <a:ext cx="482600" cy="266700"/>
              </a:xfrm>
              <a:custGeom>
                <a:avLst/>
                <a:gdLst>
                  <a:gd name="T0" fmla="*/ 0 w 146"/>
                  <a:gd name="T1" fmla="*/ 42 h 81"/>
                  <a:gd name="T2" fmla="*/ 135 w 146"/>
                  <a:gd name="T3" fmla="*/ 0 h 81"/>
                  <a:gd name="T4" fmla="*/ 146 w 146"/>
                  <a:gd name="T5" fmla="*/ 39 h 81"/>
                  <a:gd name="T6" fmla="*/ 139 w 146"/>
                  <a:gd name="T7" fmla="*/ 42 h 81"/>
                  <a:gd name="T8" fmla="*/ 25 w 146"/>
                  <a:gd name="T9" fmla="*/ 78 h 81"/>
                  <a:gd name="T10" fmla="*/ 19 w 146"/>
                  <a:gd name="T11" fmla="*/ 80 h 81"/>
                  <a:gd name="T12" fmla="*/ 11 w 146"/>
                  <a:gd name="T13" fmla="*/ 76 h 81"/>
                  <a:gd name="T14" fmla="*/ 0 w 146"/>
                  <a:gd name="T15" fmla="*/ 42 h 81"/>
                  <a:gd name="T16" fmla="*/ 130 w 146"/>
                  <a:gd name="T17" fmla="*/ 6 h 81"/>
                  <a:gd name="T18" fmla="*/ 7 w 146"/>
                  <a:gd name="T19" fmla="*/ 45 h 81"/>
                  <a:gd name="T20" fmla="*/ 16 w 146"/>
                  <a:gd name="T21" fmla="*/ 74 h 81"/>
                  <a:gd name="T22" fmla="*/ 139 w 146"/>
                  <a:gd name="T23" fmla="*/ 35 h 81"/>
                  <a:gd name="T24" fmla="*/ 130 w 146"/>
                  <a:gd name="T25" fmla="*/ 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6" h="81">
                    <a:moveTo>
                      <a:pt x="0" y="42"/>
                    </a:moveTo>
                    <a:cubicBezTo>
                      <a:pt x="17" y="33"/>
                      <a:pt x="119" y="1"/>
                      <a:pt x="135" y="0"/>
                    </a:cubicBezTo>
                    <a:cubicBezTo>
                      <a:pt x="139" y="13"/>
                      <a:pt x="142" y="26"/>
                      <a:pt x="146" y="39"/>
                    </a:cubicBezTo>
                    <a:cubicBezTo>
                      <a:pt x="143" y="41"/>
                      <a:pt x="141" y="41"/>
                      <a:pt x="139" y="42"/>
                    </a:cubicBezTo>
                    <a:cubicBezTo>
                      <a:pt x="101" y="54"/>
                      <a:pt x="63" y="66"/>
                      <a:pt x="25" y="78"/>
                    </a:cubicBezTo>
                    <a:cubicBezTo>
                      <a:pt x="23" y="79"/>
                      <a:pt x="21" y="80"/>
                      <a:pt x="19" y="80"/>
                    </a:cubicBezTo>
                    <a:cubicBezTo>
                      <a:pt x="15" y="81"/>
                      <a:pt x="12" y="80"/>
                      <a:pt x="11" y="76"/>
                    </a:cubicBezTo>
                    <a:cubicBezTo>
                      <a:pt x="7" y="65"/>
                      <a:pt x="4" y="53"/>
                      <a:pt x="0" y="42"/>
                    </a:cubicBezTo>
                    <a:close/>
                    <a:moveTo>
                      <a:pt x="130" y="6"/>
                    </a:moveTo>
                    <a:cubicBezTo>
                      <a:pt x="88" y="18"/>
                      <a:pt x="48" y="29"/>
                      <a:pt x="7" y="45"/>
                    </a:cubicBezTo>
                    <a:cubicBezTo>
                      <a:pt x="11" y="55"/>
                      <a:pt x="13" y="64"/>
                      <a:pt x="16" y="74"/>
                    </a:cubicBezTo>
                    <a:cubicBezTo>
                      <a:pt x="58" y="61"/>
                      <a:pt x="98" y="48"/>
                      <a:pt x="139" y="35"/>
                    </a:cubicBezTo>
                    <a:cubicBezTo>
                      <a:pt x="136" y="26"/>
                      <a:pt x="133" y="17"/>
                      <a:pt x="130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îṩ1ïďê">
                <a:extLst>
                  <a:ext uri="{FF2B5EF4-FFF2-40B4-BE49-F238E27FC236}">
                    <a16:creationId xmlns:a16="http://schemas.microsoft.com/office/drawing/2014/main" id="{5FBCD106-28A3-6746-F731-F64A4D91AE98}"/>
                  </a:ext>
                </a:extLst>
              </p:cNvPr>
              <p:cNvSpPr/>
              <p:nvPr/>
            </p:nvSpPr>
            <p:spPr bwMode="auto">
              <a:xfrm>
                <a:off x="8118476" y="2938463"/>
                <a:ext cx="158750" cy="58738"/>
              </a:xfrm>
              <a:custGeom>
                <a:avLst/>
                <a:gdLst>
                  <a:gd name="T0" fmla="*/ 0 w 48"/>
                  <a:gd name="T1" fmla="*/ 1 h 18"/>
                  <a:gd name="T2" fmla="*/ 15 w 48"/>
                  <a:gd name="T3" fmla="*/ 10 h 18"/>
                  <a:gd name="T4" fmla="*/ 32 w 48"/>
                  <a:gd name="T5" fmla="*/ 10 h 18"/>
                  <a:gd name="T6" fmla="*/ 46 w 48"/>
                  <a:gd name="T7" fmla="*/ 0 h 18"/>
                  <a:gd name="T8" fmla="*/ 47 w 48"/>
                  <a:gd name="T9" fmla="*/ 4 h 18"/>
                  <a:gd name="T10" fmla="*/ 22 w 48"/>
                  <a:gd name="T11" fmla="*/ 17 h 18"/>
                  <a:gd name="T12" fmla="*/ 0 w 48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8">
                    <a:moveTo>
                      <a:pt x="0" y="1"/>
                    </a:moveTo>
                    <a:cubicBezTo>
                      <a:pt x="8" y="1"/>
                      <a:pt x="9" y="9"/>
                      <a:pt x="15" y="10"/>
                    </a:cubicBezTo>
                    <a:cubicBezTo>
                      <a:pt x="21" y="10"/>
                      <a:pt x="27" y="11"/>
                      <a:pt x="32" y="10"/>
                    </a:cubicBezTo>
                    <a:cubicBezTo>
                      <a:pt x="37" y="8"/>
                      <a:pt x="41" y="4"/>
                      <a:pt x="46" y="0"/>
                    </a:cubicBezTo>
                    <a:cubicBezTo>
                      <a:pt x="47" y="2"/>
                      <a:pt x="48" y="4"/>
                      <a:pt x="47" y="4"/>
                    </a:cubicBezTo>
                    <a:cubicBezTo>
                      <a:pt x="42" y="14"/>
                      <a:pt x="33" y="18"/>
                      <a:pt x="22" y="17"/>
                    </a:cubicBezTo>
                    <a:cubicBezTo>
                      <a:pt x="11" y="17"/>
                      <a:pt x="4" y="12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íṩ1îḑé">
                <a:extLst>
                  <a:ext uri="{FF2B5EF4-FFF2-40B4-BE49-F238E27FC236}">
                    <a16:creationId xmlns:a16="http://schemas.microsoft.com/office/drawing/2014/main" id="{11DB8E81-6114-E730-CBDB-0789EB8C1134}"/>
                  </a:ext>
                </a:extLst>
              </p:cNvPr>
              <p:cNvSpPr/>
              <p:nvPr/>
            </p:nvSpPr>
            <p:spPr bwMode="auto">
              <a:xfrm>
                <a:off x="8045451" y="2800350"/>
                <a:ext cx="47625" cy="55563"/>
              </a:xfrm>
              <a:custGeom>
                <a:avLst/>
                <a:gdLst>
                  <a:gd name="T0" fmla="*/ 14 w 14"/>
                  <a:gd name="T1" fmla="*/ 8 h 17"/>
                  <a:gd name="T2" fmla="*/ 7 w 14"/>
                  <a:gd name="T3" fmla="*/ 17 h 17"/>
                  <a:gd name="T4" fmla="*/ 1 w 14"/>
                  <a:gd name="T5" fmla="*/ 8 h 17"/>
                  <a:gd name="T6" fmla="*/ 8 w 14"/>
                  <a:gd name="T7" fmla="*/ 0 h 17"/>
                  <a:gd name="T8" fmla="*/ 14 w 14"/>
                  <a:gd name="T9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14" y="8"/>
                    </a:moveTo>
                    <a:cubicBezTo>
                      <a:pt x="14" y="13"/>
                      <a:pt x="11" y="17"/>
                      <a:pt x="7" y="17"/>
                    </a:cubicBezTo>
                    <a:cubicBezTo>
                      <a:pt x="3" y="17"/>
                      <a:pt x="0" y="13"/>
                      <a:pt x="1" y="8"/>
                    </a:cubicBezTo>
                    <a:cubicBezTo>
                      <a:pt x="1" y="3"/>
                      <a:pt x="4" y="0"/>
                      <a:pt x="8" y="0"/>
                    </a:cubicBezTo>
                    <a:cubicBezTo>
                      <a:pt x="12" y="0"/>
                      <a:pt x="14" y="3"/>
                      <a:pt x="1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ïsļíďe">
                <a:extLst>
                  <a:ext uri="{FF2B5EF4-FFF2-40B4-BE49-F238E27FC236}">
                    <a16:creationId xmlns:a16="http://schemas.microsoft.com/office/drawing/2014/main" id="{67FB5E63-36F8-CD56-73CF-F7E3F9C16367}"/>
                  </a:ext>
                </a:extLst>
              </p:cNvPr>
              <p:cNvSpPr/>
              <p:nvPr/>
            </p:nvSpPr>
            <p:spPr bwMode="auto">
              <a:xfrm>
                <a:off x="8283576" y="2800350"/>
                <a:ext cx="42863" cy="58738"/>
              </a:xfrm>
              <a:custGeom>
                <a:avLst/>
                <a:gdLst>
                  <a:gd name="T0" fmla="*/ 13 w 13"/>
                  <a:gd name="T1" fmla="*/ 8 h 18"/>
                  <a:gd name="T2" fmla="*/ 7 w 13"/>
                  <a:gd name="T3" fmla="*/ 17 h 18"/>
                  <a:gd name="T4" fmla="*/ 0 w 13"/>
                  <a:gd name="T5" fmla="*/ 9 h 18"/>
                  <a:gd name="T6" fmla="*/ 7 w 13"/>
                  <a:gd name="T7" fmla="*/ 0 h 18"/>
                  <a:gd name="T8" fmla="*/ 13 w 13"/>
                  <a:gd name="T9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13" y="8"/>
                    </a:moveTo>
                    <a:cubicBezTo>
                      <a:pt x="13" y="13"/>
                      <a:pt x="10" y="17"/>
                      <a:pt x="7" y="17"/>
                    </a:cubicBezTo>
                    <a:cubicBezTo>
                      <a:pt x="3" y="18"/>
                      <a:pt x="0" y="14"/>
                      <a:pt x="0" y="9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3" y="3"/>
                      <a:pt x="1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ï$ļiďè">
                <a:extLst>
                  <a:ext uri="{FF2B5EF4-FFF2-40B4-BE49-F238E27FC236}">
                    <a16:creationId xmlns:a16="http://schemas.microsoft.com/office/drawing/2014/main" id="{3C7AA605-4AA9-F0AA-5BD2-933D4B6FC34E}"/>
                  </a:ext>
                </a:extLst>
              </p:cNvPr>
              <p:cNvSpPr/>
              <p:nvPr/>
            </p:nvSpPr>
            <p:spPr bwMode="auto">
              <a:xfrm>
                <a:off x="8099426" y="3609975"/>
                <a:ext cx="434975" cy="223838"/>
              </a:xfrm>
              <a:custGeom>
                <a:avLst/>
                <a:gdLst>
                  <a:gd name="T0" fmla="*/ 123 w 132"/>
                  <a:gd name="T1" fmla="*/ 0 h 68"/>
                  <a:gd name="T2" fmla="*/ 132 w 132"/>
                  <a:gd name="T3" fmla="*/ 29 h 68"/>
                  <a:gd name="T4" fmla="*/ 9 w 132"/>
                  <a:gd name="T5" fmla="*/ 68 h 68"/>
                  <a:gd name="T6" fmla="*/ 0 w 132"/>
                  <a:gd name="T7" fmla="*/ 39 h 68"/>
                  <a:gd name="T8" fmla="*/ 123 w 132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68">
                    <a:moveTo>
                      <a:pt x="123" y="0"/>
                    </a:moveTo>
                    <a:cubicBezTo>
                      <a:pt x="126" y="11"/>
                      <a:pt x="129" y="20"/>
                      <a:pt x="132" y="29"/>
                    </a:cubicBezTo>
                    <a:cubicBezTo>
                      <a:pt x="91" y="42"/>
                      <a:pt x="51" y="55"/>
                      <a:pt x="9" y="68"/>
                    </a:cubicBezTo>
                    <a:cubicBezTo>
                      <a:pt x="6" y="58"/>
                      <a:pt x="4" y="49"/>
                      <a:pt x="0" y="39"/>
                    </a:cubicBezTo>
                    <a:cubicBezTo>
                      <a:pt x="41" y="23"/>
                      <a:pt x="81" y="12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78" name="iṡḻíďè">
              <a:extLst>
                <a:ext uri="{FF2B5EF4-FFF2-40B4-BE49-F238E27FC236}">
                  <a16:creationId xmlns:a16="http://schemas.microsoft.com/office/drawing/2014/main" id="{BA9AC8F7-DDE0-D20D-B382-819D1DC06DA3}"/>
                </a:ext>
              </a:extLst>
            </p:cNvPr>
            <p:cNvGrpSpPr/>
            <p:nvPr/>
          </p:nvGrpSpPr>
          <p:grpSpPr>
            <a:xfrm>
              <a:off x="1644520" y="3928273"/>
              <a:ext cx="6339100" cy="2127591"/>
              <a:chOff x="2372520" y="1329530"/>
              <a:chExt cx="4493419" cy="1508125"/>
            </a:xfrm>
          </p:grpSpPr>
          <p:grpSp>
            <p:nvGrpSpPr>
              <p:cNvPr id="379" name="ïśľïďê">
                <a:extLst>
                  <a:ext uri="{FF2B5EF4-FFF2-40B4-BE49-F238E27FC236}">
                    <a16:creationId xmlns:a16="http://schemas.microsoft.com/office/drawing/2014/main" id="{E09D708B-44F6-6E37-889F-F7498FF8D69F}"/>
                  </a:ext>
                </a:extLst>
              </p:cNvPr>
              <p:cNvGrpSpPr/>
              <p:nvPr/>
            </p:nvGrpSpPr>
            <p:grpSpPr>
              <a:xfrm>
                <a:off x="3879851" y="1329530"/>
                <a:ext cx="1330325" cy="1508125"/>
                <a:chOff x="5802313" y="533400"/>
                <a:chExt cx="1330325" cy="1508125"/>
              </a:xfrm>
            </p:grpSpPr>
            <p:sp>
              <p:nvSpPr>
                <p:cNvPr id="402" name="iṧlîde">
                  <a:extLst>
                    <a:ext uri="{FF2B5EF4-FFF2-40B4-BE49-F238E27FC236}">
                      <a16:creationId xmlns:a16="http://schemas.microsoft.com/office/drawing/2014/main" id="{1F52B3C5-9505-CA9E-814B-AB16F67FD3D2}"/>
                    </a:ext>
                  </a:extLst>
                </p:cNvPr>
                <p:cNvSpPr/>
                <p:nvPr/>
              </p:nvSpPr>
              <p:spPr bwMode="auto">
                <a:xfrm>
                  <a:off x="5802313" y="533400"/>
                  <a:ext cx="1330325" cy="1508125"/>
                </a:xfrm>
                <a:custGeom>
                  <a:avLst/>
                  <a:gdLst>
                    <a:gd name="T0" fmla="*/ 292 w 403"/>
                    <a:gd name="T1" fmla="*/ 37 h 458"/>
                    <a:gd name="T2" fmla="*/ 303 w 403"/>
                    <a:gd name="T3" fmla="*/ 62 h 458"/>
                    <a:gd name="T4" fmla="*/ 390 w 403"/>
                    <a:gd name="T5" fmla="*/ 135 h 458"/>
                    <a:gd name="T6" fmla="*/ 326 w 403"/>
                    <a:gd name="T7" fmla="*/ 303 h 458"/>
                    <a:gd name="T8" fmla="*/ 302 w 403"/>
                    <a:gd name="T9" fmla="*/ 319 h 458"/>
                    <a:gd name="T10" fmla="*/ 301 w 403"/>
                    <a:gd name="T11" fmla="*/ 455 h 458"/>
                    <a:gd name="T12" fmla="*/ 129 w 403"/>
                    <a:gd name="T13" fmla="*/ 457 h 458"/>
                    <a:gd name="T14" fmla="*/ 10 w 403"/>
                    <a:gd name="T15" fmla="*/ 458 h 458"/>
                    <a:gd name="T16" fmla="*/ 0 w 403"/>
                    <a:gd name="T17" fmla="*/ 374 h 458"/>
                    <a:gd name="T18" fmla="*/ 12 w 403"/>
                    <a:gd name="T19" fmla="*/ 156 h 458"/>
                    <a:gd name="T20" fmla="*/ 140 w 403"/>
                    <a:gd name="T21" fmla="*/ 154 h 458"/>
                    <a:gd name="T22" fmla="*/ 239 w 403"/>
                    <a:gd name="T23" fmla="*/ 43 h 458"/>
                    <a:gd name="T24" fmla="*/ 226 w 403"/>
                    <a:gd name="T25" fmla="*/ 36 h 458"/>
                    <a:gd name="T26" fmla="*/ 231 w 403"/>
                    <a:gd name="T27" fmla="*/ 0 h 458"/>
                    <a:gd name="T28" fmla="*/ 294 w 403"/>
                    <a:gd name="T29" fmla="*/ 0 h 458"/>
                    <a:gd name="T30" fmla="*/ 303 w 403"/>
                    <a:gd name="T31" fmla="*/ 36 h 458"/>
                    <a:gd name="T32" fmla="*/ 11 w 403"/>
                    <a:gd name="T33" fmla="*/ 449 h 458"/>
                    <a:gd name="T34" fmla="*/ 204 w 403"/>
                    <a:gd name="T35" fmla="*/ 448 h 458"/>
                    <a:gd name="T36" fmla="*/ 292 w 403"/>
                    <a:gd name="T37" fmla="*/ 447 h 458"/>
                    <a:gd name="T38" fmla="*/ 265 w 403"/>
                    <a:gd name="T39" fmla="*/ 315 h 458"/>
                    <a:gd name="T40" fmla="*/ 171 w 403"/>
                    <a:gd name="T41" fmla="*/ 278 h 458"/>
                    <a:gd name="T42" fmla="*/ 123 w 403"/>
                    <a:gd name="T43" fmla="*/ 277 h 458"/>
                    <a:gd name="T44" fmla="*/ 10 w 403"/>
                    <a:gd name="T45" fmla="*/ 165 h 458"/>
                    <a:gd name="T46" fmla="*/ 149 w 403"/>
                    <a:gd name="T47" fmla="*/ 184 h 458"/>
                    <a:gd name="T48" fmla="*/ 390 w 403"/>
                    <a:gd name="T49" fmla="*/ 189 h 458"/>
                    <a:gd name="T50" fmla="*/ 130 w 403"/>
                    <a:gd name="T51" fmla="*/ 164 h 458"/>
                    <a:gd name="T52" fmla="*/ 150 w 403"/>
                    <a:gd name="T53" fmla="*/ 272 h 458"/>
                    <a:gd name="T54" fmla="*/ 161 w 403"/>
                    <a:gd name="T55" fmla="*/ 258 h 458"/>
                    <a:gd name="T56" fmla="*/ 139 w 403"/>
                    <a:gd name="T57" fmla="*/ 167 h 458"/>
                    <a:gd name="T58" fmla="*/ 130 w 403"/>
                    <a:gd name="T59" fmla="*/ 164 h 458"/>
                    <a:gd name="T60" fmla="*/ 295 w 403"/>
                    <a:gd name="T61" fmla="*/ 28 h 458"/>
                    <a:gd name="T62" fmla="*/ 234 w 403"/>
                    <a:gd name="T63" fmla="*/ 9 h 458"/>
                    <a:gd name="T64" fmla="*/ 248 w 403"/>
                    <a:gd name="T65" fmla="*/ 37 h 458"/>
                    <a:gd name="T66" fmla="*/ 282 w 403"/>
                    <a:gd name="T67" fmla="*/ 57 h 458"/>
                    <a:gd name="T68" fmla="*/ 248 w 403"/>
                    <a:gd name="T69" fmla="*/ 37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03" h="458">
                      <a:moveTo>
                        <a:pt x="303" y="36"/>
                      </a:moveTo>
                      <a:cubicBezTo>
                        <a:pt x="298" y="36"/>
                        <a:pt x="295" y="37"/>
                        <a:pt x="292" y="37"/>
                      </a:cubicBezTo>
                      <a:cubicBezTo>
                        <a:pt x="292" y="44"/>
                        <a:pt x="292" y="51"/>
                        <a:pt x="292" y="58"/>
                      </a:cubicBezTo>
                      <a:cubicBezTo>
                        <a:pt x="295" y="60"/>
                        <a:pt x="299" y="61"/>
                        <a:pt x="303" y="62"/>
                      </a:cubicBezTo>
                      <a:cubicBezTo>
                        <a:pt x="319" y="65"/>
                        <a:pt x="333" y="73"/>
                        <a:pt x="346" y="83"/>
                      </a:cubicBezTo>
                      <a:cubicBezTo>
                        <a:pt x="364" y="98"/>
                        <a:pt x="381" y="113"/>
                        <a:pt x="390" y="135"/>
                      </a:cubicBezTo>
                      <a:cubicBezTo>
                        <a:pt x="401" y="160"/>
                        <a:pt x="403" y="185"/>
                        <a:pt x="397" y="211"/>
                      </a:cubicBezTo>
                      <a:cubicBezTo>
                        <a:pt x="388" y="254"/>
                        <a:pt x="362" y="282"/>
                        <a:pt x="326" y="303"/>
                      </a:cubicBezTo>
                      <a:cubicBezTo>
                        <a:pt x="319" y="307"/>
                        <a:pt x="311" y="309"/>
                        <a:pt x="303" y="312"/>
                      </a:cubicBezTo>
                      <a:cubicBezTo>
                        <a:pt x="302" y="314"/>
                        <a:pt x="302" y="316"/>
                        <a:pt x="302" y="319"/>
                      </a:cubicBezTo>
                      <a:cubicBezTo>
                        <a:pt x="302" y="357"/>
                        <a:pt x="302" y="395"/>
                        <a:pt x="302" y="434"/>
                      </a:cubicBezTo>
                      <a:cubicBezTo>
                        <a:pt x="302" y="441"/>
                        <a:pt x="302" y="448"/>
                        <a:pt x="301" y="455"/>
                      </a:cubicBezTo>
                      <a:cubicBezTo>
                        <a:pt x="298" y="456"/>
                        <a:pt x="295" y="456"/>
                        <a:pt x="292" y="456"/>
                      </a:cubicBezTo>
                      <a:cubicBezTo>
                        <a:pt x="238" y="457"/>
                        <a:pt x="184" y="457"/>
                        <a:pt x="129" y="457"/>
                      </a:cubicBezTo>
                      <a:cubicBezTo>
                        <a:pt x="91" y="458"/>
                        <a:pt x="53" y="458"/>
                        <a:pt x="15" y="458"/>
                      </a:cubicBezTo>
                      <a:cubicBezTo>
                        <a:pt x="13" y="458"/>
                        <a:pt x="11" y="458"/>
                        <a:pt x="10" y="458"/>
                      </a:cubicBezTo>
                      <a:cubicBezTo>
                        <a:pt x="2" y="457"/>
                        <a:pt x="0" y="456"/>
                        <a:pt x="0" y="448"/>
                      </a:cubicBezTo>
                      <a:cubicBezTo>
                        <a:pt x="0" y="423"/>
                        <a:pt x="0" y="399"/>
                        <a:pt x="0" y="374"/>
                      </a:cubicBezTo>
                      <a:cubicBezTo>
                        <a:pt x="0" y="306"/>
                        <a:pt x="0" y="237"/>
                        <a:pt x="0" y="168"/>
                      </a:cubicBezTo>
                      <a:cubicBezTo>
                        <a:pt x="0" y="157"/>
                        <a:pt x="1" y="156"/>
                        <a:pt x="12" y="156"/>
                      </a:cubicBezTo>
                      <a:cubicBezTo>
                        <a:pt x="52" y="155"/>
                        <a:pt x="93" y="155"/>
                        <a:pt x="133" y="154"/>
                      </a:cubicBezTo>
                      <a:cubicBezTo>
                        <a:pt x="136" y="154"/>
                        <a:pt x="138" y="154"/>
                        <a:pt x="140" y="154"/>
                      </a:cubicBezTo>
                      <a:cubicBezTo>
                        <a:pt x="158" y="107"/>
                        <a:pt x="189" y="73"/>
                        <a:pt x="239" y="59"/>
                      </a:cubicBezTo>
                      <a:cubicBezTo>
                        <a:pt x="239" y="54"/>
                        <a:pt x="239" y="48"/>
                        <a:pt x="239" y="43"/>
                      </a:cubicBezTo>
                      <a:cubicBezTo>
                        <a:pt x="239" y="41"/>
                        <a:pt x="238" y="39"/>
                        <a:pt x="238" y="37"/>
                      </a:cubicBezTo>
                      <a:cubicBezTo>
                        <a:pt x="234" y="37"/>
                        <a:pt x="231" y="36"/>
                        <a:pt x="226" y="36"/>
                      </a:cubicBezTo>
                      <a:cubicBezTo>
                        <a:pt x="223" y="26"/>
                        <a:pt x="223" y="16"/>
                        <a:pt x="225" y="6"/>
                      </a:cubicBezTo>
                      <a:cubicBezTo>
                        <a:pt x="226" y="4"/>
                        <a:pt x="229" y="2"/>
                        <a:pt x="231" y="0"/>
                      </a:cubicBezTo>
                      <a:cubicBezTo>
                        <a:pt x="232" y="0"/>
                        <a:pt x="234" y="0"/>
                        <a:pt x="236" y="0"/>
                      </a:cubicBezTo>
                      <a:cubicBezTo>
                        <a:pt x="255" y="0"/>
                        <a:pt x="274" y="0"/>
                        <a:pt x="294" y="0"/>
                      </a:cubicBezTo>
                      <a:cubicBezTo>
                        <a:pt x="302" y="0"/>
                        <a:pt x="304" y="2"/>
                        <a:pt x="304" y="11"/>
                      </a:cubicBezTo>
                      <a:cubicBezTo>
                        <a:pt x="304" y="19"/>
                        <a:pt x="306" y="27"/>
                        <a:pt x="303" y="36"/>
                      </a:cubicBezTo>
                      <a:close/>
                      <a:moveTo>
                        <a:pt x="10" y="165"/>
                      </a:moveTo>
                      <a:cubicBezTo>
                        <a:pt x="8" y="181"/>
                        <a:pt x="9" y="442"/>
                        <a:pt x="11" y="449"/>
                      </a:cubicBezTo>
                      <a:cubicBezTo>
                        <a:pt x="14" y="449"/>
                        <a:pt x="17" y="449"/>
                        <a:pt x="20" y="449"/>
                      </a:cubicBezTo>
                      <a:cubicBezTo>
                        <a:pt x="81" y="449"/>
                        <a:pt x="143" y="449"/>
                        <a:pt x="204" y="448"/>
                      </a:cubicBezTo>
                      <a:cubicBezTo>
                        <a:pt x="231" y="448"/>
                        <a:pt x="257" y="448"/>
                        <a:pt x="283" y="447"/>
                      </a:cubicBezTo>
                      <a:cubicBezTo>
                        <a:pt x="286" y="447"/>
                        <a:pt x="290" y="447"/>
                        <a:pt x="292" y="447"/>
                      </a:cubicBezTo>
                      <a:cubicBezTo>
                        <a:pt x="292" y="402"/>
                        <a:pt x="292" y="359"/>
                        <a:pt x="292" y="315"/>
                      </a:cubicBezTo>
                      <a:cubicBezTo>
                        <a:pt x="283" y="315"/>
                        <a:pt x="274" y="316"/>
                        <a:pt x="265" y="315"/>
                      </a:cubicBezTo>
                      <a:cubicBezTo>
                        <a:pt x="234" y="315"/>
                        <a:pt x="207" y="306"/>
                        <a:pt x="185" y="284"/>
                      </a:cubicBezTo>
                      <a:cubicBezTo>
                        <a:pt x="181" y="280"/>
                        <a:pt x="177" y="278"/>
                        <a:pt x="171" y="278"/>
                      </a:cubicBezTo>
                      <a:cubicBezTo>
                        <a:pt x="158" y="278"/>
                        <a:pt x="144" y="278"/>
                        <a:pt x="131" y="278"/>
                      </a:cubicBezTo>
                      <a:cubicBezTo>
                        <a:pt x="128" y="278"/>
                        <a:pt x="126" y="277"/>
                        <a:pt x="123" y="277"/>
                      </a:cubicBezTo>
                      <a:cubicBezTo>
                        <a:pt x="122" y="239"/>
                        <a:pt x="123" y="201"/>
                        <a:pt x="122" y="163"/>
                      </a:cubicBezTo>
                      <a:cubicBezTo>
                        <a:pt x="84" y="164"/>
                        <a:pt x="47" y="164"/>
                        <a:pt x="10" y="165"/>
                      </a:cubicBezTo>
                      <a:close/>
                      <a:moveTo>
                        <a:pt x="268" y="67"/>
                      </a:moveTo>
                      <a:cubicBezTo>
                        <a:pt x="204" y="64"/>
                        <a:pt x="149" y="122"/>
                        <a:pt x="149" y="184"/>
                      </a:cubicBezTo>
                      <a:cubicBezTo>
                        <a:pt x="148" y="248"/>
                        <a:pt x="204" y="306"/>
                        <a:pt x="268" y="307"/>
                      </a:cubicBezTo>
                      <a:cubicBezTo>
                        <a:pt x="332" y="307"/>
                        <a:pt x="389" y="251"/>
                        <a:pt x="390" y="189"/>
                      </a:cubicBezTo>
                      <a:cubicBezTo>
                        <a:pt x="392" y="123"/>
                        <a:pt x="331" y="65"/>
                        <a:pt x="268" y="67"/>
                      </a:cubicBezTo>
                      <a:close/>
                      <a:moveTo>
                        <a:pt x="130" y="164"/>
                      </a:moveTo>
                      <a:cubicBezTo>
                        <a:pt x="128" y="181"/>
                        <a:pt x="128" y="264"/>
                        <a:pt x="131" y="272"/>
                      </a:cubicBezTo>
                      <a:cubicBezTo>
                        <a:pt x="137" y="272"/>
                        <a:pt x="144" y="272"/>
                        <a:pt x="150" y="272"/>
                      </a:cubicBezTo>
                      <a:cubicBezTo>
                        <a:pt x="157" y="272"/>
                        <a:pt x="163" y="272"/>
                        <a:pt x="172" y="271"/>
                      </a:cubicBezTo>
                      <a:cubicBezTo>
                        <a:pt x="167" y="266"/>
                        <a:pt x="164" y="262"/>
                        <a:pt x="161" y="258"/>
                      </a:cubicBezTo>
                      <a:cubicBezTo>
                        <a:pt x="148" y="240"/>
                        <a:pt x="141" y="220"/>
                        <a:pt x="139" y="198"/>
                      </a:cubicBezTo>
                      <a:cubicBezTo>
                        <a:pt x="138" y="188"/>
                        <a:pt x="139" y="177"/>
                        <a:pt x="139" y="167"/>
                      </a:cubicBezTo>
                      <a:cubicBezTo>
                        <a:pt x="139" y="166"/>
                        <a:pt x="138" y="165"/>
                        <a:pt x="138" y="164"/>
                      </a:cubicBezTo>
                      <a:cubicBezTo>
                        <a:pt x="135" y="164"/>
                        <a:pt x="133" y="164"/>
                        <a:pt x="130" y="164"/>
                      </a:cubicBezTo>
                      <a:close/>
                      <a:moveTo>
                        <a:pt x="234" y="28"/>
                      </a:moveTo>
                      <a:cubicBezTo>
                        <a:pt x="254" y="28"/>
                        <a:pt x="274" y="28"/>
                        <a:pt x="295" y="28"/>
                      </a:cubicBezTo>
                      <a:cubicBezTo>
                        <a:pt x="295" y="22"/>
                        <a:pt x="295" y="15"/>
                        <a:pt x="295" y="9"/>
                      </a:cubicBezTo>
                      <a:cubicBezTo>
                        <a:pt x="274" y="9"/>
                        <a:pt x="254" y="9"/>
                        <a:pt x="234" y="9"/>
                      </a:cubicBezTo>
                      <a:cubicBezTo>
                        <a:pt x="234" y="16"/>
                        <a:pt x="234" y="21"/>
                        <a:pt x="234" y="28"/>
                      </a:cubicBezTo>
                      <a:close/>
                      <a:moveTo>
                        <a:pt x="248" y="37"/>
                      </a:moveTo>
                      <a:cubicBezTo>
                        <a:pt x="248" y="44"/>
                        <a:pt x="248" y="50"/>
                        <a:pt x="248" y="57"/>
                      </a:cubicBezTo>
                      <a:cubicBezTo>
                        <a:pt x="260" y="57"/>
                        <a:pt x="271" y="57"/>
                        <a:pt x="282" y="57"/>
                      </a:cubicBezTo>
                      <a:cubicBezTo>
                        <a:pt x="284" y="46"/>
                        <a:pt x="283" y="44"/>
                        <a:pt x="280" y="37"/>
                      </a:cubicBezTo>
                      <a:cubicBezTo>
                        <a:pt x="270" y="37"/>
                        <a:pt x="259" y="37"/>
                        <a:pt x="248" y="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îṡ1ïḑé">
                  <a:extLst>
                    <a:ext uri="{FF2B5EF4-FFF2-40B4-BE49-F238E27FC236}">
                      <a16:creationId xmlns:a16="http://schemas.microsoft.com/office/drawing/2014/main" id="{C27A3325-1A30-7792-BC44-7A119C418FE4}"/>
                    </a:ext>
                  </a:extLst>
                </p:cNvPr>
                <p:cNvSpPr/>
                <p:nvPr/>
              </p:nvSpPr>
              <p:spPr bwMode="auto">
                <a:xfrm>
                  <a:off x="5829301" y="1069975"/>
                  <a:ext cx="936625" cy="942975"/>
                </a:xfrm>
                <a:custGeom>
                  <a:avLst/>
                  <a:gdLst>
                    <a:gd name="T0" fmla="*/ 2 w 284"/>
                    <a:gd name="T1" fmla="*/ 2 h 286"/>
                    <a:gd name="T2" fmla="*/ 114 w 284"/>
                    <a:gd name="T3" fmla="*/ 0 h 286"/>
                    <a:gd name="T4" fmla="*/ 115 w 284"/>
                    <a:gd name="T5" fmla="*/ 114 h 286"/>
                    <a:gd name="T6" fmla="*/ 123 w 284"/>
                    <a:gd name="T7" fmla="*/ 115 h 286"/>
                    <a:gd name="T8" fmla="*/ 163 w 284"/>
                    <a:gd name="T9" fmla="*/ 115 h 286"/>
                    <a:gd name="T10" fmla="*/ 177 w 284"/>
                    <a:gd name="T11" fmla="*/ 121 h 286"/>
                    <a:gd name="T12" fmla="*/ 257 w 284"/>
                    <a:gd name="T13" fmla="*/ 152 h 286"/>
                    <a:gd name="T14" fmla="*/ 284 w 284"/>
                    <a:gd name="T15" fmla="*/ 152 h 286"/>
                    <a:gd name="T16" fmla="*/ 284 w 284"/>
                    <a:gd name="T17" fmla="*/ 284 h 286"/>
                    <a:gd name="T18" fmla="*/ 275 w 284"/>
                    <a:gd name="T19" fmla="*/ 284 h 286"/>
                    <a:gd name="T20" fmla="*/ 196 w 284"/>
                    <a:gd name="T21" fmla="*/ 285 h 286"/>
                    <a:gd name="T22" fmla="*/ 12 w 284"/>
                    <a:gd name="T23" fmla="*/ 286 h 286"/>
                    <a:gd name="T24" fmla="*/ 3 w 284"/>
                    <a:gd name="T25" fmla="*/ 286 h 286"/>
                    <a:gd name="T26" fmla="*/ 2 w 284"/>
                    <a:gd name="T27" fmla="*/ 2 h 286"/>
                    <a:gd name="T28" fmla="*/ 24 w 284"/>
                    <a:gd name="T29" fmla="*/ 258 h 286"/>
                    <a:gd name="T30" fmla="*/ 264 w 284"/>
                    <a:gd name="T31" fmla="*/ 258 h 286"/>
                    <a:gd name="T32" fmla="*/ 261 w 284"/>
                    <a:gd name="T33" fmla="*/ 188 h 286"/>
                    <a:gd name="T34" fmla="*/ 22 w 284"/>
                    <a:gd name="T35" fmla="*/ 188 h 286"/>
                    <a:gd name="T36" fmla="*/ 24 w 284"/>
                    <a:gd name="T37" fmla="*/ 258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84" h="286">
                      <a:moveTo>
                        <a:pt x="2" y="2"/>
                      </a:moveTo>
                      <a:cubicBezTo>
                        <a:pt x="39" y="1"/>
                        <a:pt x="76" y="1"/>
                        <a:pt x="114" y="0"/>
                      </a:cubicBezTo>
                      <a:cubicBezTo>
                        <a:pt x="115" y="38"/>
                        <a:pt x="114" y="76"/>
                        <a:pt x="115" y="114"/>
                      </a:cubicBezTo>
                      <a:cubicBezTo>
                        <a:pt x="118" y="114"/>
                        <a:pt x="120" y="115"/>
                        <a:pt x="123" y="115"/>
                      </a:cubicBezTo>
                      <a:cubicBezTo>
                        <a:pt x="136" y="115"/>
                        <a:pt x="150" y="115"/>
                        <a:pt x="163" y="115"/>
                      </a:cubicBezTo>
                      <a:cubicBezTo>
                        <a:pt x="169" y="115"/>
                        <a:pt x="173" y="117"/>
                        <a:pt x="177" y="121"/>
                      </a:cubicBezTo>
                      <a:cubicBezTo>
                        <a:pt x="199" y="143"/>
                        <a:pt x="226" y="152"/>
                        <a:pt x="257" y="152"/>
                      </a:cubicBezTo>
                      <a:cubicBezTo>
                        <a:pt x="266" y="153"/>
                        <a:pt x="275" y="152"/>
                        <a:pt x="284" y="152"/>
                      </a:cubicBezTo>
                      <a:cubicBezTo>
                        <a:pt x="284" y="196"/>
                        <a:pt x="284" y="239"/>
                        <a:pt x="284" y="284"/>
                      </a:cubicBezTo>
                      <a:cubicBezTo>
                        <a:pt x="282" y="284"/>
                        <a:pt x="278" y="284"/>
                        <a:pt x="275" y="284"/>
                      </a:cubicBezTo>
                      <a:cubicBezTo>
                        <a:pt x="249" y="285"/>
                        <a:pt x="223" y="285"/>
                        <a:pt x="196" y="285"/>
                      </a:cubicBezTo>
                      <a:cubicBezTo>
                        <a:pt x="135" y="286"/>
                        <a:pt x="73" y="286"/>
                        <a:pt x="12" y="286"/>
                      </a:cubicBezTo>
                      <a:cubicBezTo>
                        <a:pt x="9" y="286"/>
                        <a:pt x="6" y="286"/>
                        <a:pt x="3" y="286"/>
                      </a:cubicBezTo>
                      <a:cubicBezTo>
                        <a:pt x="1" y="279"/>
                        <a:pt x="0" y="18"/>
                        <a:pt x="2" y="2"/>
                      </a:cubicBezTo>
                      <a:close/>
                      <a:moveTo>
                        <a:pt x="24" y="258"/>
                      </a:moveTo>
                      <a:cubicBezTo>
                        <a:pt x="105" y="258"/>
                        <a:pt x="184" y="258"/>
                        <a:pt x="264" y="258"/>
                      </a:cubicBezTo>
                      <a:cubicBezTo>
                        <a:pt x="263" y="234"/>
                        <a:pt x="264" y="211"/>
                        <a:pt x="261" y="188"/>
                      </a:cubicBezTo>
                      <a:cubicBezTo>
                        <a:pt x="181" y="188"/>
                        <a:pt x="102" y="188"/>
                        <a:pt x="22" y="188"/>
                      </a:cubicBezTo>
                      <a:cubicBezTo>
                        <a:pt x="23" y="212"/>
                        <a:pt x="24" y="234"/>
                        <a:pt x="24" y="258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íśḻïďé">
                  <a:extLst>
                    <a:ext uri="{FF2B5EF4-FFF2-40B4-BE49-F238E27FC236}">
                      <a16:creationId xmlns:a16="http://schemas.microsoft.com/office/drawing/2014/main" id="{74649884-AB26-B529-7ABF-2688CD5C8C34}"/>
                    </a:ext>
                  </a:extLst>
                </p:cNvPr>
                <p:cNvSpPr/>
                <p:nvPr/>
              </p:nvSpPr>
              <p:spPr bwMode="auto">
                <a:xfrm>
                  <a:off x="6291263" y="744538"/>
                  <a:ext cx="804863" cy="800100"/>
                </a:xfrm>
                <a:custGeom>
                  <a:avLst/>
                  <a:gdLst>
                    <a:gd name="T0" fmla="*/ 120 w 244"/>
                    <a:gd name="T1" fmla="*/ 3 h 243"/>
                    <a:gd name="T2" fmla="*/ 242 w 244"/>
                    <a:gd name="T3" fmla="*/ 125 h 243"/>
                    <a:gd name="T4" fmla="*/ 120 w 244"/>
                    <a:gd name="T5" fmla="*/ 243 h 243"/>
                    <a:gd name="T6" fmla="*/ 1 w 244"/>
                    <a:gd name="T7" fmla="*/ 120 h 243"/>
                    <a:gd name="T8" fmla="*/ 120 w 244"/>
                    <a:gd name="T9" fmla="*/ 3 h 243"/>
                    <a:gd name="T10" fmla="*/ 119 w 244"/>
                    <a:gd name="T11" fmla="*/ 230 h 243"/>
                    <a:gd name="T12" fmla="*/ 172 w 244"/>
                    <a:gd name="T13" fmla="*/ 218 h 243"/>
                    <a:gd name="T14" fmla="*/ 228 w 244"/>
                    <a:gd name="T15" fmla="*/ 142 h 243"/>
                    <a:gd name="T16" fmla="*/ 223 w 244"/>
                    <a:gd name="T17" fmla="*/ 83 h 243"/>
                    <a:gd name="T18" fmla="*/ 104 w 244"/>
                    <a:gd name="T19" fmla="*/ 16 h 243"/>
                    <a:gd name="T20" fmla="*/ 73 w 244"/>
                    <a:gd name="T21" fmla="*/ 25 h 243"/>
                    <a:gd name="T22" fmla="*/ 24 w 244"/>
                    <a:gd name="T23" fmla="*/ 74 h 243"/>
                    <a:gd name="T24" fmla="*/ 35 w 244"/>
                    <a:gd name="T25" fmla="*/ 188 h 243"/>
                    <a:gd name="T26" fmla="*/ 119 w 244"/>
                    <a:gd name="T27" fmla="*/ 230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4" h="243">
                      <a:moveTo>
                        <a:pt x="120" y="3"/>
                      </a:moveTo>
                      <a:cubicBezTo>
                        <a:pt x="183" y="1"/>
                        <a:pt x="244" y="59"/>
                        <a:pt x="242" y="125"/>
                      </a:cubicBezTo>
                      <a:cubicBezTo>
                        <a:pt x="241" y="187"/>
                        <a:pt x="184" y="243"/>
                        <a:pt x="120" y="243"/>
                      </a:cubicBezTo>
                      <a:cubicBezTo>
                        <a:pt x="56" y="242"/>
                        <a:pt x="0" y="184"/>
                        <a:pt x="1" y="120"/>
                      </a:cubicBezTo>
                      <a:cubicBezTo>
                        <a:pt x="1" y="58"/>
                        <a:pt x="56" y="0"/>
                        <a:pt x="120" y="3"/>
                      </a:cubicBezTo>
                      <a:close/>
                      <a:moveTo>
                        <a:pt x="119" y="230"/>
                      </a:moveTo>
                      <a:cubicBezTo>
                        <a:pt x="139" y="231"/>
                        <a:pt x="157" y="227"/>
                        <a:pt x="172" y="218"/>
                      </a:cubicBezTo>
                      <a:cubicBezTo>
                        <a:pt x="201" y="200"/>
                        <a:pt x="221" y="176"/>
                        <a:pt x="228" y="142"/>
                      </a:cubicBezTo>
                      <a:cubicBezTo>
                        <a:pt x="232" y="121"/>
                        <a:pt x="231" y="102"/>
                        <a:pt x="223" y="83"/>
                      </a:cubicBezTo>
                      <a:cubicBezTo>
                        <a:pt x="203" y="39"/>
                        <a:pt x="157" y="9"/>
                        <a:pt x="104" y="16"/>
                      </a:cubicBezTo>
                      <a:cubicBezTo>
                        <a:pt x="94" y="17"/>
                        <a:pt x="83" y="20"/>
                        <a:pt x="73" y="25"/>
                      </a:cubicBezTo>
                      <a:cubicBezTo>
                        <a:pt x="52" y="36"/>
                        <a:pt x="36" y="53"/>
                        <a:pt x="24" y="74"/>
                      </a:cubicBezTo>
                      <a:cubicBezTo>
                        <a:pt x="5" y="107"/>
                        <a:pt x="9" y="157"/>
                        <a:pt x="35" y="188"/>
                      </a:cubicBezTo>
                      <a:cubicBezTo>
                        <a:pt x="58" y="214"/>
                        <a:pt x="84" y="232"/>
                        <a:pt x="119" y="230"/>
                      </a:cubicBezTo>
                      <a:close/>
                    </a:path>
                  </a:pathLst>
                </a:custGeom>
                <a:solidFill>
                  <a:srgbClr val="F8DF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îŝḻíḋè">
                  <a:extLst>
                    <a:ext uri="{FF2B5EF4-FFF2-40B4-BE49-F238E27FC236}">
                      <a16:creationId xmlns:a16="http://schemas.microsoft.com/office/drawing/2014/main" id="{4B0E7B55-9921-0D30-FB3F-45C37E3B489C}"/>
                    </a:ext>
                  </a:extLst>
                </p:cNvPr>
                <p:cNvSpPr/>
                <p:nvPr/>
              </p:nvSpPr>
              <p:spPr bwMode="auto">
                <a:xfrm>
                  <a:off x="6224588" y="1073150"/>
                  <a:ext cx="146050" cy="355600"/>
                </a:xfrm>
                <a:custGeom>
                  <a:avLst/>
                  <a:gdLst>
                    <a:gd name="T0" fmla="*/ 2 w 44"/>
                    <a:gd name="T1" fmla="*/ 0 h 108"/>
                    <a:gd name="T2" fmla="*/ 10 w 44"/>
                    <a:gd name="T3" fmla="*/ 0 h 108"/>
                    <a:gd name="T4" fmla="*/ 11 w 44"/>
                    <a:gd name="T5" fmla="*/ 3 h 108"/>
                    <a:gd name="T6" fmla="*/ 11 w 44"/>
                    <a:gd name="T7" fmla="*/ 34 h 108"/>
                    <a:gd name="T8" fmla="*/ 33 w 44"/>
                    <a:gd name="T9" fmla="*/ 94 h 108"/>
                    <a:gd name="T10" fmla="*/ 44 w 44"/>
                    <a:gd name="T11" fmla="*/ 107 h 108"/>
                    <a:gd name="T12" fmla="*/ 22 w 44"/>
                    <a:gd name="T13" fmla="*/ 108 h 108"/>
                    <a:gd name="T14" fmla="*/ 3 w 44"/>
                    <a:gd name="T15" fmla="*/ 108 h 108"/>
                    <a:gd name="T16" fmla="*/ 2 w 44"/>
                    <a:gd name="T17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108">
                      <a:moveTo>
                        <a:pt x="2" y="0"/>
                      </a:move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0" y="1"/>
                        <a:pt x="11" y="2"/>
                        <a:pt x="11" y="3"/>
                      </a:cubicBezTo>
                      <a:cubicBezTo>
                        <a:pt x="11" y="13"/>
                        <a:pt x="10" y="24"/>
                        <a:pt x="11" y="34"/>
                      </a:cubicBezTo>
                      <a:cubicBezTo>
                        <a:pt x="13" y="56"/>
                        <a:pt x="20" y="76"/>
                        <a:pt x="33" y="94"/>
                      </a:cubicBezTo>
                      <a:cubicBezTo>
                        <a:pt x="36" y="98"/>
                        <a:pt x="39" y="102"/>
                        <a:pt x="44" y="107"/>
                      </a:cubicBezTo>
                      <a:cubicBezTo>
                        <a:pt x="35" y="108"/>
                        <a:pt x="29" y="108"/>
                        <a:pt x="22" y="108"/>
                      </a:cubicBezTo>
                      <a:cubicBezTo>
                        <a:pt x="16" y="108"/>
                        <a:pt x="9" y="108"/>
                        <a:pt x="3" y="108"/>
                      </a:cubicBezTo>
                      <a:cubicBezTo>
                        <a:pt x="0" y="100"/>
                        <a:pt x="0" y="17"/>
                        <a:pt x="2" y="0"/>
                      </a:cubicBezTo>
                      <a:close/>
                    </a:path>
                  </a:pathLst>
                </a:custGeom>
                <a:solidFill>
                  <a:srgbClr val="A880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îśḷïďê">
                  <a:extLst>
                    <a:ext uri="{FF2B5EF4-FFF2-40B4-BE49-F238E27FC236}">
                      <a16:creationId xmlns:a16="http://schemas.microsoft.com/office/drawing/2014/main" id="{71844928-7A49-3191-8174-C287355B85C5}"/>
                    </a:ext>
                  </a:extLst>
                </p:cNvPr>
                <p:cNvSpPr/>
                <p:nvPr/>
              </p:nvSpPr>
              <p:spPr bwMode="auto">
                <a:xfrm>
                  <a:off x="6573838" y="563563"/>
                  <a:ext cx="201613" cy="61913"/>
                </a:xfrm>
                <a:custGeom>
                  <a:avLst/>
                  <a:gdLst>
                    <a:gd name="T0" fmla="*/ 0 w 61"/>
                    <a:gd name="T1" fmla="*/ 19 h 19"/>
                    <a:gd name="T2" fmla="*/ 0 w 61"/>
                    <a:gd name="T3" fmla="*/ 0 h 19"/>
                    <a:gd name="T4" fmla="*/ 61 w 61"/>
                    <a:gd name="T5" fmla="*/ 0 h 19"/>
                    <a:gd name="T6" fmla="*/ 61 w 61"/>
                    <a:gd name="T7" fmla="*/ 19 h 19"/>
                    <a:gd name="T8" fmla="*/ 0 w 61"/>
                    <a:gd name="T9" fmla="*/ 19 h 19"/>
                    <a:gd name="T10" fmla="*/ 26 w 61"/>
                    <a:gd name="T11" fmla="*/ 11 h 19"/>
                    <a:gd name="T12" fmla="*/ 26 w 61"/>
                    <a:gd name="T13" fmla="*/ 11 h 19"/>
                    <a:gd name="T14" fmla="*/ 26 w 61"/>
                    <a:gd name="T15" fmla="*/ 8 h 19"/>
                    <a:gd name="T16" fmla="*/ 22 w 61"/>
                    <a:gd name="T17" fmla="*/ 3 h 19"/>
                    <a:gd name="T18" fmla="*/ 19 w 61"/>
                    <a:gd name="T19" fmla="*/ 8 h 19"/>
                    <a:gd name="T20" fmla="*/ 19 w 61"/>
                    <a:gd name="T21" fmla="*/ 14 h 19"/>
                    <a:gd name="T22" fmla="*/ 23 w 61"/>
                    <a:gd name="T23" fmla="*/ 18 h 19"/>
                    <a:gd name="T24" fmla="*/ 25 w 61"/>
                    <a:gd name="T25" fmla="*/ 15 h 19"/>
                    <a:gd name="T26" fmla="*/ 26 w 61"/>
                    <a:gd name="T27" fmla="*/ 11 h 19"/>
                    <a:gd name="T28" fmla="*/ 55 w 61"/>
                    <a:gd name="T29" fmla="*/ 9 h 19"/>
                    <a:gd name="T30" fmla="*/ 51 w 61"/>
                    <a:gd name="T31" fmla="*/ 4 h 19"/>
                    <a:gd name="T32" fmla="*/ 47 w 61"/>
                    <a:gd name="T33" fmla="*/ 11 h 19"/>
                    <a:gd name="T34" fmla="*/ 48 w 61"/>
                    <a:gd name="T35" fmla="*/ 16 h 19"/>
                    <a:gd name="T36" fmla="*/ 51 w 61"/>
                    <a:gd name="T37" fmla="*/ 18 h 19"/>
                    <a:gd name="T38" fmla="*/ 54 w 61"/>
                    <a:gd name="T39" fmla="*/ 16 h 19"/>
                    <a:gd name="T40" fmla="*/ 55 w 61"/>
                    <a:gd name="T41" fmla="*/ 9 h 19"/>
                    <a:gd name="T42" fmla="*/ 39 w 61"/>
                    <a:gd name="T43" fmla="*/ 13 h 19"/>
                    <a:gd name="T44" fmla="*/ 39 w 61"/>
                    <a:gd name="T45" fmla="*/ 8 h 19"/>
                    <a:gd name="T46" fmla="*/ 36 w 61"/>
                    <a:gd name="T47" fmla="*/ 3 h 19"/>
                    <a:gd name="T48" fmla="*/ 33 w 61"/>
                    <a:gd name="T49" fmla="*/ 7 h 19"/>
                    <a:gd name="T50" fmla="*/ 32 w 61"/>
                    <a:gd name="T51" fmla="*/ 10 h 19"/>
                    <a:gd name="T52" fmla="*/ 35 w 61"/>
                    <a:gd name="T53" fmla="*/ 18 h 19"/>
                    <a:gd name="T54" fmla="*/ 39 w 61"/>
                    <a:gd name="T55" fmla="*/ 13 h 19"/>
                    <a:gd name="T56" fmla="*/ 13 w 61"/>
                    <a:gd name="T57" fmla="*/ 11 h 19"/>
                    <a:gd name="T58" fmla="*/ 13 w 61"/>
                    <a:gd name="T59" fmla="*/ 6 h 19"/>
                    <a:gd name="T60" fmla="*/ 9 w 61"/>
                    <a:gd name="T61" fmla="*/ 4 h 19"/>
                    <a:gd name="T62" fmla="*/ 7 w 61"/>
                    <a:gd name="T63" fmla="*/ 6 h 19"/>
                    <a:gd name="T64" fmla="*/ 6 w 61"/>
                    <a:gd name="T65" fmla="*/ 9 h 19"/>
                    <a:gd name="T66" fmla="*/ 7 w 61"/>
                    <a:gd name="T67" fmla="*/ 17 h 19"/>
                    <a:gd name="T68" fmla="*/ 10 w 61"/>
                    <a:gd name="T69" fmla="*/ 17 h 19"/>
                    <a:gd name="T70" fmla="*/ 13 w 61"/>
                    <a:gd name="T71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1" h="19">
                      <a:moveTo>
                        <a:pt x="0" y="19"/>
                      </a:moveTo>
                      <a:cubicBezTo>
                        <a:pt x="0" y="12"/>
                        <a:pt x="0" y="7"/>
                        <a:pt x="0" y="0"/>
                      </a:cubicBezTo>
                      <a:cubicBezTo>
                        <a:pt x="20" y="0"/>
                        <a:pt x="40" y="0"/>
                        <a:pt x="61" y="0"/>
                      </a:cubicBezTo>
                      <a:cubicBezTo>
                        <a:pt x="61" y="6"/>
                        <a:pt x="61" y="13"/>
                        <a:pt x="61" y="19"/>
                      </a:cubicBezTo>
                      <a:cubicBezTo>
                        <a:pt x="40" y="19"/>
                        <a:pt x="20" y="19"/>
                        <a:pt x="0" y="19"/>
                      </a:cubicBezTo>
                      <a:close/>
                      <a:moveTo>
                        <a:pt x="26" y="11"/>
                      </a:move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6" y="10"/>
                        <a:pt x="26" y="9"/>
                        <a:pt x="26" y="8"/>
                      </a:cubicBezTo>
                      <a:cubicBezTo>
                        <a:pt x="25" y="6"/>
                        <a:pt x="23" y="5"/>
                        <a:pt x="22" y="3"/>
                      </a:cubicBezTo>
                      <a:cubicBezTo>
                        <a:pt x="21" y="5"/>
                        <a:pt x="19" y="6"/>
                        <a:pt x="19" y="8"/>
                      </a:cubicBezTo>
                      <a:cubicBezTo>
                        <a:pt x="18" y="10"/>
                        <a:pt x="18" y="12"/>
                        <a:pt x="19" y="14"/>
                      </a:cubicBezTo>
                      <a:cubicBezTo>
                        <a:pt x="20" y="16"/>
                        <a:pt x="21" y="17"/>
                        <a:pt x="23" y="18"/>
                      </a:cubicBezTo>
                      <a:cubicBezTo>
                        <a:pt x="24" y="17"/>
                        <a:pt x="25" y="16"/>
                        <a:pt x="25" y="15"/>
                      </a:cubicBezTo>
                      <a:cubicBezTo>
                        <a:pt x="26" y="14"/>
                        <a:pt x="26" y="12"/>
                        <a:pt x="26" y="11"/>
                      </a:cubicBezTo>
                      <a:close/>
                      <a:moveTo>
                        <a:pt x="55" y="9"/>
                      </a:moveTo>
                      <a:cubicBezTo>
                        <a:pt x="54" y="8"/>
                        <a:pt x="52" y="4"/>
                        <a:pt x="51" y="4"/>
                      </a:cubicBezTo>
                      <a:cubicBezTo>
                        <a:pt x="47" y="4"/>
                        <a:pt x="48" y="8"/>
                        <a:pt x="47" y="11"/>
                      </a:cubicBezTo>
                      <a:cubicBezTo>
                        <a:pt x="47" y="13"/>
                        <a:pt x="47" y="14"/>
                        <a:pt x="48" y="16"/>
                      </a:cubicBezTo>
                      <a:cubicBezTo>
                        <a:pt x="48" y="17"/>
                        <a:pt x="50" y="18"/>
                        <a:pt x="51" y="18"/>
                      </a:cubicBezTo>
                      <a:cubicBezTo>
                        <a:pt x="52" y="18"/>
                        <a:pt x="53" y="17"/>
                        <a:pt x="54" y="16"/>
                      </a:cubicBezTo>
                      <a:cubicBezTo>
                        <a:pt x="54" y="14"/>
                        <a:pt x="54" y="13"/>
                        <a:pt x="55" y="9"/>
                      </a:cubicBezTo>
                      <a:close/>
                      <a:moveTo>
                        <a:pt x="39" y="13"/>
                      </a:moveTo>
                      <a:cubicBezTo>
                        <a:pt x="39" y="10"/>
                        <a:pt x="40" y="8"/>
                        <a:pt x="39" y="8"/>
                      </a:cubicBezTo>
                      <a:cubicBezTo>
                        <a:pt x="38" y="6"/>
                        <a:pt x="37" y="5"/>
                        <a:pt x="36" y="3"/>
                      </a:cubicBezTo>
                      <a:cubicBezTo>
                        <a:pt x="35" y="4"/>
                        <a:pt x="34" y="5"/>
                        <a:pt x="33" y="7"/>
                      </a:cubicBezTo>
                      <a:cubicBezTo>
                        <a:pt x="32" y="8"/>
                        <a:pt x="32" y="9"/>
                        <a:pt x="32" y="10"/>
                      </a:cubicBezTo>
                      <a:cubicBezTo>
                        <a:pt x="33" y="13"/>
                        <a:pt x="34" y="15"/>
                        <a:pt x="35" y="18"/>
                      </a:cubicBezTo>
                      <a:cubicBezTo>
                        <a:pt x="37" y="16"/>
                        <a:pt x="38" y="13"/>
                        <a:pt x="39" y="13"/>
                      </a:cubicBezTo>
                      <a:close/>
                      <a:moveTo>
                        <a:pt x="13" y="11"/>
                      </a:moveTo>
                      <a:cubicBezTo>
                        <a:pt x="13" y="8"/>
                        <a:pt x="13" y="7"/>
                        <a:pt x="13" y="6"/>
                      </a:cubicBezTo>
                      <a:cubicBezTo>
                        <a:pt x="12" y="5"/>
                        <a:pt x="11" y="4"/>
                        <a:pt x="9" y="4"/>
                      </a:cubicBezTo>
                      <a:cubicBezTo>
                        <a:pt x="9" y="3"/>
                        <a:pt x="7" y="5"/>
                        <a:pt x="7" y="6"/>
                      </a:cubicBezTo>
                      <a:cubicBezTo>
                        <a:pt x="6" y="7"/>
                        <a:pt x="6" y="8"/>
                        <a:pt x="6" y="9"/>
                      </a:cubicBezTo>
                      <a:cubicBezTo>
                        <a:pt x="6" y="11"/>
                        <a:pt x="7" y="14"/>
                        <a:pt x="7" y="17"/>
                      </a:cubicBezTo>
                      <a:cubicBezTo>
                        <a:pt x="7" y="17"/>
                        <a:pt x="10" y="17"/>
                        <a:pt x="10" y="17"/>
                      </a:cubicBezTo>
                      <a:cubicBezTo>
                        <a:pt x="12" y="15"/>
                        <a:pt x="12" y="12"/>
                        <a:pt x="13" y="11"/>
                      </a:cubicBezTo>
                      <a:close/>
                    </a:path>
                  </a:pathLst>
                </a:custGeom>
                <a:solidFill>
                  <a:srgbClr val="F8DF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îśļïḓe">
                  <a:extLst>
                    <a:ext uri="{FF2B5EF4-FFF2-40B4-BE49-F238E27FC236}">
                      <a16:creationId xmlns:a16="http://schemas.microsoft.com/office/drawing/2014/main" id="{8A1C5192-46A9-6DA4-3D0E-8AC416BB6458}"/>
                    </a:ext>
                  </a:extLst>
                </p:cNvPr>
                <p:cNvSpPr/>
                <p:nvPr/>
              </p:nvSpPr>
              <p:spPr bwMode="auto">
                <a:xfrm>
                  <a:off x="6621463" y="655638"/>
                  <a:ext cx="117475" cy="65088"/>
                </a:xfrm>
                <a:custGeom>
                  <a:avLst/>
                  <a:gdLst>
                    <a:gd name="T0" fmla="*/ 0 w 36"/>
                    <a:gd name="T1" fmla="*/ 0 h 20"/>
                    <a:gd name="T2" fmla="*/ 32 w 36"/>
                    <a:gd name="T3" fmla="*/ 0 h 20"/>
                    <a:gd name="T4" fmla="*/ 34 w 36"/>
                    <a:gd name="T5" fmla="*/ 20 h 20"/>
                    <a:gd name="T6" fmla="*/ 0 w 36"/>
                    <a:gd name="T7" fmla="*/ 20 h 20"/>
                    <a:gd name="T8" fmla="*/ 0 w 36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0">
                      <a:moveTo>
                        <a:pt x="0" y="0"/>
                      </a:moveTo>
                      <a:cubicBezTo>
                        <a:pt x="11" y="0"/>
                        <a:pt x="22" y="0"/>
                        <a:pt x="32" y="0"/>
                      </a:cubicBezTo>
                      <a:cubicBezTo>
                        <a:pt x="35" y="7"/>
                        <a:pt x="36" y="9"/>
                        <a:pt x="34" y="20"/>
                      </a:cubicBezTo>
                      <a:cubicBezTo>
                        <a:pt x="23" y="20"/>
                        <a:pt x="12" y="20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solidFill>
                  <a:srgbClr val="F8DF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îšlïďe">
                  <a:extLst>
                    <a:ext uri="{FF2B5EF4-FFF2-40B4-BE49-F238E27FC236}">
                      <a16:creationId xmlns:a16="http://schemas.microsoft.com/office/drawing/2014/main" id="{A6223A79-B774-D3E5-3177-705F3287FCF8}"/>
                    </a:ext>
                  </a:extLst>
                </p:cNvPr>
                <p:cNvSpPr/>
                <p:nvPr/>
              </p:nvSpPr>
              <p:spPr bwMode="auto">
                <a:xfrm>
                  <a:off x="5900738" y="1689100"/>
                  <a:ext cx="798513" cy="231775"/>
                </a:xfrm>
                <a:custGeom>
                  <a:avLst/>
                  <a:gdLst>
                    <a:gd name="T0" fmla="*/ 2 w 242"/>
                    <a:gd name="T1" fmla="*/ 70 h 70"/>
                    <a:gd name="T2" fmla="*/ 0 w 242"/>
                    <a:gd name="T3" fmla="*/ 0 h 70"/>
                    <a:gd name="T4" fmla="*/ 239 w 242"/>
                    <a:gd name="T5" fmla="*/ 0 h 70"/>
                    <a:gd name="T6" fmla="*/ 242 w 242"/>
                    <a:gd name="T7" fmla="*/ 70 h 70"/>
                    <a:gd name="T8" fmla="*/ 2 w 242"/>
                    <a:gd name="T9" fmla="*/ 70 h 70"/>
                    <a:gd name="T10" fmla="*/ 234 w 242"/>
                    <a:gd name="T11" fmla="*/ 6 h 70"/>
                    <a:gd name="T12" fmla="*/ 6 w 242"/>
                    <a:gd name="T13" fmla="*/ 6 h 70"/>
                    <a:gd name="T14" fmla="*/ 8 w 242"/>
                    <a:gd name="T15" fmla="*/ 64 h 70"/>
                    <a:gd name="T16" fmla="*/ 236 w 242"/>
                    <a:gd name="T17" fmla="*/ 64 h 70"/>
                    <a:gd name="T18" fmla="*/ 236 w 242"/>
                    <a:gd name="T19" fmla="*/ 58 h 70"/>
                    <a:gd name="T20" fmla="*/ 234 w 242"/>
                    <a:gd name="T21" fmla="*/ 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2" h="70">
                      <a:moveTo>
                        <a:pt x="2" y="70"/>
                      </a:moveTo>
                      <a:cubicBezTo>
                        <a:pt x="2" y="46"/>
                        <a:pt x="1" y="24"/>
                        <a:pt x="0" y="0"/>
                      </a:cubicBezTo>
                      <a:cubicBezTo>
                        <a:pt x="80" y="0"/>
                        <a:pt x="159" y="0"/>
                        <a:pt x="239" y="0"/>
                      </a:cubicBezTo>
                      <a:cubicBezTo>
                        <a:pt x="242" y="23"/>
                        <a:pt x="241" y="46"/>
                        <a:pt x="242" y="70"/>
                      </a:cubicBezTo>
                      <a:cubicBezTo>
                        <a:pt x="162" y="70"/>
                        <a:pt x="83" y="70"/>
                        <a:pt x="2" y="70"/>
                      </a:cubicBezTo>
                      <a:close/>
                      <a:moveTo>
                        <a:pt x="234" y="6"/>
                      </a:moveTo>
                      <a:cubicBezTo>
                        <a:pt x="158" y="6"/>
                        <a:pt x="82" y="6"/>
                        <a:pt x="6" y="6"/>
                      </a:cubicBezTo>
                      <a:cubicBezTo>
                        <a:pt x="7" y="26"/>
                        <a:pt x="8" y="45"/>
                        <a:pt x="8" y="64"/>
                      </a:cubicBezTo>
                      <a:cubicBezTo>
                        <a:pt x="85" y="64"/>
                        <a:pt x="160" y="64"/>
                        <a:pt x="236" y="64"/>
                      </a:cubicBezTo>
                      <a:cubicBezTo>
                        <a:pt x="236" y="62"/>
                        <a:pt x="236" y="60"/>
                        <a:pt x="236" y="58"/>
                      </a:cubicBezTo>
                      <a:cubicBezTo>
                        <a:pt x="236" y="41"/>
                        <a:pt x="235" y="24"/>
                        <a:pt x="234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îşļiďé">
                  <a:extLst>
                    <a:ext uri="{FF2B5EF4-FFF2-40B4-BE49-F238E27FC236}">
                      <a16:creationId xmlns:a16="http://schemas.microsoft.com/office/drawing/2014/main" id="{FC78A625-316B-94E2-F7A3-AEF8684C799E}"/>
                    </a:ext>
                  </a:extLst>
                </p:cNvPr>
                <p:cNvSpPr/>
                <p:nvPr/>
              </p:nvSpPr>
              <p:spPr bwMode="auto">
                <a:xfrm>
                  <a:off x="6307138" y="773113"/>
                  <a:ext cx="749300" cy="735013"/>
                </a:xfrm>
                <a:custGeom>
                  <a:avLst/>
                  <a:gdLst>
                    <a:gd name="T0" fmla="*/ 114 w 227"/>
                    <a:gd name="T1" fmla="*/ 221 h 223"/>
                    <a:gd name="T2" fmla="*/ 30 w 227"/>
                    <a:gd name="T3" fmla="*/ 179 h 223"/>
                    <a:gd name="T4" fmla="*/ 19 w 227"/>
                    <a:gd name="T5" fmla="*/ 65 h 223"/>
                    <a:gd name="T6" fmla="*/ 68 w 227"/>
                    <a:gd name="T7" fmla="*/ 16 h 223"/>
                    <a:gd name="T8" fmla="*/ 99 w 227"/>
                    <a:gd name="T9" fmla="*/ 7 h 223"/>
                    <a:gd name="T10" fmla="*/ 218 w 227"/>
                    <a:gd name="T11" fmla="*/ 74 h 223"/>
                    <a:gd name="T12" fmla="*/ 223 w 227"/>
                    <a:gd name="T13" fmla="*/ 133 h 223"/>
                    <a:gd name="T14" fmla="*/ 167 w 227"/>
                    <a:gd name="T15" fmla="*/ 209 h 223"/>
                    <a:gd name="T16" fmla="*/ 114 w 227"/>
                    <a:gd name="T17" fmla="*/ 221 h 223"/>
                    <a:gd name="T18" fmla="*/ 115 w 227"/>
                    <a:gd name="T19" fmla="*/ 14 h 223"/>
                    <a:gd name="T20" fmla="*/ 16 w 227"/>
                    <a:gd name="T21" fmla="*/ 112 h 223"/>
                    <a:gd name="T22" fmla="*/ 115 w 227"/>
                    <a:gd name="T23" fmla="*/ 214 h 223"/>
                    <a:gd name="T24" fmla="*/ 217 w 227"/>
                    <a:gd name="T25" fmla="*/ 116 h 223"/>
                    <a:gd name="T26" fmla="*/ 115 w 227"/>
                    <a:gd name="T27" fmla="*/ 14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7" h="223">
                      <a:moveTo>
                        <a:pt x="114" y="221"/>
                      </a:moveTo>
                      <a:cubicBezTo>
                        <a:pt x="79" y="223"/>
                        <a:pt x="53" y="205"/>
                        <a:pt x="30" y="179"/>
                      </a:cubicBezTo>
                      <a:cubicBezTo>
                        <a:pt x="4" y="148"/>
                        <a:pt x="0" y="98"/>
                        <a:pt x="19" y="65"/>
                      </a:cubicBezTo>
                      <a:cubicBezTo>
                        <a:pt x="31" y="44"/>
                        <a:pt x="47" y="27"/>
                        <a:pt x="68" y="16"/>
                      </a:cubicBezTo>
                      <a:cubicBezTo>
                        <a:pt x="78" y="11"/>
                        <a:pt x="89" y="8"/>
                        <a:pt x="99" y="7"/>
                      </a:cubicBezTo>
                      <a:cubicBezTo>
                        <a:pt x="152" y="0"/>
                        <a:pt x="198" y="30"/>
                        <a:pt x="218" y="74"/>
                      </a:cubicBezTo>
                      <a:cubicBezTo>
                        <a:pt x="226" y="93"/>
                        <a:pt x="227" y="112"/>
                        <a:pt x="223" y="133"/>
                      </a:cubicBezTo>
                      <a:cubicBezTo>
                        <a:pt x="216" y="167"/>
                        <a:pt x="196" y="191"/>
                        <a:pt x="167" y="209"/>
                      </a:cubicBezTo>
                      <a:cubicBezTo>
                        <a:pt x="152" y="218"/>
                        <a:pt x="134" y="222"/>
                        <a:pt x="114" y="221"/>
                      </a:cubicBezTo>
                      <a:close/>
                      <a:moveTo>
                        <a:pt x="115" y="14"/>
                      </a:moveTo>
                      <a:cubicBezTo>
                        <a:pt x="62" y="12"/>
                        <a:pt x="17" y="61"/>
                        <a:pt x="16" y="112"/>
                      </a:cubicBezTo>
                      <a:cubicBezTo>
                        <a:pt x="16" y="164"/>
                        <a:pt x="62" y="214"/>
                        <a:pt x="115" y="214"/>
                      </a:cubicBezTo>
                      <a:cubicBezTo>
                        <a:pt x="169" y="214"/>
                        <a:pt x="215" y="168"/>
                        <a:pt x="217" y="116"/>
                      </a:cubicBezTo>
                      <a:cubicBezTo>
                        <a:pt x="219" y="61"/>
                        <a:pt x="168" y="12"/>
                        <a:pt x="115" y="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iSliḑe">
                  <a:extLst>
                    <a:ext uri="{FF2B5EF4-FFF2-40B4-BE49-F238E27FC236}">
                      <a16:creationId xmlns:a16="http://schemas.microsoft.com/office/drawing/2014/main" id="{DAF7671B-E56A-B648-114E-A88E5493798F}"/>
                    </a:ext>
                  </a:extLst>
                </p:cNvPr>
                <p:cNvSpPr/>
                <p:nvPr/>
              </p:nvSpPr>
              <p:spPr bwMode="auto">
                <a:xfrm>
                  <a:off x="6634163" y="573088"/>
                  <a:ext cx="26988" cy="49213"/>
                </a:xfrm>
                <a:custGeom>
                  <a:avLst/>
                  <a:gdLst>
                    <a:gd name="T0" fmla="*/ 8 w 8"/>
                    <a:gd name="T1" fmla="*/ 8 h 15"/>
                    <a:gd name="T2" fmla="*/ 7 w 8"/>
                    <a:gd name="T3" fmla="*/ 12 h 15"/>
                    <a:gd name="T4" fmla="*/ 5 w 8"/>
                    <a:gd name="T5" fmla="*/ 15 h 15"/>
                    <a:gd name="T6" fmla="*/ 1 w 8"/>
                    <a:gd name="T7" fmla="*/ 11 h 15"/>
                    <a:gd name="T8" fmla="*/ 1 w 8"/>
                    <a:gd name="T9" fmla="*/ 5 h 15"/>
                    <a:gd name="T10" fmla="*/ 4 w 8"/>
                    <a:gd name="T11" fmla="*/ 0 h 15"/>
                    <a:gd name="T12" fmla="*/ 8 w 8"/>
                    <a:gd name="T13" fmla="*/ 5 h 15"/>
                    <a:gd name="T14" fmla="*/ 8 w 8"/>
                    <a:gd name="T15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15">
                      <a:moveTo>
                        <a:pt x="8" y="8"/>
                      </a:moveTo>
                      <a:cubicBezTo>
                        <a:pt x="8" y="9"/>
                        <a:pt x="8" y="11"/>
                        <a:pt x="7" y="12"/>
                      </a:cubicBezTo>
                      <a:cubicBezTo>
                        <a:pt x="7" y="13"/>
                        <a:pt x="6" y="14"/>
                        <a:pt x="5" y="15"/>
                      </a:cubicBezTo>
                      <a:cubicBezTo>
                        <a:pt x="3" y="14"/>
                        <a:pt x="2" y="13"/>
                        <a:pt x="1" y="11"/>
                      </a:cubicBezTo>
                      <a:cubicBezTo>
                        <a:pt x="0" y="9"/>
                        <a:pt x="0" y="7"/>
                        <a:pt x="1" y="5"/>
                      </a:cubicBezTo>
                      <a:cubicBezTo>
                        <a:pt x="1" y="3"/>
                        <a:pt x="3" y="2"/>
                        <a:pt x="4" y="0"/>
                      </a:cubicBezTo>
                      <a:cubicBezTo>
                        <a:pt x="5" y="2"/>
                        <a:pt x="7" y="3"/>
                        <a:pt x="8" y="5"/>
                      </a:cubicBezTo>
                      <a:cubicBezTo>
                        <a:pt x="8" y="6"/>
                        <a:pt x="8" y="7"/>
                        <a:pt x="8" y="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íŝļïdê">
                  <a:extLst>
                    <a:ext uri="{FF2B5EF4-FFF2-40B4-BE49-F238E27FC236}">
                      <a16:creationId xmlns:a16="http://schemas.microsoft.com/office/drawing/2014/main" id="{F5322851-AC03-DAB1-C852-C5140F9E3038}"/>
                    </a:ext>
                  </a:extLst>
                </p:cNvPr>
                <p:cNvSpPr/>
                <p:nvPr/>
              </p:nvSpPr>
              <p:spPr bwMode="auto">
                <a:xfrm>
                  <a:off x="6729413" y="576263"/>
                  <a:ext cx="26988" cy="46038"/>
                </a:xfrm>
                <a:custGeom>
                  <a:avLst/>
                  <a:gdLst>
                    <a:gd name="T0" fmla="*/ 8 w 8"/>
                    <a:gd name="T1" fmla="*/ 5 h 14"/>
                    <a:gd name="T2" fmla="*/ 7 w 8"/>
                    <a:gd name="T3" fmla="*/ 12 h 14"/>
                    <a:gd name="T4" fmla="*/ 4 w 8"/>
                    <a:gd name="T5" fmla="*/ 14 h 14"/>
                    <a:gd name="T6" fmla="*/ 1 w 8"/>
                    <a:gd name="T7" fmla="*/ 12 h 14"/>
                    <a:gd name="T8" fmla="*/ 0 w 8"/>
                    <a:gd name="T9" fmla="*/ 7 h 14"/>
                    <a:gd name="T10" fmla="*/ 4 w 8"/>
                    <a:gd name="T11" fmla="*/ 0 h 14"/>
                    <a:gd name="T12" fmla="*/ 8 w 8"/>
                    <a:gd name="T13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4">
                      <a:moveTo>
                        <a:pt x="8" y="5"/>
                      </a:moveTo>
                      <a:cubicBezTo>
                        <a:pt x="7" y="9"/>
                        <a:pt x="7" y="10"/>
                        <a:pt x="7" y="12"/>
                      </a:cubicBezTo>
                      <a:cubicBezTo>
                        <a:pt x="6" y="13"/>
                        <a:pt x="5" y="14"/>
                        <a:pt x="4" y="14"/>
                      </a:cubicBezTo>
                      <a:cubicBezTo>
                        <a:pt x="3" y="14"/>
                        <a:pt x="1" y="13"/>
                        <a:pt x="1" y="12"/>
                      </a:cubicBezTo>
                      <a:cubicBezTo>
                        <a:pt x="0" y="10"/>
                        <a:pt x="0" y="9"/>
                        <a:pt x="0" y="7"/>
                      </a:cubicBezTo>
                      <a:cubicBezTo>
                        <a:pt x="1" y="4"/>
                        <a:pt x="0" y="0"/>
                        <a:pt x="4" y="0"/>
                      </a:cubicBezTo>
                      <a:cubicBezTo>
                        <a:pt x="5" y="0"/>
                        <a:pt x="7" y="4"/>
                        <a:pt x="8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íŝľidè">
                  <a:extLst>
                    <a:ext uri="{FF2B5EF4-FFF2-40B4-BE49-F238E27FC236}">
                      <a16:creationId xmlns:a16="http://schemas.microsoft.com/office/drawing/2014/main" id="{8C1F0647-4B68-BF87-E595-9B3C64DF19CA}"/>
                    </a:ext>
                  </a:extLst>
                </p:cNvPr>
                <p:cNvSpPr/>
                <p:nvPr/>
              </p:nvSpPr>
              <p:spPr bwMode="auto">
                <a:xfrm>
                  <a:off x="6680201" y="573088"/>
                  <a:ext cx="26988" cy="49213"/>
                </a:xfrm>
                <a:custGeom>
                  <a:avLst/>
                  <a:gdLst>
                    <a:gd name="T0" fmla="*/ 7 w 8"/>
                    <a:gd name="T1" fmla="*/ 10 h 15"/>
                    <a:gd name="T2" fmla="*/ 3 w 8"/>
                    <a:gd name="T3" fmla="*/ 15 h 15"/>
                    <a:gd name="T4" fmla="*/ 0 w 8"/>
                    <a:gd name="T5" fmla="*/ 7 h 15"/>
                    <a:gd name="T6" fmla="*/ 1 w 8"/>
                    <a:gd name="T7" fmla="*/ 4 h 15"/>
                    <a:gd name="T8" fmla="*/ 4 w 8"/>
                    <a:gd name="T9" fmla="*/ 0 h 15"/>
                    <a:gd name="T10" fmla="*/ 7 w 8"/>
                    <a:gd name="T11" fmla="*/ 5 h 15"/>
                    <a:gd name="T12" fmla="*/ 7 w 8"/>
                    <a:gd name="T13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5">
                      <a:moveTo>
                        <a:pt x="7" y="10"/>
                      </a:moveTo>
                      <a:cubicBezTo>
                        <a:pt x="6" y="10"/>
                        <a:pt x="5" y="13"/>
                        <a:pt x="3" y="15"/>
                      </a:cubicBezTo>
                      <a:cubicBezTo>
                        <a:pt x="2" y="12"/>
                        <a:pt x="1" y="10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5" y="2"/>
                        <a:pt x="6" y="3"/>
                        <a:pt x="7" y="5"/>
                      </a:cubicBezTo>
                      <a:cubicBezTo>
                        <a:pt x="8" y="5"/>
                        <a:pt x="7" y="7"/>
                        <a:pt x="7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ïṣļïde">
                  <a:extLst>
                    <a:ext uri="{FF2B5EF4-FFF2-40B4-BE49-F238E27FC236}">
                      <a16:creationId xmlns:a16="http://schemas.microsoft.com/office/drawing/2014/main" id="{8B8DCB5A-E9D6-E315-CEDA-837A0BB2ACC7}"/>
                    </a:ext>
                  </a:extLst>
                </p:cNvPr>
                <p:cNvSpPr/>
                <p:nvPr/>
              </p:nvSpPr>
              <p:spPr bwMode="auto">
                <a:xfrm>
                  <a:off x="6594476" y="573088"/>
                  <a:ext cx="22225" cy="46038"/>
                </a:xfrm>
                <a:custGeom>
                  <a:avLst/>
                  <a:gdLst>
                    <a:gd name="T0" fmla="*/ 7 w 7"/>
                    <a:gd name="T1" fmla="*/ 8 h 14"/>
                    <a:gd name="T2" fmla="*/ 4 w 7"/>
                    <a:gd name="T3" fmla="*/ 14 h 14"/>
                    <a:gd name="T4" fmla="*/ 1 w 7"/>
                    <a:gd name="T5" fmla="*/ 14 h 14"/>
                    <a:gd name="T6" fmla="*/ 0 w 7"/>
                    <a:gd name="T7" fmla="*/ 6 h 14"/>
                    <a:gd name="T8" fmla="*/ 1 w 7"/>
                    <a:gd name="T9" fmla="*/ 3 h 14"/>
                    <a:gd name="T10" fmla="*/ 3 w 7"/>
                    <a:gd name="T11" fmla="*/ 1 h 14"/>
                    <a:gd name="T12" fmla="*/ 7 w 7"/>
                    <a:gd name="T13" fmla="*/ 3 h 14"/>
                    <a:gd name="T14" fmla="*/ 7 w 7"/>
                    <a:gd name="T15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14">
                      <a:moveTo>
                        <a:pt x="7" y="8"/>
                      </a:moveTo>
                      <a:cubicBezTo>
                        <a:pt x="6" y="9"/>
                        <a:pt x="6" y="12"/>
                        <a:pt x="4" y="14"/>
                      </a:cubicBezTo>
                      <a:cubicBezTo>
                        <a:pt x="4" y="14"/>
                        <a:pt x="1" y="14"/>
                        <a:pt x="1" y="14"/>
                      </a:cubicBezTo>
                      <a:cubicBezTo>
                        <a:pt x="1" y="11"/>
                        <a:pt x="0" y="8"/>
                        <a:pt x="0" y="6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1" y="2"/>
                        <a:pt x="3" y="0"/>
                        <a:pt x="3" y="1"/>
                      </a:cubicBezTo>
                      <a:cubicBezTo>
                        <a:pt x="5" y="1"/>
                        <a:pt x="6" y="2"/>
                        <a:pt x="7" y="3"/>
                      </a:cubicBezTo>
                      <a:cubicBezTo>
                        <a:pt x="7" y="4"/>
                        <a:pt x="7" y="5"/>
                        <a:pt x="7" y="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íṣḷîďè">
                  <a:extLst>
                    <a:ext uri="{FF2B5EF4-FFF2-40B4-BE49-F238E27FC236}">
                      <a16:creationId xmlns:a16="http://schemas.microsoft.com/office/drawing/2014/main" id="{BC4899C5-20EC-5604-7DCC-16CEEAB70F48}"/>
                    </a:ext>
                  </a:extLst>
                </p:cNvPr>
                <p:cNvSpPr/>
                <p:nvPr/>
              </p:nvSpPr>
              <p:spPr bwMode="auto">
                <a:xfrm>
                  <a:off x="5921376" y="1709738"/>
                  <a:ext cx="758825" cy="190500"/>
                </a:xfrm>
                <a:custGeom>
                  <a:avLst/>
                  <a:gdLst>
                    <a:gd name="T0" fmla="*/ 228 w 230"/>
                    <a:gd name="T1" fmla="*/ 0 h 58"/>
                    <a:gd name="T2" fmla="*/ 230 w 230"/>
                    <a:gd name="T3" fmla="*/ 52 h 58"/>
                    <a:gd name="T4" fmla="*/ 230 w 230"/>
                    <a:gd name="T5" fmla="*/ 58 h 58"/>
                    <a:gd name="T6" fmla="*/ 2 w 230"/>
                    <a:gd name="T7" fmla="*/ 58 h 58"/>
                    <a:gd name="T8" fmla="*/ 0 w 230"/>
                    <a:gd name="T9" fmla="*/ 0 h 58"/>
                    <a:gd name="T10" fmla="*/ 228 w 230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0" h="58">
                      <a:moveTo>
                        <a:pt x="228" y="0"/>
                      </a:moveTo>
                      <a:cubicBezTo>
                        <a:pt x="229" y="18"/>
                        <a:pt x="230" y="35"/>
                        <a:pt x="230" y="52"/>
                      </a:cubicBezTo>
                      <a:cubicBezTo>
                        <a:pt x="230" y="54"/>
                        <a:pt x="230" y="56"/>
                        <a:pt x="230" y="58"/>
                      </a:cubicBezTo>
                      <a:cubicBezTo>
                        <a:pt x="154" y="58"/>
                        <a:pt x="79" y="58"/>
                        <a:pt x="2" y="58"/>
                      </a:cubicBezTo>
                      <a:cubicBezTo>
                        <a:pt x="2" y="39"/>
                        <a:pt x="1" y="20"/>
                        <a:pt x="0" y="0"/>
                      </a:cubicBezTo>
                      <a:cubicBezTo>
                        <a:pt x="76" y="0"/>
                        <a:pt x="152" y="0"/>
                        <a:pt x="2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ïṩliḓê">
                  <a:extLst>
                    <a:ext uri="{FF2B5EF4-FFF2-40B4-BE49-F238E27FC236}">
                      <a16:creationId xmlns:a16="http://schemas.microsoft.com/office/drawing/2014/main" id="{3D40FEF1-C8DF-441A-1780-5A3DC9F7842B}"/>
                    </a:ext>
                  </a:extLst>
                </p:cNvPr>
                <p:cNvSpPr/>
                <p:nvPr/>
              </p:nvSpPr>
              <p:spPr bwMode="auto">
                <a:xfrm>
                  <a:off x="6359526" y="812800"/>
                  <a:ext cx="669925" cy="665163"/>
                </a:xfrm>
                <a:custGeom>
                  <a:avLst/>
                  <a:gdLst>
                    <a:gd name="T0" fmla="*/ 99 w 203"/>
                    <a:gd name="T1" fmla="*/ 2 h 202"/>
                    <a:gd name="T2" fmla="*/ 201 w 203"/>
                    <a:gd name="T3" fmla="*/ 104 h 202"/>
                    <a:gd name="T4" fmla="*/ 99 w 203"/>
                    <a:gd name="T5" fmla="*/ 202 h 202"/>
                    <a:gd name="T6" fmla="*/ 0 w 203"/>
                    <a:gd name="T7" fmla="*/ 100 h 202"/>
                    <a:gd name="T8" fmla="*/ 99 w 203"/>
                    <a:gd name="T9" fmla="*/ 2 h 202"/>
                    <a:gd name="T10" fmla="*/ 100 w 203"/>
                    <a:gd name="T11" fmla="*/ 93 h 202"/>
                    <a:gd name="T12" fmla="*/ 101 w 203"/>
                    <a:gd name="T13" fmla="*/ 88 h 202"/>
                    <a:gd name="T14" fmla="*/ 100 w 203"/>
                    <a:gd name="T15" fmla="*/ 21 h 202"/>
                    <a:gd name="T16" fmla="*/ 99 w 203"/>
                    <a:gd name="T17" fmla="*/ 17 h 202"/>
                    <a:gd name="T18" fmla="*/ 96 w 203"/>
                    <a:gd name="T19" fmla="*/ 15 h 202"/>
                    <a:gd name="T20" fmla="*/ 93 w 203"/>
                    <a:gd name="T21" fmla="*/ 18 h 202"/>
                    <a:gd name="T22" fmla="*/ 93 w 203"/>
                    <a:gd name="T23" fmla="*/ 25 h 202"/>
                    <a:gd name="T24" fmla="*/ 93 w 203"/>
                    <a:gd name="T25" fmla="*/ 64 h 202"/>
                    <a:gd name="T26" fmla="*/ 94 w 203"/>
                    <a:gd name="T27" fmla="*/ 87 h 202"/>
                    <a:gd name="T28" fmla="*/ 100 w 203"/>
                    <a:gd name="T29" fmla="*/ 93 h 202"/>
                    <a:gd name="T30" fmla="*/ 105 w 203"/>
                    <a:gd name="T31" fmla="*/ 111 h 202"/>
                    <a:gd name="T32" fmla="*/ 140 w 203"/>
                    <a:gd name="T33" fmla="*/ 150 h 202"/>
                    <a:gd name="T34" fmla="*/ 146 w 203"/>
                    <a:gd name="T35" fmla="*/ 152 h 202"/>
                    <a:gd name="T36" fmla="*/ 145 w 203"/>
                    <a:gd name="T37" fmla="*/ 147 h 202"/>
                    <a:gd name="T38" fmla="*/ 110 w 203"/>
                    <a:gd name="T39" fmla="*/ 113 h 202"/>
                    <a:gd name="T40" fmla="*/ 105 w 203"/>
                    <a:gd name="T41" fmla="*/ 111 h 202"/>
                    <a:gd name="T42" fmla="*/ 106 w 203"/>
                    <a:gd name="T43" fmla="*/ 104 h 202"/>
                    <a:gd name="T44" fmla="*/ 98 w 203"/>
                    <a:gd name="T45" fmla="*/ 100 h 202"/>
                    <a:gd name="T46" fmla="*/ 94 w 203"/>
                    <a:gd name="T47" fmla="*/ 105 h 202"/>
                    <a:gd name="T48" fmla="*/ 99 w 203"/>
                    <a:gd name="T49" fmla="*/ 110 h 202"/>
                    <a:gd name="T50" fmla="*/ 106 w 203"/>
                    <a:gd name="T51" fmla="*/ 104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03" h="202">
                      <a:moveTo>
                        <a:pt x="99" y="2"/>
                      </a:moveTo>
                      <a:cubicBezTo>
                        <a:pt x="152" y="0"/>
                        <a:pt x="203" y="49"/>
                        <a:pt x="201" y="104"/>
                      </a:cubicBezTo>
                      <a:cubicBezTo>
                        <a:pt x="199" y="156"/>
                        <a:pt x="153" y="202"/>
                        <a:pt x="99" y="202"/>
                      </a:cubicBezTo>
                      <a:cubicBezTo>
                        <a:pt x="46" y="202"/>
                        <a:pt x="0" y="152"/>
                        <a:pt x="0" y="100"/>
                      </a:cubicBezTo>
                      <a:cubicBezTo>
                        <a:pt x="1" y="49"/>
                        <a:pt x="46" y="0"/>
                        <a:pt x="99" y="2"/>
                      </a:cubicBezTo>
                      <a:close/>
                      <a:moveTo>
                        <a:pt x="100" y="93"/>
                      </a:moveTo>
                      <a:cubicBezTo>
                        <a:pt x="100" y="91"/>
                        <a:pt x="101" y="90"/>
                        <a:pt x="101" y="88"/>
                      </a:cubicBezTo>
                      <a:cubicBezTo>
                        <a:pt x="101" y="66"/>
                        <a:pt x="100" y="44"/>
                        <a:pt x="100" y="21"/>
                      </a:cubicBezTo>
                      <a:cubicBezTo>
                        <a:pt x="99" y="20"/>
                        <a:pt x="99" y="18"/>
                        <a:pt x="99" y="17"/>
                      </a:cubicBezTo>
                      <a:cubicBezTo>
                        <a:pt x="98" y="16"/>
                        <a:pt x="97" y="15"/>
                        <a:pt x="96" y="15"/>
                      </a:cubicBezTo>
                      <a:cubicBezTo>
                        <a:pt x="95" y="16"/>
                        <a:pt x="94" y="17"/>
                        <a:pt x="93" y="18"/>
                      </a:cubicBezTo>
                      <a:cubicBezTo>
                        <a:pt x="93" y="20"/>
                        <a:pt x="93" y="22"/>
                        <a:pt x="93" y="25"/>
                      </a:cubicBezTo>
                      <a:cubicBezTo>
                        <a:pt x="93" y="38"/>
                        <a:pt x="93" y="51"/>
                        <a:pt x="93" y="64"/>
                      </a:cubicBezTo>
                      <a:cubicBezTo>
                        <a:pt x="93" y="72"/>
                        <a:pt x="94" y="79"/>
                        <a:pt x="94" y="87"/>
                      </a:cubicBezTo>
                      <a:cubicBezTo>
                        <a:pt x="94" y="90"/>
                        <a:pt x="94" y="94"/>
                        <a:pt x="100" y="93"/>
                      </a:cubicBezTo>
                      <a:close/>
                      <a:moveTo>
                        <a:pt x="105" y="111"/>
                      </a:moveTo>
                      <a:cubicBezTo>
                        <a:pt x="107" y="118"/>
                        <a:pt x="129" y="143"/>
                        <a:pt x="140" y="150"/>
                      </a:cubicBezTo>
                      <a:cubicBezTo>
                        <a:pt x="141" y="151"/>
                        <a:pt x="143" y="151"/>
                        <a:pt x="146" y="152"/>
                      </a:cubicBezTo>
                      <a:cubicBezTo>
                        <a:pt x="146" y="150"/>
                        <a:pt x="146" y="148"/>
                        <a:pt x="145" y="147"/>
                      </a:cubicBezTo>
                      <a:cubicBezTo>
                        <a:pt x="134" y="136"/>
                        <a:pt x="122" y="125"/>
                        <a:pt x="110" y="113"/>
                      </a:cubicBezTo>
                      <a:cubicBezTo>
                        <a:pt x="109" y="112"/>
                        <a:pt x="108" y="112"/>
                        <a:pt x="105" y="111"/>
                      </a:cubicBezTo>
                      <a:close/>
                      <a:moveTo>
                        <a:pt x="106" y="104"/>
                      </a:moveTo>
                      <a:cubicBezTo>
                        <a:pt x="103" y="102"/>
                        <a:pt x="101" y="100"/>
                        <a:pt x="98" y="100"/>
                      </a:cubicBezTo>
                      <a:cubicBezTo>
                        <a:pt x="95" y="99"/>
                        <a:pt x="93" y="102"/>
                        <a:pt x="94" y="105"/>
                      </a:cubicBezTo>
                      <a:cubicBezTo>
                        <a:pt x="94" y="107"/>
                        <a:pt x="97" y="110"/>
                        <a:pt x="99" y="110"/>
                      </a:cubicBezTo>
                      <a:cubicBezTo>
                        <a:pt x="101" y="110"/>
                        <a:pt x="103" y="107"/>
                        <a:pt x="106" y="1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îŝḷíḍe">
                  <a:extLst>
                    <a:ext uri="{FF2B5EF4-FFF2-40B4-BE49-F238E27FC236}">
                      <a16:creationId xmlns:a16="http://schemas.microsoft.com/office/drawing/2014/main" id="{6185B4B0-69E9-7249-8802-B726DCBA6403}"/>
                    </a:ext>
                  </a:extLst>
                </p:cNvPr>
                <p:cNvSpPr/>
                <p:nvPr/>
              </p:nvSpPr>
              <p:spPr bwMode="auto">
                <a:xfrm>
                  <a:off x="6667501" y="862013"/>
                  <a:ext cx="25400" cy="260350"/>
                </a:xfrm>
                <a:custGeom>
                  <a:avLst/>
                  <a:gdLst>
                    <a:gd name="T0" fmla="*/ 7 w 8"/>
                    <a:gd name="T1" fmla="*/ 78 h 79"/>
                    <a:gd name="T2" fmla="*/ 1 w 8"/>
                    <a:gd name="T3" fmla="*/ 72 h 79"/>
                    <a:gd name="T4" fmla="*/ 0 w 8"/>
                    <a:gd name="T5" fmla="*/ 49 h 79"/>
                    <a:gd name="T6" fmla="*/ 0 w 8"/>
                    <a:gd name="T7" fmla="*/ 10 h 79"/>
                    <a:gd name="T8" fmla="*/ 0 w 8"/>
                    <a:gd name="T9" fmla="*/ 3 h 79"/>
                    <a:gd name="T10" fmla="*/ 3 w 8"/>
                    <a:gd name="T11" fmla="*/ 0 h 79"/>
                    <a:gd name="T12" fmla="*/ 6 w 8"/>
                    <a:gd name="T13" fmla="*/ 2 h 79"/>
                    <a:gd name="T14" fmla="*/ 7 w 8"/>
                    <a:gd name="T15" fmla="*/ 6 h 79"/>
                    <a:gd name="T16" fmla="*/ 8 w 8"/>
                    <a:gd name="T17" fmla="*/ 73 h 79"/>
                    <a:gd name="T18" fmla="*/ 7 w 8"/>
                    <a:gd name="T19" fmla="*/ 7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79">
                      <a:moveTo>
                        <a:pt x="7" y="78"/>
                      </a:moveTo>
                      <a:cubicBezTo>
                        <a:pt x="1" y="79"/>
                        <a:pt x="1" y="75"/>
                        <a:pt x="1" y="72"/>
                      </a:cubicBezTo>
                      <a:cubicBezTo>
                        <a:pt x="1" y="64"/>
                        <a:pt x="0" y="57"/>
                        <a:pt x="0" y="49"/>
                      </a:cubicBezTo>
                      <a:cubicBezTo>
                        <a:pt x="0" y="36"/>
                        <a:pt x="0" y="23"/>
                        <a:pt x="0" y="10"/>
                      </a:cubicBezTo>
                      <a:cubicBezTo>
                        <a:pt x="0" y="7"/>
                        <a:pt x="0" y="5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4" y="0"/>
                        <a:pt x="5" y="1"/>
                        <a:pt x="6" y="2"/>
                      </a:cubicBezTo>
                      <a:cubicBezTo>
                        <a:pt x="6" y="3"/>
                        <a:pt x="6" y="5"/>
                        <a:pt x="7" y="6"/>
                      </a:cubicBezTo>
                      <a:cubicBezTo>
                        <a:pt x="7" y="29"/>
                        <a:pt x="8" y="51"/>
                        <a:pt x="8" y="73"/>
                      </a:cubicBezTo>
                      <a:cubicBezTo>
                        <a:pt x="8" y="75"/>
                        <a:pt x="7" y="76"/>
                        <a:pt x="7" y="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íṧḷíḑè">
                  <a:extLst>
                    <a:ext uri="{FF2B5EF4-FFF2-40B4-BE49-F238E27FC236}">
                      <a16:creationId xmlns:a16="http://schemas.microsoft.com/office/drawing/2014/main" id="{A8B7B7B0-1711-505A-BD72-AC32BD4FD3B7}"/>
                    </a:ext>
                  </a:extLst>
                </p:cNvPr>
                <p:cNvSpPr/>
                <p:nvPr/>
              </p:nvSpPr>
              <p:spPr bwMode="auto">
                <a:xfrm>
                  <a:off x="6707188" y="1179513"/>
                  <a:ext cx="134938" cy="134938"/>
                </a:xfrm>
                <a:custGeom>
                  <a:avLst/>
                  <a:gdLst>
                    <a:gd name="T0" fmla="*/ 0 w 41"/>
                    <a:gd name="T1" fmla="*/ 0 h 41"/>
                    <a:gd name="T2" fmla="*/ 5 w 41"/>
                    <a:gd name="T3" fmla="*/ 2 h 41"/>
                    <a:gd name="T4" fmla="*/ 40 w 41"/>
                    <a:gd name="T5" fmla="*/ 36 h 41"/>
                    <a:gd name="T6" fmla="*/ 41 w 41"/>
                    <a:gd name="T7" fmla="*/ 41 h 41"/>
                    <a:gd name="T8" fmla="*/ 35 w 41"/>
                    <a:gd name="T9" fmla="*/ 39 h 41"/>
                    <a:gd name="T10" fmla="*/ 0 w 41"/>
                    <a:gd name="T1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41">
                      <a:moveTo>
                        <a:pt x="0" y="0"/>
                      </a:moveTo>
                      <a:cubicBezTo>
                        <a:pt x="3" y="1"/>
                        <a:pt x="4" y="1"/>
                        <a:pt x="5" y="2"/>
                      </a:cubicBezTo>
                      <a:cubicBezTo>
                        <a:pt x="17" y="14"/>
                        <a:pt x="29" y="25"/>
                        <a:pt x="40" y="36"/>
                      </a:cubicBezTo>
                      <a:cubicBezTo>
                        <a:pt x="41" y="37"/>
                        <a:pt x="41" y="39"/>
                        <a:pt x="41" y="41"/>
                      </a:cubicBezTo>
                      <a:cubicBezTo>
                        <a:pt x="38" y="40"/>
                        <a:pt x="36" y="40"/>
                        <a:pt x="35" y="39"/>
                      </a:cubicBezTo>
                      <a:cubicBezTo>
                        <a:pt x="24" y="32"/>
                        <a:pt x="2" y="7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ïṩḷiḋè">
                  <a:extLst>
                    <a:ext uri="{FF2B5EF4-FFF2-40B4-BE49-F238E27FC236}">
                      <a16:creationId xmlns:a16="http://schemas.microsoft.com/office/drawing/2014/main" id="{B27324A1-3217-5841-0D9D-8090612A4755}"/>
                    </a:ext>
                  </a:extLst>
                </p:cNvPr>
                <p:cNvSpPr/>
                <p:nvPr/>
              </p:nvSpPr>
              <p:spPr bwMode="auto">
                <a:xfrm>
                  <a:off x="6667501" y="1139825"/>
                  <a:ext cx="42863" cy="36513"/>
                </a:xfrm>
                <a:custGeom>
                  <a:avLst/>
                  <a:gdLst>
                    <a:gd name="T0" fmla="*/ 13 w 13"/>
                    <a:gd name="T1" fmla="*/ 5 h 11"/>
                    <a:gd name="T2" fmla="*/ 6 w 13"/>
                    <a:gd name="T3" fmla="*/ 11 h 11"/>
                    <a:gd name="T4" fmla="*/ 1 w 13"/>
                    <a:gd name="T5" fmla="*/ 6 h 11"/>
                    <a:gd name="T6" fmla="*/ 5 w 13"/>
                    <a:gd name="T7" fmla="*/ 1 h 11"/>
                    <a:gd name="T8" fmla="*/ 13 w 13"/>
                    <a:gd name="T9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13" y="5"/>
                      </a:moveTo>
                      <a:cubicBezTo>
                        <a:pt x="10" y="8"/>
                        <a:pt x="8" y="11"/>
                        <a:pt x="6" y="11"/>
                      </a:cubicBezTo>
                      <a:cubicBezTo>
                        <a:pt x="4" y="11"/>
                        <a:pt x="1" y="8"/>
                        <a:pt x="1" y="6"/>
                      </a:cubicBezTo>
                      <a:cubicBezTo>
                        <a:pt x="0" y="3"/>
                        <a:pt x="2" y="0"/>
                        <a:pt x="5" y="1"/>
                      </a:cubicBezTo>
                      <a:cubicBezTo>
                        <a:pt x="8" y="1"/>
                        <a:pt x="10" y="3"/>
                        <a:pt x="13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0" name="iśliḋé">
                <a:extLst>
                  <a:ext uri="{FF2B5EF4-FFF2-40B4-BE49-F238E27FC236}">
                    <a16:creationId xmlns:a16="http://schemas.microsoft.com/office/drawing/2014/main" id="{15BA283A-ADD0-B129-F2DE-F81DEFD74A1B}"/>
                  </a:ext>
                </a:extLst>
              </p:cNvPr>
              <p:cNvGrpSpPr/>
              <p:nvPr/>
            </p:nvGrpSpPr>
            <p:grpSpPr>
              <a:xfrm>
                <a:off x="5262564" y="1885155"/>
                <a:ext cx="1603375" cy="952500"/>
                <a:chOff x="7383463" y="898525"/>
                <a:chExt cx="1603375" cy="952500"/>
              </a:xfrm>
            </p:grpSpPr>
            <p:sp>
              <p:nvSpPr>
                <p:cNvPr id="393" name="i$ḻiḓê">
                  <a:extLst>
                    <a:ext uri="{FF2B5EF4-FFF2-40B4-BE49-F238E27FC236}">
                      <a16:creationId xmlns:a16="http://schemas.microsoft.com/office/drawing/2014/main" id="{153E459E-AD09-E48B-D608-1AC2431D1634}"/>
                    </a:ext>
                  </a:extLst>
                </p:cNvPr>
                <p:cNvSpPr/>
                <p:nvPr/>
              </p:nvSpPr>
              <p:spPr bwMode="auto">
                <a:xfrm>
                  <a:off x="7383463" y="898525"/>
                  <a:ext cx="1603375" cy="952500"/>
                </a:xfrm>
                <a:custGeom>
                  <a:avLst/>
                  <a:gdLst>
                    <a:gd name="T0" fmla="*/ 482 w 486"/>
                    <a:gd name="T1" fmla="*/ 0 h 289"/>
                    <a:gd name="T2" fmla="*/ 484 w 486"/>
                    <a:gd name="T3" fmla="*/ 186 h 289"/>
                    <a:gd name="T4" fmla="*/ 486 w 486"/>
                    <a:gd name="T5" fmla="*/ 286 h 289"/>
                    <a:gd name="T6" fmla="*/ 226 w 486"/>
                    <a:gd name="T7" fmla="*/ 289 h 289"/>
                    <a:gd name="T8" fmla="*/ 200 w 486"/>
                    <a:gd name="T9" fmla="*/ 245 h 289"/>
                    <a:gd name="T10" fmla="*/ 140 w 486"/>
                    <a:gd name="T11" fmla="*/ 240 h 289"/>
                    <a:gd name="T12" fmla="*/ 20 w 486"/>
                    <a:gd name="T13" fmla="*/ 245 h 289"/>
                    <a:gd name="T14" fmla="*/ 0 w 486"/>
                    <a:gd name="T15" fmla="*/ 148 h 289"/>
                    <a:gd name="T16" fmla="*/ 10 w 486"/>
                    <a:gd name="T17" fmla="*/ 119 h 289"/>
                    <a:gd name="T18" fmla="*/ 157 w 486"/>
                    <a:gd name="T19" fmla="*/ 134 h 289"/>
                    <a:gd name="T20" fmla="*/ 198 w 486"/>
                    <a:gd name="T21" fmla="*/ 4 h 289"/>
                    <a:gd name="T22" fmla="*/ 378 w 486"/>
                    <a:gd name="T23" fmla="*/ 10 h 289"/>
                    <a:gd name="T24" fmla="*/ 476 w 486"/>
                    <a:gd name="T25" fmla="*/ 276 h 289"/>
                    <a:gd name="T26" fmla="*/ 355 w 486"/>
                    <a:gd name="T27" fmla="*/ 221 h 289"/>
                    <a:gd name="T28" fmla="*/ 298 w 486"/>
                    <a:gd name="T29" fmla="*/ 220 h 289"/>
                    <a:gd name="T30" fmla="*/ 287 w 486"/>
                    <a:gd name="T31" fmla="*/ 215 h 289"/>
                    <a:gd name="T32" fmla="*/ 323 w 486"/>
                    <a:gd name="T33" fmla="*/ 214 h 289"/>
                    <a:gd name="T34" fmla="*/ 360 w 486"/>
                    <a:gd name="T35" fmla="*/ 202 h 289"/>
                    <a:gd name="T36" fmla="*/ 295 w 486"/>
                    <a:gd name="T37" fmla="*/ 196 h 289"/>
                    <a:gd name="T38" fmla="*/ 292 w 486"/>
                    <a:gd name="T39" fmla="*/ 189 h 289"/>
                    <a:gd name="T40" fmla="*/ 351 w 486"/>
                    <a:gd name="T41" fmla="*/ 190 h 289"/>
                    <a:gd name="T42" fmla="*/ 349 w 486"/>
                    <a:gd name="T43" fmla="*/ 169 h 289"/>
                    <a:gd name="T44" fmla="*/ 287 w 486"/>
                    <a:gd name="T45" fmla="*/ 169 h 289"/>
                    <a:gd name="T46" fmla="*/ 341 w 486"/>
                    <a:gd name="T47" fmla="*/ 163 h 289"/>
                    <a:gd name="T48" fmla="*/ 360 w 486"/>
                    <a:gd name="T49" fmla="*/ 154 h 289"/>
                    <a:gd name="T50" fmla="*/ 345 w 486"/>
                    <a:gd name="T51" fmla="*/ 145 h 289"/>
                    <a:gd name="T52" fmla="*/ 277 w 486"/>
                    <a:gd name="T53" fmla="*/ 148 h 289"/>
                    <a:gd name="T54" fmla="*/ 271 w 486"/>
                    <a:gd name="T55" fmla="*/ 137 h 289"/>
                    <a:gd name="T56" fmla="*/ 278 w 486"/>
                    <a:gd name="T57" fmla="*/ 115 h 289"/>
                    <a:gd name="T58" fmla="*/ 240 w 486"/>
                    <a:gd name="T59" fmla="*/ 128 h 289"/>
                    <a:gd name="T60" fmla="*/ 169 w 486"/>
                    <a:gd name="T61" fmla="*/ 145 h 289"/>
                    <a:gd name="T62" fmla="*/ 158 w 486"/>
                    <a:gd name="T63" fmla="*/ 217 h 289"/>
                    <a:gd name="T64" fmla="*/ 202 w 486"/>
                    <a:gd name="T65" fmla="*/ 236 h 289"/>
                    <a:gd name="T66" fmla="*/ 335 w 486"/>
                    <a:gd name="T67" fmla="*/ 239 h 289"/>
                    <a:gd name="T68" fmla="*/ 355 w 486"/>
                    <a:gd name="T69" fmla="*/ 221 h 289"/>
                    <a:gd name="T70" fmla="*/ 16 w 486"/>
                    <a:gd name="T71" fmla="*/ 235 h 289"/>
                    <a:gd name="T72" fmla="*/ 146 w 486"/>
                    <a:gd name="T73" fmla="*/ 129 h 289"/>
                    <a:gd name="T74" fmla="*/ 370 w 486"/>
                    <a:gd name="T75" fmla="*/ 12 h 289"/>
                    <a:gd name="T76" fmla="*/ 324 w 486"/>
                    <a:gd name="T77" fmla="*/ 137 h 289"/>
                    <a:gd name="T78" fmla="*/ 352 w 486"/>
                    <a:gd name="T79" fmla="*/ 137 h 289"/>
                    <a:gd name="T80" fmla="*/ 365 w 486"/>
                    <a:gd name="T81" fmla="*/ 166 h 289"/>
                    <a:gd name="T82" fmla="*/ 368 w 486"/>
                    <a:gd name="T83" fmla="*/ 209 h 289"/>
                    <a:gd name="T84" fmla="*/ 366 w 486"/>
                    <a:gd name="T85" fmla="*/ 221 h 289"/>
                    <a:gd name="T86" fmla="*/ 337 w 486"/>
                    <a:gd name="T87" fmla="*/ 248 h 289"/>
                    <a:gd name="T88" fmla="*/ 324 w 486"/>
                    <a:gd name="T89" fmla="*/ 277 h 289"/>
                    <a:gd name="T90" fmla="*/ 370 w 486"/>
                    <a:gd name="T91" fmla="*/ 12 h 289"/>
                    <a:gd name="T92" fmla="*/ 214 w 486"/>
                    <a:gd name="T93" fmla="*/ 131 h 289"/>
                    <a:gd name="T94" fmla="*/ 263 w 486"/>
                    <a:gd name="T95" fmla="*/ 105 h 289"/>
                    <a:gd name="T96" fmla="*/ 287 w 486"/>
                    <a:gd name="T97" fmla="*/ 130 h 289"/>
                    <a:gd name="T98" fmla="*/ 283 w 486"/>
                    <a:gd name="T99" fmla="*/ 139 h 289"/>
                    <a:gd name="T100" fmla="*/ 312 w 486"/>
                    <a:gd name="T101" fmla="*/ 11 h 289"/>
                    <a:gd name="T102" fmla="*/ 207 w 486"/>
                    <a:gd name="T103" fmla="*/ 132 h 289"/>
                    <a:gd name="T104" fmla="*/ 317 w 486"/>
                    <a:gd name="T105" fmla="*/ 278 h 289"/>
                    <a:gd name="T106" fmla="*/ 210 w 486"/>
                    <a:gd name="T107" fmla="*/ 247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86" h="289">
                      <a:moveTo>
                        <a:pt x="198" y="4"/>
                      </a:moveTo>
                      <a:cubicBezTo>
                        <a:pt x="293" y="3"/>
                        <a:pt x="387" y="1"/>
                        <a:pt x="482" y="0"/>
                      </a:cubicBezTo>
                      <a:cubicBezTo>
                        <a:pt x="482" y="5"/>
                        <a:pt x="483" y="8"/>
                        <a:pt x="483" y="12"/>
                      </a:cubicBezTo>
                      <a:cubicBezTo>
                        <a:pt x="483" y="70"/>
                        <a:pt x="483" y="128"/>
                        <a:pt x="484" y="186"/>
                      </a:cubicBezTo>
                      <a:cubicBezTo>
                        <a:pt x="484" y="215"/>
                        <a:pt x="485" y="244"/>
                        <a:pt x="486" y="273"/>
                      </a:cubicBezTo>
                      <a:cubicBezTo>
                        <a:pt x="486" y="277"/>
                        <a:pt x="486" y="280"/>
                        <a:pt x="486" y="286"/>
                      </a:cubicBezTo>
                      <a:cubicBezTo>
                        <a:pt x="482" y="286"/>
                        <a:pt x="480" y="286"/>
                        <a:pt x="477" y="286"/>
                      </a:cubicBezTo>
                      <a:cubicBezTo>
                        <a:pt x="393" y="287"/>
                        <a:pt x="310" y="288"/>
                        <a:pt x="226" y="289"/>
                      </a:cubicBezTo>
                      <a:cubicBezTo>
                        <a:pt x="218" y="289"/>
                        <a:pt x="210" y="289"/>
                        <a:pt x="200" y="289"/>
                      </a:cubicBezTo>
                      <a:cubicBezTo>
                        <a:pt x="200" y="274"/>
                        <a:pt x="200" y="260"/>
                        <a:pt x="200" y="245"/>
                      </a:cubicBezTo>
                      <a:cubicBezTo>
                        <a:pt x="184" y="243"/>
                        <a:pt x="173" y="231"/>
                        <a:pt x="156" y="227"/>
                      </a:cubicBezTo>
                      <a:cubicBezTo>
                        <a:pt x="155" y="239"/>
                        <a:pt x="147" y="240"/>
                        <a:pt x="140" y="240"/>
                      </a:cubicBezTo>
                      <a:cubicBezTo>
                        <a:pt x="124" y="241"/>
                        <a:pt x="109" y="242"/>
                        <a:pt x="93" y="242"/>
                      </a:cubicBezTo>
                      <a:cubicBezTo>
                        <a:pt x="69" y="243"/>
                        <a:pt x="44" y="244"/>
                        <a:pt x="20" y="245"/>
                      </a:cubicBezTo>
                      <a:cubicBezTo>
                        <a:pt x="9" y="246"/>
                        <a:pt x="8" y="245"/>
                        <a:pt x="7" y="234"/>
                      </a:cubicBezTo>
                      <a:cubicBezTo>
                        <a:pt x="5" y="205"/>
                        <a:pt x="2" y="177"/>
                        <a:pt x="0" y="148"/>
                      </a:cubicBezTo>
                      <a:cubicBezTo>
                        <a:pt x="0" y="141"/>
                        <a:pt x="1" y="134"/>
                        <a:pt x="1" y="127"/>
                      </a:cubicBezTo>
                      <a:cubicBezTo>
                        <a:pt x="2" y="120"/>
                        <a:pt x="3" y="119"/>
                        <a:pt x="10" y="119"/>
                      </a:cubicBezTo>
                      <a:cubicBezTo>
                        <a:pt x="54" y="119"/>
                        <a:pt x="98" y="119"/>
                        <a:pt x="142" y="120"/>
                      </a:cubicBezTo>
                      <a:cubicBezTo>
                        <a:pt x="153" y="120"/>
                        <a:pt x="154" y="121"/>
                        <a:pt x="157" y="134"/>
                      </a:cubicBezTo>
                      <a:cubicBezTo>
                        <a:pt x="165" y="137"/>
                        <a:pt x="183" y="136"/>
                        <a:pt x="198" y="134"/>
                      </a:cubicBezTo>
                      <a:cubicBezTo>
                        <a:pt x="198" y="91"/>
                        <a:pt x="198" y="48"/>
                        <a:pt x="198" y="4"/>
                      </a:cubicBezTo>
                      <a:close/>
                      <a:moveTo>
                        <a:pt x="473" y="10"/>
                      </a:moveTo>
                      <a:cubicBezTo>
                        <a:pt x="441" y="10"/>
                        <a:pt x="410" y="10"/>
                        <a:pt x="378" y="10"/>
                      </a:cubicBezTo>
                      <a:cubicBezTo>
                        <a:pt x="379" y="100"/>
                        <a:pt x="380" y="188"/>
                        <a:pt x="381" y="276"/>
                      </a:cubicBezTo>
                      <a:cubicBezTo>
                        <a:pt x="413" y="276"/>
                        <a:pt x="444" y="276"/>
                        <a:pt x="476" y="276"/>
                      </a:cubicBezTo>
                      <a:cubicBezTo>
                        <a:pt x="475" y="188"/>
                        <a:pt x="474" y="100"/>
                        <a:pt x="473" y="10"/>
                      </a:cubicBezTo>
                      <a:close/>
                      <a:moveTo>
                        <a:pt x="355" y="221"/>
                      </a:moveTo>
                      <a:cubicBezTo>
                        <a:pt x="352" y="221"/>
                        <a:pt x="348" y="221"/>
                        <a:pt x="345" y="220"/>
                      </a:cubicBezTo>
                      <a:cubicBezTo>
                        <a:pt x="329" y="220"/>
                        <a:pt x="314" y="220"/>
                        <a:pt x="298" y="220"/>
                      </a:cubicBezTo>
                      <a:cubicBezTo>
                        <a:pt x="294" y="219"/>
                        <a:pt x="291" y="218"/>
                        <a:pt x="287" y="218"/>
                      </a:cubicBezTo>
                      <a:cubicBezTo>
                        <a:pt x="287" y="217"/>
                        <a:pt x="287" y="216"/>
                        <a:pt x="287" y="215"/>
                      </a:cubicBezTo>
                      <a:cubicBezTo>
                        <a:pt x="289" y="214"/>
                        <a:pt x="292" y="213"/>
                        <a:pt x="294" y="213"/>
                      </a:cubicBezTo>
                      <a:cubicBezTo>
                        <a:pt x="303" y="213"/>
                        <a:pt x="313" y="213"/>
                        <a:pt x="323" y="214"/>
                      </a:cubicBezTo>
                      <a:cubicBezTo>
                        <a:pt x="331" y="214"/>
                        <a:pt x="340" y="214"/>
                        <a:pt x="349" y="214"/>
                      </a:cubicBezTo>
                      <a:cubicBezTo>
                        <a:pt x="355" y="214"/>
                        <a:pt x="360" y="207"/>
                        <a:pt x="360" y="202"/>
                      </a:cubicBezTo>
                      <a:cubicBezTo>
                        <a:pt x="360" y="198"/>
                        <a:pt x="358" y="197"/>
                        <a:pt x="349" y="196"/>
                      </a:cubicBezTo>
                      <a:cubicBezTo>
                        <a:pt x="331" y="196"/>
                        <a:pt x="313" y="196"/>
                        <a:pt x="295" y="196"/>
                      </a:cubicBezTo>
                      <a:cubicBezTo>
                        <a:pt x="292" y="195"/>
                        <a:pt x="289" y="195"/>
                        <a:pt x="287" y="195"/>
                      </a:cubicBezTo>
                      <a:cubicBezTo>
                        <a:pt x="286" y="189"/>
                        <a:pt x="289" y="189"/>
                        <a:pt x="292" y="189"/>
                      </a:cubicBezTo>
                      <a:cubicBezTo>
                        <a:pt x="303" y="189"/>
                        <a:pt x="313" y="189"/>
                        <a:pt x="324" y="190"/>
                      </a:cubicBezTo>
                      <a:cubicBezTo>
                        <a:pt x="333" y="190"/>
                        <a:pt x="342" y="190"/>
                        <a:pt x="351" y="190"/>
                      </a:cubicBezTo>
                      <a:cubicBezTo>
                        <a:pt x="358" y="190"/>
                        <a:pt x="361" y="185"/>
                        <a:pt x="360" y="178"/>
                      </a:cubicBezTo>
                      <a:cubicBezTo>
                        <a:pt x="360" y="172"/>
                        <a:pt x="356" y="169"/>
                        <a:pt x="349" y="169"/>
                      </a:cubicBezTo>
                      <a:cubicBezTo>
                        <a:pt x="331" y="169"/>
                        <a:pt x="312" y="170"/>
                        <a:pt x="293" y="170"/>
                      </a:cubicBezTo>
                      <a:cubicBezTo>
                        <a:pt x="291" y="171"/>
                        <a:pt x="289" y="170"/>
                        <a:pt x="287" y="169"/>
                      </a:cubicBezTo>
                      <a:cubicBezTo>
                        <a:pt x="288" y="163"/>
                        <a:pt x="292" y="164"/>
                        <a:pt x="296" y="164"/>
                      </a:cubicBezTo>
                      <a:cubicBezTo>
                        <a:pt x="311" y="164"/>
                        <a:pt x="326" y="164"/>
                        <a:pt x="341" y="163"/>
                      </a:cubicBezTo>
                      <a:cubicBezTo>
                        <a:pt x="346" y="163"/>
                        <a:pt x="350" y="162"/>
                        <a:pt x="354" y="161"/>
                      </a:cubicBezTo>
                      <a:cubicBezTo>
                        <a:pt x="357" y="160"/>
                        <a:pt x="360" y="157"/>
                        <a:pt x="360" y="154"/>
                      </a:cubicBezTo>
                      <a:cubicBezTo>
                        <a:pt x="359" y="151"/>
                        <a:pt x="356" y="148"/>
                        <a:pt x="354" y="147"/>
                      </a:cubicBezTo>
                      <a:cubicBezTo>
                        <a:pt x="351" y="145"/>
                        <a:pt x="348" y="145"/>
                        <a:pt x="345" y="145"/>
                      </a:cubicBezTo>
                      <a:cubicBezTo>
                        <a:pt x="327" y="146"/>
                        <a:pt x="309" y="147"/>
                        <a:pt x="291" y="147"/>
                      </a:cubicBezTo>
                      <a:cubicBezTo>
                        <a:pt x="286" y="147"/>
                        <a:pt x="281" y="148"/>
                        <a:pt x="277" y="148"/>
                      </a:cubicBezTo>
                      <a:cubicBezTo>
                        <a:pt x="274" y="147"/>
                        <a:pt x="271" y="146"/>
                        <a:pt x="268" y="145"/>
                      </a:cubicBezTo>
                      <a:cubicBezTo>
                        <a:pt x="269" y="142"/>
                        <a:pt x="270" y="139"/>
                        <a:pt x="271" y="137"/>
                      </a:cubicBezTo>
                      <a:cubicBezTo>
                        <a:pt x="272" y="135"/>
                        <a:pt x="274" y="133"/>
                        <a:pt x="276" y="131"/>
                      </a:cubicBezTo>
                      <a:cubicBezTo>
                        <a:pt x="279" y="126"/>
                        <a:pt x="282" y="121"/>
                        <a:pt x="278" y="115"/>
                      </a:cubicBezTo>
                      <a:cubicBezTo>
                        <a:pt x="277" y="111"/>
                        <a:pt x="268" y="112"/>
                        <a:pt x="262" y="116"/>
                      </a:cubicBezTo>
                      <a:cubicBezTo>
                        <a:pt x="255" y="120"/>
                        <a:pt x="248" y="124"/>
                        <a:pt x="240" y="128"/>
                      </a:cubicBezTo>
                      <a:cubicBezTo>
                        <a:pt x="229" y="135"/>
                        <a:pt x="217" y="141"/>
                        <a:pt x="204" y="143"/>
                      </a:cubicBezTo>
                      <a:cubicBezTo>
                        <a:pt x="192" y="144"/>
                        <a:pt x="181" y="144"/>
                        <a:pt x="169" y="145"/>
                      </a:cubicBezTo>
                      <a:cubicBezTo>
                        <a:pt x="166" y="145"/>
                        <a:pt x="162" y="145"/>
                        <a:pt x="158" y="145"/>
                      </a:cubicBezTo>
                      <a:cubicBezTo>
                        <a:pt x="161" y="170"/>
                        <a:pt x="163" y="194"/>
                        <a:pt x="158" y="217"/>
                      </a:cubicBezTo>
                      <a:cubicBezTo>
                        <a:pt x="166" y="221"/>
                        <a:pt x="173" y="224"/>
                        <a:pt x="181" y="228"/>
                      </a:cubicBezTo>
                      <a:cubicBezTo>
                        <a:pt x="188" y="231"/>
                        <a:pt x="194" y="234"/>
                        <a:pt x="202" y="236"/>
                      </a:cubicBezTo>
                      <a:cubicBezTo>
                        <a:pt x="210" y="238"/>
                        <a:pt x="219" y="238"/>
                        <a:pt x="228" y="238"/>
                      </a:cubicBezTo>
                      <a:cubicBezTo>
                        <a:pt x="264" y="239"/>
                        <a:pt x="300" y="239"/>
                        <a:pt x="335" y="239"/>
                      </a:cubicBezTo>
                      <a:cubicBezTo>
                        <a:pt x="339" y="239"/>
                        <a:pt x="343" y="238"/>
                        <a:pt x="347" y="238"/>
                      </a:cubicBezTo>
                      <a:cubicBezTo>
                        <a:pt x="356" y="235"/>
                        <a:pt x="358" y="231"/>
                        <a:pt x="355" y="221"/>
                      </a:cubicBezTo>
                      <a:close/>
                      <a:moveTo>
                        <a:pt x="11" y="127"/>
                      </a:moveTo>
                      <a:cubicBezTo>
                        <a:pt x="6" y="164"/>
                        <a:pt x="13" y="200"/>
                        <a:pt x="16" y="235"/>
                      </a:cubicBezTo>
                      <a:cubicBezTo>
                        <a:pt x="27" y="237"/>
                        <a:pt x="137" y="231"/>
                        <a:pt x="146" y="229"/>
                      </a:cubicBezTo>
                      <a:cubicBezTo>
                        <a:pt x="156" y="196"/>
                        <a:pt x="152" y="163"/>
                        <a:pt x="146" y="129"/>
                      </a:cubicBezTo>
                      <a:cubicBezTo>
                        <a:pt x="100" y="128"/>
                        <a:pt x="56" y="128"/>
                        <a:pt x="11" y="127"/>
                      </a:cubicBezTo>
                      <a:close/>
                      <a:moveTo>
                        <a:pt x="370" y="12"/>
                      </a:moveTo>
                      <a:cubicBezTo>
                        <a:pt x="354" y="12"/>
                        <a:pt x="338" y="12"/>
                        <a:pt x="321" y="12"/>
                      </a:cubicBezTo>
                      <a:cubicBezTo>
                        <a:pt x="319" y="30"/>
                        <a:pt x="322" y="129"/>
                        <a:pt x="324" y="137"/>
                      </a:cubicBezTo>
                      <a:cubicBezTo>
                        <a:pt x="328" y="137"/>
                        <a:pt x="331" y="137"/>
                        <a:pt x="335" y="137"/>
                      </a:cubicBezTo>
                      <a:cubicBezTo>
                        <a:pt x="340" y="137"/>
                        <a:pt x="346" y="136"/>
                        <a:pt x="352" y="137"/>
                      </a:cubicBezTo>
                      <a:cubicBezTo>
                        <a:pt x="366" y="138"/>
                        <a:pt x="373" y="150"/>
                        <a:pt x="366" y="163"/>
                      </a:cubicBezTo>
                      <a:cubicBezTo>
                        <a:pt x="366" y="164"/>
                        <a:pt x="366" y="165"/>
                        <a:pt x="365" y="166"/>
                      </a:cubicBezTo>
                      <a:cubicBezTo>
                        <a:pt x="370" y="172"/>
                        <a:pt x="372" y="180"/>
                        <a:pt x="369" y="187"/>
                      </a:cubicBezTo>
                      <a:cubicBezTo>
                        <a:pt x="365" y="194"/>
                        <a:pt x="372" y="201"/>
                        <a:pt x="368" y="209"/>
                      </a:cubicBezTo>
                      <a:cubicBezTo>
                        <a:pt x="368" y="210"/>
                        <a:pt x="367" y="211"/>
                        <a:pt x="367" y="211"/>
                      </a:cubicBezTo>
                      <a:cubicBezTo>
                        <a:pt x="364" y="214"/>
                        <a:pt x="365" y="218"/>
                        <a:pt x="366" y="221"/>
                      </a:cubicBezTo>
                      <a:cubicBezTo>
                        <a:pt x="369" y="233"/>
                        <a:pt x="363" y="242"/>
                        <a:pt x="351" y="246"/>
                      </a:cubicBezTo>
                      <a:cubicBezTo>
                        <a:pt x="347" y="247"/>
                        <a:pt x="342" y="247"/>
                        <a:pt x="337" y="248"/>
                      </a:cubicBezTo>
                      <a:cubicBezTo>
                        <a:pt x="333" y="248"/>
                        <a:pt x="328" y="248"/>
                        <a:pt x="324" y="248"/>
                      </a:cubicBezTo>
                      <a:cubicBezTo>
                        <a:pt x="324" y="258"/>
                        <a:pt x="324" y="268"/>
                        <a:pt x="324" y="277"/>
                      </a:cubicBezTo>
                      <a:cubicBezTo>
                        <a:pt x="339" y="279"/>
                        <a:pt x="367" y="278"/>
                        <a:pt x="374" y="276"/>
                      </a:cubicBezTo>
                      <a:cubicBezTo>
                        <a:pt x="376" y="261"/>
                        <a:pt x="372" y="19"/>
                        <a:pt x="370" y="12"/>
                      </a:cubicBezTo>
                      <a:close/>
                      <a:moveTo>
                        <a:pt x="207" y="132"/>
                      </a:moveTo>
                      <a:cubicBezTo>
                        <a:pt x="210" y="132"/>
                        <a:pt x="212" y="132"/>
                        <a:pt x="214" y="131"/>
                      </a:cubicBezTo>
                      <a:cubicBezTo>
                        <a:pt x="223" y="126"/>
                        <a:pt x="232" y="122"/>
                        <a:pt x="241" y="117"/>
                      </a:cubicBezTo>
                      <a:cubicBezTo>
                        <a:pt x="249" y="113"/>
                        <a:pt x="255" y="108"/>
                        <a:pt x="263" y="105"/>
                      </a:cubicBezTo>
                      <a:cubicBezTo>
                        <a:pt x="271" y="102"/>
                        <a:pt x="279" y="101"/>
                        <a:pt x="285" y="108"/>
                      </a:cubicBezTo>
                      <a:cubicBezTo>
                        <a:pt x="291" y="115"/>
                        <a:pt x="290" y="123"/>
                        <a:pt x="287" y="130"/>
                      </a:cubicBezTo>
                      <a:cubicBezTo>
                        <a:pt x="287" y="131"/>
                        <a:pt x="286" y="132"/>
                        <a:pt x="286" y="132"/>
                      </a:cubicBezTo>
                      <a:cubicBezTo>
                        <a:pt x="285" y="134"/>
                        <a:pt x="284" y="136"/>
                        <a:pt x="283" y="139"/>
                      </a:cubicBezTo>
                      <a:cubicBezTo>
                        <a:pt x="294" y="138"/>
                        <a:pt x="304" y="137"/>
                        <a:pt x="314" y="136"/>
                      </a:cubicBezTo>
                      <a:cubicBezTo>
                        <a:pt x="316" y="124"/>
                        <a:pt x="315" y="19"/>
                        <a:pt x="312" y="11"/>
                      </a:cubicBezTo>
                      <a:cubicBezTo>
                        <a:pt x="277" y="12"/>
                        <a:pt x="243" y="13"/>
                        <a:pt x="207" y="14"/>
                      </a:cubicBezTo>
                      <a:cubicBezTo>
                        <a:pt x="207" y="54"/>
                        <a:pt x="207" y="93"/>
                        <a:pt x="207" y="132"/>
                      </a:cubicBezTo>
                      <a:close/>
                      <a:moveTo>
                        <a:pt x="210" y="280"/>
                      </a:moveTo>
                      <a:cubicBezTo>
                        <a:pt x="246" y="279"/>
                        <a:pt x="281" y="279"/>
                        <a:pt x="317" y="278"/>
                      </a:cubicBezTo>
                      <a:cubicBezTo>
                        <a:pt x="317" y="267"/>
                        <a:pt x="317" y="258"/>
                        <a:pt x="316" y="249"/>
                      </a:cubicBezTo>
                      <a:cubicBezTo>
                        <a:pt x="280" y="248"/>
                        <a:pt x="245" y="248"/>
                        <a:pt x="210" y="247"/>
                      </a:cubicBezTo>
                      <a:cubicBezTo>
                        <a:pt x="210" y="258"/>
                        <a:pt x="210" y="268"/>
                        <a:pt x="210" y="2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íṣḷídé">
                  <a:extLst>
                    <a:ext uri="{FF2B5EF4-FFF2-40B4-BE49-F238E27FC236}">
                      <a16:creationId xmlns:a16="http://schemas.microsoft.com/office/drawing/2014/main" id="{5521952E-5738-6E8E-497E-FD3DC9F2491F}"/>
                    </a:ext>
                  </a:extLst>
                </p:cNvPr>
                <p:cNvSpPr/>
                <p:nvPr/>
              </p:nvSpPr>
              <p:spPr bwMode="auto">
                <a:xfrm>
                  <a:off x="8629651" y="931863"/>
                  <a:ext cx="323850" cy="876300"/>
                </a:xfrm>
                <a:custGeom>
                  <a:avLst/>
                  <a:gdLst>
                    <a:gd name="T0" fmla="*/ 95 w 98"/>
                    <a:gd name="T1" fmla="*/ 0 h 266"/>
                    <a:gd name="T2" fmla="*/ 98 w 98"/>
                    <a:gd name="T3" fmla="*/ 266 h 266"/>
                    <a:gd name="T4" fmla="*/ 3 w 98"/>
                    <a:gd name="T5" fmla="*/ 266 h 266"/>
                    <a:gd name="T6" fmla="*/ 0 w 98"/>
                    <a:gd name="T7" fmla="*/ 0 h 266"/>
                    <a:gd name="T8" fmla="*/ 95 w 98"/>
                    <a:gd name="T9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266">
                      <a:moveTo>
                        <a:pt x="95" y="0"/>
                      </a:moveTo>
                      <a:cubicBezTo>
                        <a:pt x="96" y="90"/>
                        <a:pt x="97" y="178"/>
                        <a:pt x="98" y="266"/>
                      </a:cubicBezTo>
                      <a:cubicBezTo>
                        <a:pt x="66" y="266"/>
                        <a:pt x="35" y="266"/>
                        <a:pt x="3" y="266"/>
                      </a:cubicBezTo>
                      <a:cubicBezTo>
                        <a:pt x="2" y="178"/>
                        <a:pt x="1" y="90"/>
                        <a:pt x="0" y="0"/>
                      </a:cubicBezTo>
                      <a:cubicBezTo>
                        <a:pt x="32" y="0"/>
                        <a:pt x="63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îśḻîḍè">
                  <a:extLst>
                    <a:ext uri="{FF2B5EF4-FFF2-40B4-BE49-F238E27FC236}">
                      <a16:creationId xmlns:a16="http://schemas.microsoft.com/office/drawing/2014/main" id="{A132C52C-11CF-1A83-5AC6-DE4F7B68CD0D}"/>
                    </a:ext>
                  </a:extLst>
                </p:cNvPr>
                <p:cNvSpPr/>
                <p:nvPr/>
              </p:nvSpPr>
              <p:spPr bwMode="auto">
                <a:xfrm>
                  <a:off x="7904163" y="1265238"/>
                  <a:ext cx="669925" cy="420688"/>
                </a:xfrm>
                <a:custGeom>
                  <a:avLst/>
                  <a:gdLst>
                    <a:gd name="T0" fmla="*/ 197 w 203"/>
                    <a:gd name="T1" fmla="*/ 110 h 128"/>
                    <a:gd name="T2" fmla="*/ 189 w 203"/>
                    <a:gd name="T3" fmla="*/ 127 h 128"/>
                    <a:gd name="T4" fmla="*/ 177 w 203"/>
                    <a:gd name="T5" fmla="*/ 128 h 128"/>
                    <a:gd name="T6" fmla="*/ 70 w 203"/>
                    <a:gd name="T7" fmla="*/ 127 h 128"/>
                    <a:gd name="T8" fmla="*/ 44 w 203"/>
                    <a:gd name="T9" fmla="*/ 125 h 128"/>
                    <a:gd name="T10" fmla="*/ 23 w 203"/>
                    <a:gd name="T11" fmla="*/ 117 h 128"/>
                    <a:gd name="T12" fmla="*/ 0 w 203"/>
                    <a:gd name="T13" fmla="*/ 106 h 128"/>
                    <a:gd name="T14" fmla="*/ 0 w 203"/>
                    <a:gd name="T15" fmla="*/ 34 h 128"/>
                    <a:gd name="T16" fmla="*/ 11 w 203"/>
                    <a:gd name="T17" fmla="*/ 34 h 128"/>
                    <a:gd name="T18" fmla="*/ 46 w 203"/>
                    <a:gd name="T19" fmla="*/ 32 h 128"/>
                    <a:gd name="T20" fmla="*/ 82 w 203"/>
                    <a:gd name="T21" fmla="*/ 17 h 128"/>
                    <a:gd name="T22" fmla="*/ 104 w 203"/>
                    <a:gd name="T23" fmla="*/ 5 h 128"/>
                    <a:gd name="T24" fmla="*/ 120 w 203"/>
                    <a:gd name="T25" fmla="*/ 4 h 128"/>
                    <a:gd name="T26" fmla="*/ 118 w 203"/>
                    <a:gd name="T27" fmla="*/ 20 h 128"/>
                    <a:gd name="T28" fmla="*/ 113 w 203"/>
                    <a:gd name="T29" fmla="*/ 26 h 128"/>
                    <a:gd name="T30" fmla="*/ 110 w 203"/>
                    <a:gd name="T31" fmla="*/ 34 h 128"/>
                    <a:gd name="T32" fmla="*/ 119 w 203"/>
                    <a:gd name="T33" fmla="*/ 37 h 128"/>
                    <a:gd name="T34" fmla="*/ 133 w 203"/>
                    <a:gd name="T35" fmla="*/ 36 h 128"/>
                    <a:gd name="T36" fmla="*/ 187 w 203"/>
                    <a:gd name="T37" fmla="*/ 34 h 128"/>
                    <a:gd name="T38" fmla="*/ 196 w 203"/>
                    <a:gd name="T39" fmla="*/ 36 h 128"/>
                    <a:gd name="T40" fmla="*/ 202 w 203"/>
                    <a:gd name="T41" fmla="*/ 43 h 128"/>
                    <a:gd name="T42" fmla="*/ 196 w 203"/>
                    <a:gd name="T43" fmla="*/ 50 h 128"/>
                    <a:gd name="T44" fmla="*/ 183 w 203"/>
                    <a:gd name="T45" fmla="*/ 52 h 128"/>
                    <a:gd name="T46" fmla="*/ 138 w 203"/>
                    <a:gd name="T47" fmla="*/ 53 h 128"/>
                    <a:gd name="T48" fmla="*/ 129 w 203"/>
                    <a:gd name="T49" fmla="*/ 58 h 128"/>
                    <a:gd name="T50" fmla="*/ 135 w 203"/>
                    <a:gd name="T51" fmla="*/ 59 h 128"/>
                    <a:gd name="T52" fmla="*/ 191 w 203"/>
                    <a:gd name="T53" fmla="*/ 58 h 128"/>
                    <a:gd name="T54" fmla="*/ 202 w 203"/>
                    <a:gd name="T55" fmla="*/ 67 h 128"/>
                    <a:gd name="T56" fmla="*/ 193 w 203"/>
                    <a:gd name="T57" fmla="*/ 79 h 128"/>
                    <a:gd name="T58" fmla="*/ 166 w 203"/>
                    <a:gd name="T59" fmla="*/ 79 h 128"/>
                    <a:gd name="T60" fmla="*/ 134 w 203"/>
                    <a:gd name="T61" fmla="*/ 78 h 128"/>
                    <a:gd name="T62" fmla="*/ 129 w 203"/>
                    <a:gd name="T63" fmla="*/ 84 h 128"/>
                    <a:gd name="T64" fmla="*/ 137 w 203"/>
                    <a:gd name="T65" fmla="*/ 85 h 128"/>
                    <a:gd name="T66" fmla="*/ 191 w 203"/>
                    <a:gd name="T67" fmla="*/ 85 h 128"/>
                    <a:gd name="T68" fmla="*/ 202 w 203"/>
                    <a:gd name="T69" fmla="*/ 91 h 128"/>
                    <a:gd name="T70" fmla="*/ 191 w 203"/>
                    <a:gd name="T71" fmla="*/ 103 h 128"/>
                    <a:gd name="T72" fmla="*/ 165 w 203"/>
                    <a:gd name="T73" fmla="*/ 103 h 128"/>
                    <a:gd name="T74" fmla="*/ 136 w 203"/>
                    <a:gd name="T75" fmla="*/ 102 h 128"/>
                    <a:gd name="T76" fmla="*/ 129 w 203"/>
                    <a:gd name="T77" fmla="*/ 104 h 128"/>
                    <a:gd name="T78" fmla="*/ 129 w 203"/>
                    <a:gd name="T79" fmla="*/ 107 h 128"/>
                    <a:gd name="T80" fmla="*/ 140 w 203"/>
                    <a:gd name="T81" fmla="*/ 109 h 128"/>
                    <a:gd name="T82" fmla="*/ 187 w 203"/>
                    <a:gd name="T83" fmla="*/ 109 h 128"/>
                    <a:gd name="T84" fmla="*/ 197 w 203"/>
                    <a:gd name="T85" fmla="*/ 11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3" h="128">
                      <a:moveTo>
                        <a:pt x="197" y="110"/>
                      </a:moveTo>
                      <a:cubicBezTo>
                        <a:pt x="200" y="120"/>
                        <a:pt x="198" y="124"/>
                        <a:pt x="189" y="127"/>
                      </a:cubicBezTo>
                      <a:cubicBezTo>
                        <a:pt x="185" y="127"/>
                        <a:pt x="181" y="128"/>
                        <a:pt x="177" y="128"/>
                      </a:cubicBezTo>
                      <a:cubicBezTo>
                        <a:pt x="142" y="128"/>
                        <a:pt x="106" y="128"/>
                        <a:pt x="70" y="127"/>
                      </a:cubicBezTo>
                      <a:cubicBezTo>
                        <a:pt x="61" y="127"/>
                        <a:pt x="52" y="127"/>
                        <a:pt x="44" y="125"/>
                      </a:cubicBezTo>
                      <a:cubicBezTo>
                        <a:pt x="36" y="123"/>
                        <a:pt x="30" y="120"/>
                        <a:pt x="23" y="117"/>
                      </a:cubicBezTo>
                      <a:cubicBezTo>
                        <a:pt x="15" y="113"/>
                        <a:pt x="8" y="110"/>
                        <a:pt x="0" y="106"/>
                      </a:cubicBezTo>
                      <a:cubicBezTo>
                        <a:pt x="5" y="83"/>
                        <a:pt x="3" y="59"/>
                        <a:pt x="0" y="34"/>
                      </a:cubicBezTo>
                      <a:cubicBezTo>
                        <a:pt x="4" y="34"/>
                        <a:pt x="8" y="34"/>
                        <a:pt x="11" y="34"/>
                      </a:cubicBezTo>
                      <a:cubicBezTo>
                        <a:pt x="23" y="33"/>
                        <a:pt x="34" y="33"/>
                        <a:pt x="46" y="32"/>
                      </a:cubicBezTo>
                      <a:cubicBezTo>
                        <a:pt x="59" y="30"/>
                        <a:pt x="71" y="24"/>
                        <a:pt x="82" y="17"/>
                      </a:cubicBezTo>
                      <a:cubicBezTo>
                        <a:pt x="90" y="13"/>
                        <a:pt x="97" y="9"/>
                        <a:pt x="104" y="5"/>
                      </a:cubicBezTo>
                      <a:cubicBezTo>
                        <a:pt x="110" y="1"/>
                        <a:pt x="119" y="0"/>
                        <a:pt x="120" y="4"/>
                      </a:cubicBezTo>
                      <a:cubicBezTo>
                        <a:pt x="124" y="10"/>
                        <a:pt x="121" y="15"/>
                        <a:pt x="118" y="20"/>
                      </a:cubicBezTo>
                      <a:cubicBezTo>
                        <a:pt x="116" y="22"/>
                        <a:pt x="114" y="24"/>
                        <a:pt x="113" y="26"/>
                      </a:cubicBezTo>
                      <a:cubicBezTo>
                        <a:pt x="112" y="28"/>
                        <a:pt x="111" y="31"/>
                        <a:pt x="110" y="34"/>
                      </a:cubicBezTo>
                      <a:cubicBezTo>
                        <a:pt x="113" y="35"/>
                        <a:pt x="116" y="36"/>
                        <a:pt x="119" y="37"/>
                      </a:cubicBezTo>
                      <a:cubicBezTo>
                        <a:pt x="123" y="37"/>
                        <a:pt x="128" y="36"/>
                        <a:pt x="133" y="36"/>
                      </a:cubicBezTo>
                      <a:cubicBezTo>
                        <a:pt x="151" y="36"/>
                        <a:pt x="169" y="35"/>
                        <a:pt x="187" y="34"/>
                      </a:cubicBezTo>
                      <a:cubicBezTo>
                        <a:pt x="190" y="34"/>
                        <a:pt x="193" y="34"/>
                        <a:pt x="196" y="36"/>
                      </a:cubicBezTo>
                      <a:cubicBezTo>
                        <a:pt x="198" y="37"/>
                        <a:pt x="201" y="40"/>
                        <a:pt x="202" y="43"/>
                      </a:cubicBezTo>
                      <a:cubicBezTo>
                        <a:pt x="202" y="46"/>
                        <a:pt x="199" y="49"/>
                        <a:pt x="196" y="50"/>
                      </a:cubicBezTo>
                      <a:cubicBezTo>
                        <a:pt x="192" y="51"/>
                        <a:pt x="188" y="52"/>
                        <a:pt x="183" y="52"/>
                      </a:cubicBezTo>
                      <a:cubicBezTo>
                        <a:pt x="168" y="53"/>
                        <a:pt x="153" y="53"/>
                        <a:pt x="138" y="53"/>
                      </a:cubicBezTo>
                      <a:cubicBezTo>
                        <a:pt x="134" y="53"/>
                        <a:pt x="130" y="52"/>
                        <a:pt x="129" y="58"/>
                      </a:cubicBezTo>
                      <a:cubicBezTo>
                        <a:pt x="131" y="59"/>
                        <a:pt x="133" y="60"/>
                        <a:pt x="135" y="59"/>
                      </a:cubicBezTo>
                      <a:cubicBezTo>
                        <a:pt x="154" y="59"/>
                        <a:pt x="173" y="58"/>
                        <a:pt x="191" y="58"/>
                      </a:cubicBezTo>
                      <a:cubicBezTo>
                        <a:pt x="198" y="58"/>
                        <a:pt x="202" y="61"/>
                        <a:pt x="202" y="67"/>
                      </a:cubicBezTo>
                      <a:cubicBezTo>
                        <a:pt x="203" y="74"/>
                        <a:pt x="200" y="79"/>
                        <a:pt x="193" y="79"/>
                      </a:cubicBezTo>
                      <a:cubicBezTo>
                        <a:pt x="184" y="79"/>
                        <a:pt x="175" y="79"/>
                        <a:pt x="166" y="79"/>
                      </a:cubicBezTo>
                      <a:cubicBezTo>
                        <a:pt x="155" y="78"/>
                        <a:pt x="145" y="78"/>
                        <a:pt x="134" y="78"/>
                      </a:cubicBezTo>
                      <a:cubicBezTo>
                        <a:pt x="131" y="78"/>
                        <a:pt x="128" y="78"/>
                        <a:pt x="129" y="84"/>
                      </a:cubicBezTo>
                      <a:cubicBezTo>
                        <a:pt x="131" y="84"/>
                        <a:pt x="134" y="84"/>
                        <a:pt x="137" y="85"/>
                      </a:cubicBezTo>
                      <a:cubicBezTo>
                        <a:pt x="155" y="85"/>
                        <a:pt x="173" y="85"/>
                        <a:pt x="191" y="85"/>
                      </a:cubicBezTo>
                      <a:cubicBezTo>
                        <a:pt x="200" y="86"/>
                        <a:pt x="202" y="87"/>
                        <a:pt x="202" y="91"/>
                      </a:cubicBezTo>
                      <a:cubicBezTo>
                        <a:pt x="202" y="96"/>
                        <a:pt x="197" y="103"/>
                        <a:pt x="191" y="103"/>
                      </a:cubicBezTo>
                      <a:cubicBezTo>
                        <a:pt x="182" y="103"/>
                        <a:pt x="173" y="103"/>
                        <a:pt x="165" y="103"/>
                      </a:cubicBezTo>
                      <a:cubicBezTo>
                        <a:pt x="155" y="102"/>
                        <a:pt x="145" y="102"/>
                        <a:pt x="136" y="102"/>
                      </a:cubicBezTo>
                      <a:cubicBezTo>
                        <a:pt x="134" y="102"/>
                        <a:pt x="131" y="103"/>
                        <a:pt x="129" y="104"/>
                      </a:cubicBezTo>
                      <a:cubicBezTo>
                        <a:pt x="129" y="105"/>
                        <a:pt x="129" y="106"/>
                        <a:pt x="129" y="107"/>
                      </a:cubicBezTo>
                      <a:cubicBezTo>
                        <a:pt x="133" y="107"/>
                        <a:pt x="136" y="108"/>
                        <a:pt x="140" y="109"/>
                      </a:cubicBezTo>
                      <a:cubicBezTo>
                        <a:pt x="156" y="109"/>
                        <a:pt x="171" y="109"/>
                        <a:pt x="187" y="109"/>
                      </a:cubicBezTo>
                      <a:cubicBezTo>
                        <a:pt x="190" y="110"/>
                        <a:pt x="194" y="110"/>
                        <a:pt x="197" y="110"/>
                      </a:cubicBezTo>
                      <a:close/>
                    </a:path>
                  </a:pathLst>
                </a:custGeom>
                <a:solidFill>
                  <a:srgbClr val="FFC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îṩ1îḍè">
                  <a:extLst>
                    <a:ext uri="{FF2B5EF4-FFF2-40B4-BE49-F238E27FC236}">
                      <a16:creationId xmlns:a16="http://schemas.microsoft.com/office/drawing/2014/main" id="{3EBFD18D-6C17-3CF4-849D-9C2830730E82}"/>
                    </a:ext>
                  </a:extLst>
                </p:cNvPr>
                <p:cNvSpPr/>
                <p:nvPr/>
              </p:nvSpPr>
              <p:spPr bwMode="auto">
                <a:xfrm>
                  <a:off x="7402513" y="1317625"/>
                  <a:ext cx="495300" cy="361950"/>
                </a:xfrm>
                <a:custGeom>
                  <a:avLst/>
                  <a:gdLst>
                    <a:gd name="T0" fmla="*/ 5 w 150"/>
                    <a:gd name="T1" fmla="*/ 0 h 110"/>
                    <a:gd name="T2" fmla="*/ 140 w 150"/>
                    <a:gd name="T3" fmla="*/ 2 h 110"/>
                    <a:gd name="T4" fmla="*/ 140 w 150"/>
                    <a:gd name="T5" fmla="*/ 102 h 110"/>
                    <a:gd name="T6" fmla="*/ 10 w 150"/>
                    <a:gd name="T7" fmla="*/ 108 h 110"/>
                    <a:gd name="T8" fmla="*/ 5 w 150"/>
                    <a:gd name="T9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0" h="110">
                      <a:moveTo>
                        <a:pt x="5" y="0"/>
                      </a:moveTo>
                      <a:cubicBezTo>
                        <a:pt x="50" y="1"/>
                        <a:pt x="94" y="1"/>
                        <a:pt x="140" y="2"/>
                      </a:cubicBezTo>
                      <a:cubicBezTo>
                        <a:pt x="146" y="36"/>
                        <a:pt x="150" y="69"/>
                        <a:pt x="140" y="102"/>
                      </a:cubicBezTo>
                      <a:cubicBezTo>
                        <a:pt x="131" y="104"/>
                        <a:pt x="21" y="110"/>
                        <a:pt x="10" y="108"/>
                      </a:cubicBezTo>
                      <a:cubicBezTo>
                        <a:pt x="7" y="73"/>
                        <a:pt x="0" y="37"/>
                        <a:pt x="5" y="0"/>
                      </a:cubicBezTo>
                      <a:close/>
                    </a:path>
                  </a:pathLst>
                </a:custGeom>
                <a:solidFill>
                  <a:srgbClr val="F885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íš1íďè">
                  <a:extLst>
                    <a:ext uri="{FF2B5EF4-FFF2-40B4-BE49-F238E27FC236}">
                      <a16:creationId xmlns:a16="http://schemas.microsoft.com/office/drawing/2014/main" id="{9F012418-15E9-F819-0DA6-663FD2576CE7}"/>
                    </a:ext>
                  </a:extLst>
                </p:cNvPr>
                <p:cNvSpPr/>
                <p:nvPr/>
              </p:nvSpPr>
              <p:spPr bwMode="auto">
                <a:xfrm>
                  <a:off x="8435976" y="938213"/>
                  <a:ext cx="187325" cy="879475"/>
                </a:xfrm>
                <a:custGeom>
                  <a:avLst/>
                  <a:gdLst>
                    <a:gd name="T0" fmla="*/ 51 w 57"/>
                    <a:gd name="T1" fmla="*/ 0 h 267"/>
                    <a:gd name="T2" fmla="*/ 55 w 57"/>
                    <a:gd name="T3" fmla="*/ 264 h 267"/>
                    <a:gd name="T4" fmla="*/ 5 w 57"/>
                    <a:gd name="T5" fmla="*/ 265 h 267"/>
                    <a:gd name="T6" fmla="*/ 5 w 57"/>
                    <a:gd name="T7" fmla="*/ 236 h 267"/>
                    <a:gd name="T8" fmla="*/ 18 w 57"/>
                    <a:gd name="T9" fmla="*/ 236 h 267"/>
                    <a:gd name="T10" fmla="*/ 32 w 57"/>
                    <a:gd name="T11" fmla="*/ 234 h 267"/>
                    <a:gd name="T12" fmla="*/ 47 w 57"/>
                    <a:gd name="T13" fmla="*/ 209 h 267"/>
                    <a:gd name="T14" fmla="*/ 48 w 57"/>
                    <a:gd name="T15" fmla="*/ 199 h 267"/>
                    <a:gd name="T16" fmla="*/ 49 w 57"/>
                    <a:gd name="T17" fmla="*/ 197 h 267"/>
                    <a:gd name="T18" fmla="*/ 50 w 57"/>
                    <a:gd name="T19" fmla="*/ 175 h 267"/>
                    <a:gd name="T20" fmla="*/ 46 w 57"/>
                    <a:gd name="T21" fmla="*/ 154 h 267"/>
                    <a:gd name="T22" fmla="*/ 47 w 57"/>
                    <a:gd name="T23" fmla="*/ 151 h 267"/>
                    <a:gd name="T24" fmla="*/ 33 w 57"/>
                    <a:gd name="T25" fmla="*/ 125 h 267"/>
                    <a:gd name="T26" fmla="*/ 16 w 57"/>
                    <a:gd name="T27" fmla="*/ 125 h 267"/>
                    <a:gd name="T28" fmla="*/ 5 w 57"/>
                    <a:gd name="T29" fmla="*/ 125 h 267"/>
                    <a:gd name="T30" fmla="*/ 2 w 57"/>
                    <a:gd name="T31" fmla="*/ 0 h 267"/>
                    <a:gd name="T32" fmla="*/ 51 w 57"/>
                    <a:gd name="T33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267">
                      <a:moveTo>
                        <a:pt x="51" y="0"/>
                      </a:moveTo>
                      <a:cubicBezTo>
                        <a:pt x="53" y="7"/>
                        <a:pt x="57" y="249"/>
                        <a:pt x="55" y="264"/>
                      </a:cubicBezTo>
                      <a:cubicBezTo>
                        <a:pt x="48" y="266"/>
                        <a:pt x="20" y="267"/>
                        <a:pt x="5" y="265"/>
                      </a:cubicBezTo>
                      <a:cubicBezTo>
                        <a:pt x="5" y="256"/>
                        <a:pt x="5" y="246"/>
                        <a:pt x="5" y="236"/>
                      </a:cubicBezTo>
                      <a:cubicBezTo>
                        <a:pt x="9" y="236"/>
                        <a:pt x="14" y="236"/>
                        <a:pt x="18" y="236"/>
                      </a:cubicBezTo>
                      <a:cubicBezTo>
                        <a:pt x="23" y="235"/>
                        <a:pt x="28" y="235"/>
                        <a:pt x="32" y="234"/>
                      </a:cubicBezTo>
                      <a:cubicBezTo>
                        <a:pt x="44" y="230"/>
                        <a:pt x="50" y="221"/>
                        <a:pt x="47" y="209"/>
                      </a:cubicBezTo>
                      <a:cubicBezTo>
                        <a:pt x="46" y="206"/>
                        <a:pt x="45" y="202"/>
                        <a:pt x="48" y="199"/>
                      </a:cubicBezTo>
                      <a:cubicBezTo>
                        <a:pt x="48" y="199"/>
                        <a:pt x="49" y="198"/>
                        <a:pt x="49" y="197"/>
                      </a:cubicBezTo>
                      <a:cubicBezTo>
                        <a:pt x="53" y="189"/>
                        <a:pt x="46" y="182"/>
                        <a:pt x="50" y="175"/>
                      </a:cubicBezTo>
                      <a:cubicBezTo>
                        <a:pt x="53" y="168"/>
                        <a:pt x="51" y="160"/>
                        <a:pt x="46" y="154"/>
                      </a:cubicBezTo>
                      <a:cubicBezTo>
                        <a:pt x="47" y="153"/>
                        <a:pt x="47" y="152"/>
                        <a:pt x="47" y="151"/>
                      </a:cubicBezTo>
                      <a:cubicBezTo>
                        <a:pt x="54" y="138"/>
                        <a:pt x="47" y="126"/>
                        <a:pt x="33" y="125"/>
                      </a:cubicBezTo>
                      <a:cubicBezTo>
                        <a:pt x="27" y="124"/>
                        <a:pt x="21" y="125"/>
                        <a:pt x="16" y="125"/>
                      </a:cubicBezTo>
                      <a:cubicBezTo>
                        <a:pt x="12" y="125"/>
                        <a:pt x="9" y="125"/>
                        <a:pt x="5" y="125"/>
                      </a:cubicBezTo>
                      <a:cubicBezTo>
                        <a:pt x="3" y="117"/>
                        <a:pt x="0" y="18"/>
                        <a:pt x="2" y="0"/>
                      </a:cubicBezTo>
                      <a:cubicBezTo>
                        <a:pt x="19" y="0"/>
                        <a:pt x="35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A880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íṥlïďé">
                  <a:extLst>
                    <a:ext uri="{FF2B5EF4-FFF2-40B4-BE49-F238E27FC236}">
                      <a16:creationId xmlns:a16="http://schemas.microsoft.com/office/drawing/2014/main" id="{25B827CE-E9EE-A049-64B3-3E4C4DA5FD64}"/>
                    </a:ext>
                  </a:extLst>
                </p:cNvPr>
                <p:cNvSpPr/>
                <p:nvPr/>
              </p:nvSpPr>
              <p:spPr bwMode="auto">
                <a:xfrm>
                  <a:off x="8066088" y="935038"/>
                  <a:ext cx="358775" cy="422275"/>
                </a:xfrm>
                <a:custGeom>
                  <a:avLst/>
                  <a:gdLst>
                    <a:gd name="T0" fmla="*/ 0 w 109"/>
                    <a:gd name="T1" fmla="*/ 121 h 128"/>
                    <a:gd name="T2" fmla="*/ 0 w 109"/>
                    <a:gd name="T3" fmla="*/ 3 h 128"/>
                    <a:gd name="T4" fmla="*/ 105 w 109"/>
                    <a:gd name="T5" fmla="*/ 0 h 128"/>
                    <a:gd name="T6" fmla="*/ 107 w 109"/>
                    <a:gd name="T7" fmla="*/ 125 h 128"/>
                    <a:gd name="T8" fmla="*/ 76 w 109"/>
                    <a:gd name="T9" fmla="*/ 128 h 128"/>
                    <a:gd name="T10" fmla="*/ 79 w 109"/>
                    <a:gd name="T11" fmla="*/ 121 h 128"/>
                    <a:gd name="T12" fmla="*/ 80 w 109"/>
                    <a:gd name="T13" fmla="*/ 119 h 128"/>
                    <a:gd name="T14" fmla="*/ 78 w 109"/>
                    <a:gd name="T15" fmla="*/ 97 h 128"/>
                    <a:gd name="T16" fmla="*/ 56 w 109"/>
                    <a:gd name="T17" fmla="*/ 94 h 128"/>
                    <a:gd name="T18" fmla="*/ 34 w 109"/>
                    <a:gd name="T19" fmla="*/ 106 h 128"/>
                    <a:gd name="T20" fmla="*/ 7 w 109"/>
                    <a:gd name="T21" fmla="*/ 120 h 128"/>
                    <a:gd name="T22" fmla="*/ 0 w 109"/>
                    <a:gd name="T23" fmla="*/ 121 h 128"/>
                    <a:gd name="T24" fmla="*/ 19 w 109"/>
                    <a:gd name="T25" fmla="*/ 18 h 128"/>
                    <a:gd name="T26" fmla="*/ 16 w 109"/>
                    <a:gd name="T27" fmla="*/ 61 h 128"/>
                    <a:gd name="T28" fmla="*/ 22 w 109"/>
                    <a:gd name="T29" fmla="*/ 66 h 128"/>
                    <a:gd name="T30" fmla="*/ 75 w 109"/>
                    <a:gd name="T31" fmla="*/ 67 h 128"/>
                    <a:gd name="T32" fmla="*/ 84 w 109"/>
                    <a:gd name="T33" fmla="*/ 58 h 128"/>
                    <a:gd name="T34" fmla="*/ 84 w 109"/>
                    <a:gd name="T35" fmla="*/ 24 h 128"/>
                    <a:gd name="T36" fmla="*/ 76 w 109"/>
                    <a:gd name="T37" fmla="*/ 16 h 128"/>
                    <a:gd name="T38" fmla="*/ 19 w 109"/>
                    <a:gd name="T39" fmla="*/ 1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9" h="128">
                      <a:moveTo>
                        <a:pt x="0" y="121"/>
                      </a:moveTo>
                      <a:cubicBezTo>
                        <a:pt x="0" y="82"/>
                        <a:pt x="0" y="43"/>
                        <a:pt x="0" y="3"/>
                      </a:cubicBezTo>
                      <a:cubicBezTo>
                        <a:pt x="36" y="2"/>
                        <a:pt x="70" y="1"/>
                        <a:pt x="105" y="0"/>
                      </a:cubicBezTo>
                      <a:cubicBezTo>
                        <a:pt x="108" y="8"/>
                        <a:pt x="109" y="113"/>
                        <a:pt x="107" y="125"/>
                      </a:cubicBezTo>
                      <a:cubicBezTo>
                        <a:pt x="97" y="126"/>
                        <a:pt x="87" y="127"/>
                        <a:pt x="76" y="128"/>
                      </a:cubicBezTo>
                      <a:cubicBezTo>
                        <a:pt x="77" y="125"/>
                        <a:pt x="78" y="123"/>
                        <a:pt x="79" y="121"/>
                      </a:cubicBezTo>
                      <a:cubicBezTo>
                        <a:pt x="79" y="121"/>
                        <a:pt x="80" y="120"/>
                        <a:pt x="80" y="119"/>
                      </a:cubicBezTo>
                      <a:cubicBezTo>
                        <a:pt x="83" y="112"/>
                        <a:pt x="84" y="104"/>
                        <a:pt x="78" y="97"/>
                      </a:cubicBezTo>
                      <a:cubicBezTo>
                        <a:pt x="72" y="90"/>
                        <a:pt x="64" y="91"/>
                        <a:pt x="56" y="94"/>
                      </a:cubicBezTo>
                      <a:cubicBezTo>
                        <a:pt x="48" y="97"/>
                        <a:pt x="42" y="102"/>
                        <a:pt x="34" y="106"/>
                      </a:cubicBezTo>
                      <a:cubicBezTo>
                        <a:pt x="25" y="111"/>
                        <a:pt x="16" y="115"/>
                        <a:pt x="7" y="120"/>
                      </a:cubicBezTo>
                      <a:cubicBezTo>
                        <a:pt x="5" y="121"/>
                        <a:pt x="3" y="121"/>
                        <a:pt x="0" y="121"/>
                      </a:cubicBezTo>
                      <a:close/>
                      <a:moveTo>
                        <a:pt x="19" y="18"/>
                      </a:moveTo>
                      <a:cubicBezTo>
                        <a:pt x="15" y="32"/>
                        <a:pt x="17" y="47"/>
                        <a:pt x="16" y="61"/>
                      </a:cubicBezTo>
                      <a:cubicBezTo>
                        <a:pt x="16" y="65"/>
                        <a:pt x="19" y="66"/>
                        <a:pt x="22" y="66"/>
                      </a:cubicBezTo>
                      <a:cubicBezTo>
                        <a:pt x="40" y="67"/>
                        <a:pt x="57" y="67"/>
                        <a:pt x="75" y="67"/>
                      </a:cubicBezTo>
                      <a:cubicBezTo>
                        <a:pt x="82" y="67"/>
                        <a:pt x="83" y="66"/>
                        <a:pt x="84" y="58"/>
                      </a:cubicBezTo>
                      <a:cubicBezTo>
                        <a:pt x="84" y="47"/>
                        <a:pt x="84" y="35"/>
                        <a:pt x="84" y="24"/>
                      </a:cubicBezTo>
                      <a:cubicBezTo>
                        <a:pt x="84" y="17"/>
                        <a:pt x="83" y="16"/>
                        <a:pt x="76" y="16"/>
                      </a:cubicBezTo>
                      <a:cubicBezTo>
                        <a:pt x="57" y="17"/>
                        <a:pt x="38" y="17"/>
                        <a:pt x="19" y="18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ïṥḻîdê">
                  <a:extLst>
                    <a:ext uri="{FF2B5EF4-FFF2-40B4-BE49-F238E27FC236}">
                      <a16:creationId xmlns:a16="http://schemas.microsoft.com/office/drawing/2014/main" id="{5707363B-1E95-F3BF-C104-85634E573B83}"/>
                    </a:ext>
                  </a:extLst>
                </p:cNvPr>
                <p:cNvSpPr/>
                <p:nvPr/>
              </p:nvSpPr>
              <p:spPr bwMode="auto">
                <a:xfrm>
                  <a:off x="8075613" y="1712913"/>
                  <a:ext cx="354013" cy="107950"/>
                </a:xfrm>
                <a:custGeom>
                  <a:avLst/>
                  <a:gdLst>
                    <a:gd name="T0" fmla="*/ 0 w 107"/>
                    <a:gd name="T1" fmla="*/ 33 h 33"/>
                    <a:gd name="T2" fmla="*/ 0 w 107"/>
                    <a:gd name="T3" fmla="*/ 0 h 33"/>
                    <a:gd name="T4" fmla="*/ 106 w 107"/>
                    <a:gd name="T5" fmla="*/ 2 h 33"/>
                    <a:gd name="T6" fmla="*/ 107 w 107"/>
                    <a:gd name="T7" fmla="*/ 31 h 33"/>
                    <a:gd name="T8" fmla="*/ 0 w 107"/>
                    <a:gd name="T9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33">
                      <a:moveTo>
                        <a:pt x="0" y="33"/>
                      </a:moveTo>
                      <a:cubicBezTo>
                        <a:pt x="0" y="21"/>
                        <a:pt x="0" y="11"/>
                        <a:pt x="0" y="0"/>
                      </a:cubicBezTo>
                      <a:cubicBezTo>
                        <a:pt x="35" y="1"/>
                        <a:pt x="70" y="1"/>
                        <a:pt x="106" y="2"/>
                      </a:cubicBezTo>
                      <a:cubicBezTo>
                        <a:pt x="107" y="11"/>
                        <a:pt x="107" y="20"/>
                        <a:pt x="107" y="31"/>
                      </a:cubicBezTo>
                      <a:cubicBezTo>
                        <a:pt x="71" y="32"/>
                        <a:pt x="36" y="32"/>
                        <a:pt x="0" y="33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ísḷiḓe">
                  <a:extLst>
                    <a:ext uri="{FF2B5EF4-FFF2-40B4-BE49-F238E27FC236}">
                      <a16:creationId xmlns:a16="http://schemas.microsoft.com/office/drawing/2014/main" id="{6077D4E0-12DE-727A-8D86-6F6FD478FA8E}"/>
                    </a:ext>
                  </a:extLst>
                </p:cNvPr>
                <p:cNvSpPr/>
                <p:nvPr/>
              </p:nvSpPr>
              <p:spPr bwMode="auto">
                <a:xfrm>
                  <a:off x="8115301" y="987425"/>
                  <a:ext cx="228600" cy="168275"/>
                </a:xfrm>
                <a:custGeom>
                  <a:avLst/>
                  <a:gdLst>
                    <a:gd name="T0" fmla="*/ 4 w 69"/>
                    <a:gd name="T1" fmla="*/ 2 h 51"/>
                    <a:gd name="T2" fmla="*/ 61 w 69"/>
                    <a:gd name="T3" fmla="*/ 0 h 51"/>
                    <a:gd name="T4" fmla="*/ 69 w 69"/>
                    <a:gd name="T5" fmla="*/ 8 h 51"/>
                    <a:gd name="T6" fmla="*/ 69 w 69"/>
                    <a:gd name="T7" fmla="*/ 42 h 51"/>
                    <a:gd name="T8" fmla="*/ 60 w 69"/>
                    <a:gd name="T9" fmla="*/ 51 h 51"/>
                    <a:gd name="T10" fmla="*/ 7 w 69"/>
                    <a:gd name="T11" fmla="*/ 50 h 51"/>
                    <a:gd name="T12" fmla="*/ 1 w 69"/>
                    <a:gd name="T13" fmla="*/ 45 h 51"/>
                    <a:gd name="T14" fmla="*/ 4 w 69"/>
                    <a:gd name="T15" fmla="*/ 2 h 51"/>
                    <a:gd name="T16" fmla="*/ 8 w 69"/>
                    <a:gd name="T17" fmla="*/ 44 h 51"/>
                    <a:gd name="T18" fmla="*/ 62 w 69"/>
                    <a:gd name="T19" fmla="*/ 44 h 51"/>
                    <a:gd name="T20" fmla="*/ 63 w 69"/>
                    <a:gd name="T21" fmla="*/ 8 h 51"/>
                    <a:gd name="T22" fmla="*/ 8 w 69"/>
                    <a:gd name="T23" fmla="*/ 8 h 51"/>
                    <a:gd name="T24" fmla="*/ 8 w 69"/>
                    <a:gd name="T25" fmla="*/ 4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51">
                      <a:moveTo>
                        <a:pt x="4" y="2"/>
                      </a:moveTo>
                      <a:cubicBezTo>
                        <a:pt x="23" y="1"/>
                        <a:pt x="42" y="1"/>
                        <a:pt x="61" y="0"/>
                      </a:cubicBezTo>
                      <a:cubicBezTo>
                        <a:pt x="68" y="0"/>
                        <a:pt x="69" y="1"/>
                        <a:pt x="69" y="8"/>
                      </a:cubicBezTo>
                      <a:cubicBezTo>
                        <a:pt x="69" y="19"/>
                        <a:pt x="69" y="31"/>
                        <a:pt x="69" y="42"/>
                      </a:cubicBezTo>
                      <a:cubicBezTo>
                        <a:pt x="68" y="50"/>
                        <a:pt x="67" y="51"/>
                        <a:pt x="60" y="51"/>
                      </a:cubicBezTo>
                      <a:cubicBezTo>
                        <a:pt x="42" y="51"/>
                        <a:pt x="25" y="51"/>
                        <a:pt x="7" y="50"/>
                      </a:cubicBezTo>
                      <a:cubicBezTo>
                        <a:pt x="4" y="50"/>
                        <a:pt x="1" y="49"/>
                        <a:pt x="1" y="45"/>
                      </a:cubicBezTo>
                      <a:cubicBezTo>
                        <a:pt x="2" y="31"/>
                        <a:pt x="0" y="16"/>
                        <a:pt x="4" y="2"/>
                      </a:cubicBezTo>
                      <a:close/>
                      <a:moveTo>
                        <a:pt x="8" y="44"/>
                      </a:moveTo>
                      <a:cubicBezTo>
                        <a:pt x="26" y="44"/>
                        <a:pt x="44" y="47"/>
                        <a:pt x="62" y="44"/>
                      </a:cubicBezTo>
                      <a:cubicBezTo>
                        <a:pt x="63" y="31"/>
                        <a:pt x="63" y="19"/>
                        <a:pt x="63" y="8"/>
                      </a:cubicBezTo>
                      <a:cubicBezTo>
                        <a:pt x="44" y="8"/>
                        <a:pt x="26" y="8"/>
                        <a:pt x="8" y="8"/>
                      </a:cubicBezTo>
                      <a:cubicBezTo>
                        <a:pt x="8" y="20"/>
                        <a:pt x="8" y="31"/>
                        <a:pt x="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í$1íḑé">
                  <a:extLst>
                    <a:ext uri="{FF2B5EF4-FFF2-40B4-BE49-F238E27FC236}">
                      <a16:creationId xmlns:a16="http://schemas.microsoft.com/office/drawing/2014/main" id="{3A32F7E3-00CD-CF8B-F24E-0307E1B3DF06}"/>
                    </a:ext>
                  </a:extLst>
                </p:cNvPr>
                <p:cNvSpPr/>
                <p:nvPr/>
              </p:nvSpPr>
              <p:spPr bwMode="auto">
                <a:xfrm>
                  <a:off x="8142288" y="1014413"/>
                  <a:ext cx="180975" cy="128588"/>
                </a:xfrm>
                <a:custGeom>
                  <a:avLst/>
                  <a:gdLst>
                    <a:gd name="T0" fmla="*/ 0 w 55"/>
                    <a:gd name="T1" fmla="*/ 36 h 39"/>
                    <a:gd name="T2" fmla="*/ 0 w 55"/>
                    <a:gd name="T3" fmla="*/ 0 h 39"/>
                    <a:gd name="T4" fmla="*/ 55 w 55"/>
                    <a:gd name="T5" fmla="*/ 0 h 39"/>
                    <a:gd name="T6" fmla="*/ 54 w 55"/>
                    <a:gd name="T7" fmla="*/ 36 h 39"/>
                    <a:gd name="T8" fmla="*/ 0 w 55"/>
                    <a:gd name="T9" fmla="*/ 3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9">
                      <a:moveTo>
                        <a:pt x="0" y="36"/>
                      </a:moveTo>
                      <a:cubicBezTo>
                        <a:pt x="0" y="23"/>
                        <a:pt x="0" y="12"/>
                        <a:pt x="0" y="0"/>
                      </a:cubicBezTo>
                      <a:cubicBezTo>
                        <a:pt x="18" y="0"/>
                        <a:pt x="36" y="0"/>
                        <a:pt x="55" y="0"/>
                      </a:cubicBezTo>
                      <a:cubicBezTo>
                        <a:pt x="55" y="11"/>
                        <a:pt x="55" y="23"/>
                        <a:pt x="54" y="36"/>
                      </a:cubicBezTo>
                      <a:cubicBezTo>
                        <a:pt x="36" y="39"/>
                        <a:pt x="18" y="36"/>
                        <a:pt x="0" y="36"/>
                      </a:cubicBezTo>
                      <a:close/>
                    </a:path>
                  </a:pathLst>
                </a:custGeom>
                <a:solidFill>
                  <a:srgbClr val="D8B9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1" name="iSliḋê">
                <a:extLst>
                  <a:ext uri="{FF2B5EF4-FFF2-40B4-BE49-F238E27FC236}">
                    <a16:creationId xmlns:a16="http://schemas.microsoft.com/office/drawing/2014/main" id="{6E4E21CC-9805-56E4-72C8-257D671C40B4}"/>
                  </a:ext>
                </a:extLst>
              </p:cNvPr>
              <p:cNvGrpSpPr/>
              <p:nvPr/>
            </p:nvGrpSpPr>
            <p:grpSpPr>
              <a:xfrm>
                <a:off x="2372520" y="1835942"/>
                <a:ext cx="990600" cy="1001713"/>
                <a:chOff x="5554663" y="5129213"/>
                <a:chExt cx="990600" cy="1001713"/>
              </a:xfrm>
            </p:grpSpPr>
            <p:sp>
              <p:nvSpPr>
                <p:cNvPr id="382" name="íṥḻîḓê">
                  <a:extLst>
                    <a:ext uri="{FF2B5EF4-FFF2-40B4-BE49-F238E27FC236}">
                      <a16:creationId xmlns:a16="http://schemas.microsoft.com/office/drawing/2014/main" id="{82523BCB-35C9-5389-4BCA-5D586C071116}"/>
                    </a:ext>
                  </a:extLst>
                </p:cNvPr>
                <p:cNvSpPr/>
                <p:nvPr/>
              </p:nvSpPr>
              <p:spPr bwMode="auto">
                <a:xfrm>
                  <a:off x="5554663" y="5129213"/>
                  <a:ext cx="990600" cy="1001713"/>
                </a:xfrm>
                <a:custGeom>
                  <a:avLst/>
                  <a:gdLst>
                    <a:gd name="T0" fmla="*/ 60 w 300"/>
                    <a:gd name="T1" fmla="*/ 304 h 304"/>
                    <a:gd name="T2" fmla="*/ 6 w 300"/>
                    <a:gd name="T3" fmla="*/ 254 h 304"/>
                    <a:gd name="T4" fmla="*/ 0 w 300"/>
                    <a:gd name="T5" fmla="*/ 14 h 304"/>
                    <a:gd name="T6" fmla="*/ 234 w 300"/>
                    <a:gd name="T7" fmla="*/ 0 h 304"/>
                    <a:gd name="T8" fmla="*/ 294 w 300"/>
                    <a:gd name="T9" fmla="*/ 52 h 304"/>
                    <a:gd name="T10" fmla="*/ 300 w 300"/>
                    <a:gd name="T11" fmla="*/ 291 h 304"/>
                    <a:gd name="T12" fmla="*/ 184 w 300"/>
                    <a:gd name="T13" fmla="*/ 304 h 304"/>
                    <a:gd name="T14" fmla="*/ 290 w 300"/>
                    <a:gd name="T15" fmla="*/ 64 h 304"/>
                    <a:gd name="T16" fmla="*/ 189 w 300"/>
                    <a:gd name="T17" fmla="*/ 111 h 304"/>
                    <a:gd name="T18" fmla="*/ 135 w 300"/>
                    <a:gd name="T19" fmla="*/ 67 h 304"/>
                    <a:gd name="T20" fmla="*/ 62 w 300"/>
                    <a:gd name="T21" fmla="*/ 296 h 304"/>
                    <a:gd name="T22" fmla="*/ 11 w 300"/>
                    <a:gd name="T23" fmla="*/ 19 h 304"/>
                    <a:gd name="T24" fmla="*/ 8 w 300"/>
                    <a:gd name="T25" fmla="*/ 27 h 304"/>
                    <a:gd name="T26" fmla="*/ 12 w 300"/>
                    <a:gd name="T27" fmla="*/ 247 h 304"/>
                    <a:gd name="T28" fmla="*/ 52 w 300"/>
                    <a:gd name="T29" fmla="*/ 289 h 304"/>
                    <a:gd name="T30" fmla="*/ 51 w 300"/>
                    <a:gd name="T31" fmla="*/ 70 h 304"/>
                    <a:gd name="T32" fmla="*/ 21 w 300"/>
                    <a:gd name="T33" fmla="*/ 30 h 304"/>
                    <a:gd name="T34" fmla="*/ 148 w 300"/>
                    <a:gd name="T35" fmla="*/ 10 h 304"/>
                    <a:gd name="T36" fmla="*/ 182 w 300"/>
                    <a:gd name="T37" fmla="*/ 51 h 304"/>
                    <a:gd name="T38" fmla="*/ 277 w 300"/>
                    <a:gd name="T39" fmla="*/ 57 h 304"/>
                    <a:gd name="T40" fmla="*/ 281 w 300"/>
                    <a:gd name="T41" fmla="*/ 50 h 304"/>
                    <a:gd name="T42" fmla="*/ 234 w 300"/>
                    <a:gd name="T43" fmla="*/ 8 h 304"/>
                    <a:gd name="T44" fmla="*/ 148 w 300"/>
                    <a:gd name="T45" fmla="*/ 10 h 304"/>
                    <a:gd name="T46" fmla="*/ 92 w 300"/>
                    <a:gd name="T47" fmla="*/ 13 h 304"/>
                    <a:gd name="T48" fmla="*/ 20 w 300"/>
                    <a:gd name="T49" fmla="*/ 10 h 304"/>
                    <a:gd name="T50" fmla="*/ 55 w 300"/>
                    <a:gd name="T51" fmla="*/ 55 h 304"/>
                    <a:gd name="T52" fmla="*/ 121 w 300"/>
                    <a:gd name="T53" fmla="*/ 58 h 304"/>
                    <a:gd name="T54" fmla="*/ 99 w 300"/>
                    <a:gd name="T55" fmla="*/ 10 h 304"/>
                    <a:gd name="T56" fmla="*/ 136 w 300"/>
                    <a:gd name="T57" fmla="*/ 55 h 304"/>
                    <a:gd name="T58" fmla="*/ 173 w 300"/>
                    <a:gd name="T59" fmla="*/ 58 h 304"/>
                    <a:gd name="T60" fmla="*/ 148 w 300"/>
                    <a:gd name="T61" fmla="*/ 20 h 304"/>
                    <a:gd name="T62" fmla="*/ 99 w 300"/>
                    <a:gd name="T63" fmla="*/ 10 h 304"/>
                    <a:gd name="T64" fmla="*/ 184 w 300"/>
                    <a:gd name="T65" fmla="*/ 66 h 304"/>
                    <a:gd name="T66" fmla="*/ 142 w 300"/>
                    <a:gd name="T67" fmla="*/ 106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00" h="304">
                      <a:moveTo>
                        <a:pt x="184" y="304"/>
                      </a:moveTo>
                      <a:cubicBezTo>
                        <a:pt x="137" y="304"/>
                        <a:pt x="98" y="304"/>
                        <a:pt x="60" y="304"/>
                      </a:cubicBezTo>
                      <a:cubicBezTo>
                        <a:pt x="56" y="304"/>
                        <a:pt x="53" y="303"/>
                        <a:pt x="50" y="300"/>
                      </a:cubicBezTo>
                      <a:cubicBezTo>
                        <a:pt x="36" y="284"/>
                        <a:pt x="21" y="269"/>
                        <a:pt x="6" y="254"/>
                      </a:cubicBezTo>
                      <a:cubicBezTo>
                        <a:pt x="3" y="250"/>
                        <a:pt x="1" y="246"/>
                        <a:pt x="1" y="241"/>
                      </a:cubicBezTo>
                      <a:cubicBezTo>
                        <a:pt x="1" y="165"/>
                        <a:pt x="0" y="90"/>
                        <a:pt x="0" y="14"/>
                      </a:cubicBezTo>
                      <a:cubicBezTo>
                        <a:pt x="0" y="1"/>
                        <a:pt x="0" y="1"/>
                        <a:pt x="13" y="1"/>
                      </a:cubicBezTo>
                      <a:cubicBezTo>
                        <a:pt x="87" y="1"/>
                        <a:pt x="160" y="1"/>
                        <a:pt x="234" y="0"/>
                      </a:cubicBezTo>
                      <a:cubicBezTo>
                        <a:pt x="242" y="0"/>
                        <a:pt x="248" y="2"/>
                        <a:pt x="253" y="8"/>
                      </a:cubicBezTo>
                      <a:cubicBezTo>
                        <a:pt x="266" y="23"/>
                        <a:pt x="280" y="38"/>
                        <a:pt x="294" y="52"/>
                      </a:cubicBezTo>
                      <a:cubicBezTo>
                        <a:pt x="297" y="56"/>
                        <a:pt x="299" y="60"/>
                        <a:pt x="299" y="65"/>
                      </a:cubicBezTo>
                      <a:cubicBezTo>
                        <a:pt x="299" y="140"/>
                        <a:pt x="299" y="215"/>
                        <a:pt x="300" y="291"/>
                      </a:cubicBezTo>
                      <a:cubicBezTo>
                        <a:pt x="300" y="303"/>
                        <a:pt x="300" y="303"/>
                        <a:pt x="287" y="303"/>
                      </a:cubicBezTo>
                      <a:cubicBezTo>
                        <a:pt x="250" y="303"/>
                        <a:pt x="213" y="304"/>
                        <a:pt x="184" y="304"/>
                      </a:cubicBezTo>
                      <a:close/>
                      <a:moveTo>
                        <a:pt x="291" y="295"/>
                      </a:moveTo>
                      <a:cubicBezTo>
                        <a:pt x="291" y="217"/>
                        <a:pt x="290" y="141"/>
                        <a:pt x="290" y="64"/>
                      </a:cubicBezTo>
                      <a:cubicBezTo>
                        <a:pt x="257" y="65"/>
                        <a:pt x="224" y="66"/>
                        <a:pt x="191" y="66"/>
                      </a:cubicBezTo>
                      <a:cubicBezTo>
                        <a:pt x="190" y="81"/>
                        <a:pt x="190" y="96"/>
                        <a:pt x="189" y="111"/>
                      </a:cubicBezTo>
                      <a:cubicBezTo>
                        <a:pt x="171" y="111"/>
                        <a:pt x="154" y="113"/>
                        <a:pt x="135" y="110"/>
                      </a:cubicBezTo>
                      <a:cubicBezTo>
                        <a:pt x="135" y="95"/>
                        <a:pt x="135" y="81"/>
                        <a:pt x="135" y="67"/>
                      </a:cubicBezTo>
                      <a:cubicBezTo>
                        <a:pt x="110" y="67"/>
                        <a:pt x="85" y="67"/>
                        <a:pt x="60" y="67"/>
                      </a:cubicBezTo>
                      <a:cubicBezTo>
                        <a:pt x="58" y="79"/>
                        <a:pt x="59" y="282"/>
                        <a:pt x="62" y="296"/>
                      </a:cubicBezTo>
                      <a:cubicBezTo>
                        <a:pt x="138" y="297"/>
                        <a:pt x="214" y="295"/>
                        <a:pt x="291" y="295"/>
                      </a:cubicBezTo>
                      <a:close/>
                      <a:moveTo>
                        <a:pt x="11" y="19"/>
                      </a:move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23"/>
                        <a:pt x="8" y="25"/>
                        <a:pt x="8" y="27"/>
                      </a:cubicBezTo>
                      <a:cubicBezTo>
                        <a:pt x="9" y="98"/>
                        <a:pt x="9" y="168"/>
                        <a:pt x="9" y="239"/>
                      </a:cubicBezTo>
                      <a:cubicBezTo>
                        <a:pt x="9" y="242"/>
                        <a:pt x="10" y="245"/>
                        <a:pt x="12" y="247"/>
                      </a:cubicBezTo>
                      <a:cubicBezTo>
                        <a:pt x="24" y="260"/>
                        <a:pt x="36" y="272"/>
                        <a:pt x="47" y="285"/>
                      </a:cubicBezTo>
                      <a:cubicBezTo>
                        <a:pt x="48" y="286"/>
                        <a:pt x="50" y="287"/>
                        <a:pt x="52" y="289"/>
                      </a:cubicBezTo>
                      <a:cubicBezTo>
                        <a:pt x="52" y="284"/>
                        <a:pt x="52" y="282"/>
                        <a:pt x="52" y="279"/>
                      </a:cubicBezTo>
                      <a:cubicBezTo>
                        <a:pt x="52" y="209"/>
                        <a:pt x="51" y="139"/>
                        <a:pt x="51" y="70"/>
                      </a:cubicBezTo>
                      <a:cubicBezTo>
                        <a:pt x="51" y="65"/>
                        <a:pt x="50" y="61"/>
                        <a:pt x="47" y="58"/>
                      </a:cubicBezTo>
                      <a:cubicBezTo>
                        <a:pt x="38" y="49"/>
                        <a:pt x="29" y="39"/>
                        <a:pt x="21" y="30"/>
                      </a:cubicBezTo>
                      <a:cubicBezTo>
                        <a:pt x="17" y="27"/>
                        <a:pt x="14" y="23"/>
                        <a:pt x="11" y="19"/>
                      </a:cubicBezTo>
                      <a:close/>
                      <a:moveTo>
                        <a:pt x="148" y="10"/>
                      </a:moveTo>
                      <a:cubicBezTo>
                        <a:pt x="149" y="11"/>
                        <a:pt x="149" y="13"/>
                        <a:pt x="150" y="13"/>
                      </a:cubicBezTo>
                      <a:cubicBezTo>
                        <a:pt x="160" y="26"/>
                        <a:pt x="172" y="38"/>
                        <a:pt x="182" y="51"/>
                      </a:cubicBezTo>
                      <a:cubicBezTo>
                        <a:pt x="187" y="56"/>
                        <a:pt x="191" y="58"/>
                        <a:pt x="198" y="58"/>
                      </a:cubicBezTo>
                      <a:cubicBezTo>
                        <a:pt x="224" y="57"/>
                        <a:pt x="251" y="57"/>
                        <a:pt x="277" y="57"/>
                      </a:cubicBezTo>
                      <a:cubicBezTo>
                        <a:pt x="280" y="57"/>
                        <a:pt x="282" y="56"/>
                        <a:pt x="285" y="56"/>
                      </a:cubicBezTo>
                      <a:cubicBezTo>
                        <a:pt x="283" y="54"/>
                        <a:pt x="282" y="52"/>
                        <a:pt x="281" y="50"/>
                      </a:cubicBezTo>
                      <a:cubicBezTo>
                        <a:pt x="270" y="38"/>
                        <a:pt x="258" y="26"/>
                        <a:pt x="247" y="14"/>
                      </a:cubicBezTo>
                      <a:cubicBezTo>
                        <a:pt x="243" y="10"/>
                        <a:pt x="239" y="8"/>
                        <a:pt x="234" y="8"/>
                      </a:cubicBezTo>
                      <a:cubicBezTo>
                        <a:pt x="207" y="9"/>
                        <a:pt x="181" y="9"/>
                        <a:pt x="154" y="9"/>
                      </a:cubicBezTo>
                      <a:cubicBezTo>
                        <a:pt x="152" y="9"/>
                        <a:pt x="150" y="9"/>
                        <a:pt x="148" y="10"/>
                      </a:cubicBezTo>
                      <a:close/>
                      <a:moveTo>
                        <a:pt x="129" y="57"/>
                      </a:moveTo>
                      <a:cubicBezTo>
                        <a:pt x="116" y="42"/>
                        <a:pt x="104" y="28"/>
                        <a:pt x="92" y="13"/>
                      </a:cubicBezTo>
                      <a:cubicBezTo>
                        <a:pt x="89" y="10"/>
                        <a:pt x="86" y="10"/>
                        <a:pt x="82" y="10"/>
                      </a:cubicBezTo>
                      <a:cubicBezTo>
                        <a:pt x="61" y="10"/>
                        <a:pt x="41" y="10"/>
                        <a:pt x="20" y="10"/>
                      </a:cubicBezTo>
                      <a:cubicBezTo>
                        <a:pt x="18" y="10"/>
                        <a:pt x="17" y="10"/>
                        <a:pt x="14" y="11"/>
                      </a:cubicBezTo>
                      <a:cubicBezTo>
                        <a:pt x="28" y="26"/>
                        <a:pt x="41" y="41"/>
                        <a:pt x="55" y="55"/>
                      </a:cubicBezTo>
                      <a:cubicBezTo>
                        <a:pt x="57" y="57"/>
                        <a:pt x="61" y="57"/>
                        <a:pt x="64" y="57"/>
                      </a:cubicBezTo>
                      <a:cubicBezTo>
                        <a:pt x="83" y="58"/>
                        <a:pt x="102" y="58"/>
                        <a:pt x="121" y="58"/>
                      </a:cubicBezTo>
                      <a:cubicBezTo>
                        <a:pt x="124" y="58"/>
                        <a:pt x="126" y="58"/>
                        <a:pt x="129" y="57"/>
                      </a:cubicBezTo>
                      <a:close/>
                      <a:moveTo>
                        <a:pt x="99" y="10"/>
                      </a:moveTo>
                      <a:cubicBezTo>
                        <a:pt x="99" y="12"/>
                        <a:pt x="99" y="12"/>
                        <a:pt x="99" y="13"/>
                      </a:cubicBezTo>
                      <a:cubicBezTo>
                        <a:pt x="112" y="27"/>
                        <a:pt x="124" y="41"/>
                        <a:pt x="136" y="55"/>
                      </a:cubicBezTo>
                      <a:cubicBezTo>
                        <a:pt x="138" y="57"/>
                        <a:pt x="142" y="58"/>
                        <a:pt x="145" y="58"/>
                      </a:cubicBezTo>
                      <a:cubicBezTo>
                        <a:pt x="154" y="58"/>
                        <a:pt x="164" y="58"/>
                        <a:pt x="173" y="58"/>
                      </a:cubicBezTo>
                      <a:cubicBezTo>
                        <a:pt x="175" y="57"/>
                        <a:pt x="177" y="57"/>
                        <a:pt x="179" y="57"/>
                      </a:cubicBezTo>
                      <a:cubicBezTo>
                        <a:pt x="168" y="44"/>
                        <a:pt x="157" y="32"/>
                        <a:pt x="148" y="20"/>
                      </a:cubicBezTo>
                      <a:cubicBezTo>
                        <a:pt x="142" y="12"/>
                        <a:pt x="135" y="8"/>
                        <a:pt x="125" y="9"/>
                      </a:cubicBezTo>
                      <a:cubicBezTo>
                        <a:pt x="116" y="10"/>
                        <a:pt x="108" y="10"/>
                        <a:pt x="99" y="10"/>
                      </a:cubicBezTo>
                      <a:close/>
                      <a:moveTo>
                        <a:pt x="184" y="106"/>
                      </a:moveTo>
                      <a:cubicBezTo>
                        <a:pt x="184" y="92"/>
                        <a:pt x="184" y="79"/>
                        <a:pt x="184" y="66"/>
                      </a:cubicBezTo>
                      <a:cubicBezTo>
                        <a:pt x="170" y="66"/>
                        <a:pt x="156" y="66"/>
                        <a:pt x="141" y="66"/>
                      </a:cubicBezTo>
                      <a:cubicBezTo>
                        <a:pt x="141" y="80"/>
                        <a:pt x="140" y="93"/>
                        <a:pt x="142" y="106"/>
                      </a:cubicBezTo>
                      <a:cubicBezTo>
                        <a:pt x="156" y="106"/>
                        <a:pt x="170" y="106"/>
                        <a:pt x="184" y="1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ïşļíďè">
                  <a:extLst>
                    <a:ext uri="{FF2B5EF4-FFF2-40B4-BE49-F238E27FC236}">
                      <a16:creationId xmlns:a16="http://schemas.microsoft.com/office/drawing/2014/main" id="{EAD6239C-E973-B887-C918-2B696F64738F}"/>
                    </a:ext>
                  </a:extLst>
                </p:cNvPr>
                <p:cNvSpPr/>
                <p:nvPr/>
              </p:nvSpPr>
              <p:spPr bwMode="auto">
                <a:xfrm>
                  <a:off x="5746751" y="5340350"/>
                  <a:ext cx="768350" cy="766763"/>
                </a:xfrm>
                <a:custGeom>
                  <a:avLst/>
                  <a:gdLst>
                    <a:gd name="T0" fmla="*/ 233 w 233"/>
                    <a:gd name="T1" fmla="*/ 231 h 233"/>
                    <a:gd name="T2" fmla="*/ 4 w 233"/>
                    <a:gd name="T3" fmla="*/ 232 h 233"/>
                    <a:gd name="T4" fmla="*/ 2 w 233"/>
                    <a:gd name="T5" fmla="*/ 3 h 233"/>
                    <a:gd name="T6" fmla="*/ 77 w 233"/>
                    <a:gd name="T7" fmla="*/ 3 h 233"/>
                    <a:gd name="T8" fmla="*/ 77 w 233"/>
                    <a:gd name="T9" fmla="*/ 46 h 233"/>
                    <a:gd name="T10" fmla="*/ 131 w 233"/>
                    <a:gd name="T11" fmla="*/ 47 h 233"/>
                    <a:gd name="T12" fmla="*/ 133 w 233"/>
                    <a:gd name="T13" fmla="*/ 2 h 233"/>
                    <a:gd name="T14" fmla="*/ 232 w 233"/>
                    <a:gd name="T15" fmla="*/ 0 h 233"/>
                    <a:gd name="T16" fmla="*/ 233 w 233"/>
                    <a:gd name="T17" fmla="*/ 231 h 233"/>
                    <a:gd name="T18" fmla="*/ 172 w 233"/>
                    <a:gd name="T19" fmla="*/ 127 h 233"/>
                    <a:gd name="T20" fmla="*/ 171 w 233"/>
                    <a:gd name="T21" fmla="*/ 122 h 233"/>
                    <a:gd name="T22" fmla="*/ 127 w 233"/>
                    <a:gd name="T23" fmla="*/ 68 h 233"/>
                    <a:gd name="T24" fmla="*/ 121 w 233"/>
                    <a:gd name="T25" fmla="*/ 62 h 233"/>
                    <a:gd name="T26" fmla="*/ 113 w 233"/>
                    <a:gd name="T27" fmla="*/ 69 h 233"/>
                    <a:gd name="T28" fmla="*/ 74 w 233"/>
                    <a:gd name="T29" fmla="*/ 116 h 233"/>
                    <a:gd name="T30" fmla="*/ 72 w 233"/>
                    <a:gd name="T31" fmla="*/ 119 h 233"/>
                    <a:gd name="T32" fmla="*/ 75 w 233"/>
                    <a:gd name="T33" fmla="*/ 126 h 233"/>
                    <a:gd name="T34" fmla="*/ 83 w 233"/>
                    <a:gd name="T35" fmla="*/ 127 h 233"/>
                    <a:gd name="T36" fmla="*/ 100 w 233"/>
                    <a:gd name="T37" fmla="*/ 128 h 233"/>
                    <a:gd name="T38" fmla="*/ 100 w 233"/>
                    <a:gd name="T39" fmla="*/ 168 h 233"/>
                    <a:gd name="T40" fmla="*/ 138 w 233"/>
                    <a:gd name="T41" fmla="*/ 168 h 233"/>
                    <a:gd name="T42" fmla="*/ 138 w 233"/>
                    <a:gd name="T43" fmla="*/ 127 h 233"/>
                    <a:gd name="T44" fmla="*/ 172 w 233"/>
                    <a:gd name="T45" fmla="*/ 127 h 233"/>
                    <a:gd name="T46" fmla="*/ 193 w 233"/>
                    <a:gd name="T47" fmla="*/ 184 h 233"/>
                    <a:gd name="T48" fmla="*/ 189 w 233"/>
                    <a:gd name="T49" fmla="*/ 183 h 233"/>
                    <a:gd name="T50" fmla="*/ 56 w 233"/>
                    <a:gd name="T51" fmla="*/ 184 h 233"/>
                    <a:gd name="T52" fmla="*/ 49 w 233"/>
                    <a:gd name="T53" fmla="*/ 185 h 233"/>
                    <a:gd name="T54" fmla="*/ 49 w 233"/>
                    <a:gd name="T55" fmla="*/ 205 h 233"/>
                    <a:gd name="T56" fmla="*/ 55 w 233"/>
                    <a:gd name="T57" fmla="*/ 212 h 233"/>
                    <a:gd name="T58" fmla="*/ 75 w 233"/>
                    <a:gd name="T59" fmla="*/ 212 h 233"/>
                    <a:gd name="T60" fmla="*/ 178 w 233"/>
                    <a:gd name="T61" fmla="*/ 211 h 233"/>
                    <a:gd name="T62" fmla="*/ 194 w 233"/>
                    <a:gd name="T63" fmla="*/ 210 h 233"/>
                    <a:gd name="T64" fmla="*/ 194 w 233"/>
                    <a:gd name="T65" fmla="*/ 189 h 233"/>
                    <a:gd name="T66" fmla="*/ 193 w 233"/>
                    <a:gd name="T67" fmla="*/ 184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33" h="233">
                      <a:moveTo>
                        <a:pt x="233" y="231"/>
                      </a:moveTo>
                      <a:cubicBezTo>
                        <a:pt x="156" y="231"/>
                        <a:pt x="80" y="233"/>
                        <a:pt x="4" y="232"/>
                      </a:cubicBezTo>
                      <a:cubicBezTo>
                        <a:pt x="1" y="218"/>
                        <a:pt x="0" y="15"/>
                        <a:pt x="2" y="3"/>
                      </a:cubicBezTo>
                      <a:cubicBezTo>
                        <a:pt x="27" y="3"/>
                        <a:pt x="52" y="3"/>
                        <a:pt x="77" y="3"/>
                      </a:cubicBezTo>
                      <a:cubicBezTo>
                        <a:pt x="77" y="17"/>
                        <a:pt x="77" y="31"/>
                        <a:pt x="77" y="46"/>
                      </a:cubicBezTo>
                      <a:cubicBezTo>
                        <a:pt x="96" y="49"/>
                        <a:pt x="113" y="47"/>
                        <a:pt x="131" y="47"/>
                      </a:cubicBezTo>
                      <a:cubicBezTo>
                        <a:pt x="132" y="32"/>
                        <a:pt x="132" y="17"/>
                        <a:pt x="133" y="2"/>
                      </a:cubicBezTo>
                      <a:cubicBezTo>
                        <a:pt x="166" y="2"/>
                        <a:pt x="199" y="1"/>
                        <a:pt x="232" y="0"/>
                      </a:cubicBezTo>
                      <a:cubicBezTo>
                        <a:pt x="232" y="77"/>
                        <a:pt x="233" y="153"/>
                        <a:pt x="233" y="231"/>
                      </a:cubicBezTo>
                      <a:close/>
                      <a:moveTo>
                        <a:pt x="172" y="127"/>
                      </a:moveTo>
                      <a:cubicBezTo>
                        <a:pt x="171" y="124"/>
                        <a:pt x="172" y="122"/>
                        <a:pt x="171" y="122"/>
                      </a:cubicBezTo>
                      <a:cubicBezTo>
                        <a:pt x="156" y="104"/>
                        <a:pt x="142" y="86"/>
                        <a:pt x="127" y="68"/>
                      </a:cubicBezTo>
                      <a:cubicBezTo>
                        <a:pt x="125" y="66"/>
                        <a:pt x="123" y="64"/>
                        <a:pt x="121" y="62"/>
                      </a:cubicBezTo>
                      <a:cubicBezTo>
                        <a:pt x="118" y="64"/>
                        <a:pt x="115" y="67"/>
                        <a:pt x="113" y="69"/>
                      </a:cubicBezTo>
                      <a:cubicBezTo>
                        <a:pt x="100" y="85"/>
                        <a:pt x="87" y="101"/>
                        <a:pt x="74" y="116"/>
                      </a:cubicBezTo>
                      <a:cubicBezTo>
                        <a:pt x="73" y="117"/>
                        <a:pt x="72" y="118"/>
                        <a:pt x="72" y="119"/>
                      </a:cubicBezTo>
                      <a:cubicBezTo>
                        <a:pt x="70" y="123"/>
                        <a:pt x="71" y="125"/>
                        <a:pt x="75" y="126"/>
                      </a:cubicBezTo>
                      <a:cubicBezTo>
                        <a:pt x="78" y="126"/>
                        <a:pt x="81" y="126"/>
                        <a:pt x="83" y="127"/>
                      </a:cubicBezTo>
                      <a:cubicBezTo>
                        <a:pt x="89" y="127"/>
                        <a:pt x="94" y="127"/>
                        <a:pt x="100" y="128"/>
                      </a:cubicBezTo>
                      <a:cubicBezTo>
                        <a:pt x="100" y="141"/>
                        <a:pt x="100" y="154"/>
                        <a:pt x="100" y="168"/>
                      </a:cubicBezTo>
                      <a:cubicBezTo>
                        <a:pt x="113" y="169"/>
                        <a:pt x="125" y="169"/>
                        <a:pt x="138" y="168"/>
                      </a:cubicBezTo>
                      <a:cubicBezTo>
                        <a:pt x="138" y="154"/>
                        <a:pt x="138" y="141"/>
                        <a:pt x="138" y="127"/>
                      </a:cubicBezTo>
                      <a:cubicBezTo>
                        <a:pt x="149" y="127"/>
                        <a:pt x="160" y="127"/>
                        <a:pt x="172" y="127"/>
                      </a:cubicBezTo>
                      <a:close/>
                      <a:moveTo>
                        <a:pt x="193" y="184"/>
                      </a:moveTo>
                      <a:cubicBezTo>
                        <a:pt x="191" y="184"/>
                        <a:pt x="190" y="183"/>
                        <a:pt x="189" y="183"/>
                      </a:cubicBezTo>
                      <a:cubicBezTo>
                        <a:pt x="145" y="184"/>
                        <a:pt x="101" y="184"/>
                        <a:pt x="56" y="184"/>
                      </a:cubicBezTo>
                      <a:cubicBezTo>
                        <a:pt x="54" y="184"/>
                        <a:pt x="51" y="185"/>
                        <a:pt x="49" y="185"/>
                      </a:cubicBezTo>
                      <a:cubicBezTo>
                        <a:pt x="49" y="193"/>
                        <a:pt x="49" y="199"/>
                        <a:pt x="49" y="205"/>
                      </a:cubicBezTo>
                      <a:cubicBezTo>
                        <a:pt x="49" y="210"/>
                        <a:pt x="50" y="212"/>
                        <a:pt x="55" y="212"/>
                      </a:cubicBezTo>
                      <a:cubicBezTo>
                        <a:pt x="61" y="212"/>
                        <a:pt x="68" y="212"/>
                        <a:pt x="75" y="212"/>
                      </a:cubicBezTo>
                      <a:cubicBezTo>
                        <a:pt x="109" y="212"/>
                        <a:pt x="144" y="211"/>
                        <a:pt x="178" y="211"/>
                      </a:cubicBezTo>
                      <a:cubicBezTo>
                        <a:pt x="183" y="211"/>
                        <a:pt x="188" y="210"/>
                        <a:pt x="194" y="210"/>
                      </a:cubicBezTo>
                      <a:cubicBezTo>
                        <a:pt x="194" y="202"/>
                        <a:pt x="194" y="195"/>
                        <a:pt x="194" y="189"/>
                      </a:cubicBezTo>
                      <a:cubicBezTo>
                        <a:pt x="194" y="187"/>
                        <a:pt x="193" y="186"/>
                        <a:pt x="193" y="184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íŝlíḑê">
                  <a:extLst>
                    <a:ext uri="{FF2B5EF4-FFF2-40B4-BE49-F238E27FC236}">
                      <a16:creationId xmlns:a16="http://schemas.microsoft.com/office/drawing/2014/main" id="{1394FB89-4977-4981-E07C-AF6F84E77B47}"/>
                    </a:ext>
                  </a:extLst>
                </p:cNvPr>
                <p:cNvSpPr/>
                <p:nvPr/>
              </p:nvSpPr>
              <p:spPr bwMode="auto">
                <a:xfrm>
                  <a:off x="5581651" y="5191125"/>
                  <a:ext cx="144463" cy="889000"/>
                </a:xfrm>
                <a:custGeom>
                  <a:avLst/>
                  <a:gdLst>
                    <a:gd name="T0" fmla="*/ 3 w 44"/>
                    <a:gd name="T1" fmla="*/ 0 h 270"/>
                    <a:gd name="T2" fmla="*/ 13 w 44"/>
                    <a:gd name="T3" fmla="*/ 11 h 270"/>
                    <a:gd name="T4" fmla="*/ 39 w 44"/>
                    <a:gd name="T5" fmla="*/ 39 h 270"/>
                    <a:gd name="T6" fmla="*/ 43 w 44"/>
                    <a:gd name="T7" fmla="*/ 51 h 270"/>
                    <a:gd name="T8" fmla="*/ 44 w 44"/>
                    <a:gd name="T9" fmla="*/ 260 h 270"/>
                    <a:gd name="T10" fmla="*/ 44 w 44"/>
                    <a:gd name="T11" fmla="*/ 270 h 270"/>
                    <a:gd name="T12" fmla="*/ 39 w 44"/>
                    <a:gd name="T13" fmla="*/ 266 h 270"/>
                    <a:gd name="T14" fmla="*/ 4 w 44"/>
                    <a:gd name="T15" fmla="*/ 228 h 270"/>
                    <a:gd name="T16" fmla="*/ 1 w 44"/>
                    <a:gd name="T17" fmla="*/ 220 h 270"/>
                    <a:gd name="T18" fmla="*/ 0 w 44"/>
                    <a:gd name="T19" fmla="*/ 8 h 270"/>
                    <a:gd name="T20" fmla="*/ 1 w 44"/>
                    <a:gd name="T21" fmla="*/ 1 h 270"/>
                    <a:gd name="T22" fmla="*/ 3 w 44"/>
                    <a:gd name="T23" fmla="*/ 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270">
                      <a:moveTo>
                        <a:pt x="3" y="0"/>
                      </a:moveTo>
                      <a:cubicBezTo>
                        <a:pt x="6" y="4"/>
                        <a:pt x="9" y="8"/>
                        <a:pt x="13" y="11"/>
                      </a:cubicBezTo>
                      <a:cubicBezTo>
                        <a:pt x="21" y="20"/>
                        <a:pt x="30" y="30"/>
                        <a:pt x="39" y="39"/>
                      </a:cubicBezTo>
                      <a:cubicBezTo>
                        <a:pt x="42" y="42"/>
                        <a:pt x="43" y="46"/>
                        <a:pt x="43" y="51"/>
                      </a:cubicBezTo>
                      <a:cubicBezTo>
                        <a:pt x="43" y="120"/>
                        <a:pt x="44" y="190"/>
                        <a:pt x="44" y="260"/>
                      </a:cubicBezTo>
                      <a:cubicBezTo>
                        <a:pt x="44" y="263"/>
                        <a:pt x="44" y="265"/>
                        <a:pt x="44" y="270"/>
                      </a:cubicBezTo>
                      <a:cubicBezTo>
                        <a:pt x="42" y="268"/>
                        <a:pt x="40" y="267"/>
                        <a:pt x="39" y="266"/>
                      </a:cubicBezTo>
                      <a:cubicBezTo>
                        <a:pt x="28" y="253"/>
                        <a:pt x="16" y="241"/>
                        <a:pt x="4" y="228"/>
                      </a:cubicBezTo>
                      <a:cubicBezTo>
                        <a:pt x="2" y="226"/>
                        <a:pt x="1" y="223"/>
                        <a:pt x="1" y="220"/>
                      </a:cubicBezTo>
                      <a:cubicBezTo>
                        <a:pt x="1" y="149"/>
                        <a:pt x="1" y="79"/>
                        <a:pt x="0" y="8"/>
                      </a:cubicBezTo>
                      <a:cubicBezTo>
                        <a:pt x="0" y="6"/>
                        <a:pt x="1" y="4"/>
                        <a:pt x="1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B58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íšľiḋe">
                  <a:extLst>
                    <a:ext uri="{FF2B5EF4-FFF2-40B4-BE49-F238E27FC236}">
                      <a16:creationId xmlns:a16="http://schemas.microsoft.com/office/drawing/2014/main" id="{C70012C3-1BDF-238E-C746-5E03B3385FD1}"/>
                    </a:ext>
                  </a:extLst>
                </p:cNvPr>
                <p:cNvSpPr/>
                <p:nvPr/>
              </p:nvSpPr>
              <p:spPr bwMode="auto">
                <a:xfrm>
                  <a:off x="6043613" y="5154613"/>
                  <a:ext cx="452438" cy="165100"/>
                </a:xfrm>
                <a:custGeom>
                  <a:avLst/>
                  <a:gdLst>
                    <a:gd name="T0" fmla="*/ 0 w 137"/>
                    <a:gd name="T1" fmla="*/ 2 h 50"/>
                    <a:gd name="T2" fmla="*/ 6 w 137"/>
                    <a:gd name="T3" fmla="*/ 1 h 50"/>
                    <a:gd name="T4" fmla="*/ 86 w 137"/>
                    <a:gd name="T5" fmla="*/ 0 h 50"/>
                    <a:gd name="T6" fmla="*/ 99 w 137"/>
                    <a:gd name="T7" fmla="*/ 6 h 50"/>
                    <a:gd name="T8" fmla="*/ 133 w 137"/>
                    <a:gd name="T9" fmla="*/ 42 h 50"/>
                    <a:gd name="T10" fmla="*/ 137 w 137"/>
                    <a:gd name="T11" fmla="*/ 48 h 50"/>
                    <a:gd name="T12" fmla="*/ 129 w 137"/>
                    <a:gd name="T13" fmla="*/ 49 h 50"/>
                    <a:gd name="T14" fmla="*/ 50 w 137"/>
                    <a:gd name="T15" fmla="*/ 50 h 50"/>
                    <a:gd name="T16" fmla="*/ 34 w 137"/>
                    <a:gd name="T17" fmla="*/ 43 h 50"/>
                    <a:gd name="T18" fmla="*/ 2 w 137"/>
                    <a:gd name="T19" fmla="*/ 5 h 50"/>
                    <a:gd name="T20" fmla="*/ 0 w 137"/>
                    <a:gd name="T21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0">
                      <a:moveTo>
                        <a:pt x="0" y="2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33" y="1"/>
                        <a:pt x="59" y="1"/>
                        <a:pt x="86" y="0"/>
                      </a:cubicBezTo>
                      <a:cubicBezTo>
                        <a:pt x="91" y="0"/>
                        <a:pt x="95" y="2"/>
                        <a:pt x="99" y="6"/>
                      </a:cubicBezTo>
                      <a:cubicBezTo>
                        <a:pt x="110" y="18"/>
                        <a:pt x="122" y="30"/>
                        <a:pt x="133" y="42"/>
                      </a:cubicBezTo>
                      <a:cubicBezTo>
                        <a:pt x="134" y="44"/>
                        <a:pt x="135" y="46"/>
                        <a:pt x="137" y="48"/>
                      </a:cubicBezTo>
                      <a:cubicBezTo>
                        <a:pt x="134" y="48"/>
                        <a:pt x="132" y="49"/>
                        <a:pt x="129" y="49"/>
                      </a:cubicBezTo>
                      <a:cubicBezTo>
                        <a:pt x="103" y="49"/>
                        <a:pt x="76" y="49"/>
                        <a:pt x="50" y="50"/>
                      </a:cubicBezTo>
                      <a:cubicBezTo>
                        <a:pt x="43" y="50"/>
                        <a:pt x="39" y="48"/>
                        <a:pt x="34" y="43"/>
                      </a:cubicBezTo>
                      <a:cubicBezTo>
                        <a:pt x="24" y="30"/>
                        <a:pt x="12" y="18"/>
                        <a:pt x="2" y="5"/>
                      </a:cubicBezTo>
                      <a:cubicBezTo>
                        <a:pt x="1" y="5"/>
                        <a:pt x="1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9C7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î$1ïďé">
                  <a:extLst>
                    <a:ext uri="{FF2B5EF4-FFF2-40B4-BE49-F238E27FC236}">
                      <a16:creationId xmlns:a16="http://schemas.microsoft.com/office/drawing/2014/main" id="{EAF13E6A-9450-B409-B047-84D77445C48A}"/>
                    </a:ext>
                  </a:extLst>
                </p:cNvPr>
                <p:cNvSpPr/>
                <p:nvPr/>
              </p:nvSpPr>
              <p:spPr bwMode="auto">
                <a:xfrm>
                  <a:off x="5600701" y="5162550"/>
                  <a:ext cx="379413" cy="157163"/>
                </a:xfrm>
                <a:custGeom>
                  <a:avLst/>
                  <a:gdLst>
                    <a:gd name="T0" fmla="*/ 115 w 115"/>
                    <a:gd name="T1" fmla="*/ 47 h 48"/>
                    <a:gd name="T2" fmla="*/ 107 w 115"/>
                    <a:gd name="T3" fmla="*/ 48 h 48"/>
                    <a:gd name="T4" fmla="*/ 50 w 115"/>
                    <a:gd name="T5" fmla="*/ 47 h 48"/>
                    <a:gd name="T6" fmla="*/ 41 w 115"/>
                    <a:gd name="T7" fmla="*/ 45 h 48"/>
                    <a:gd name="T8" fmla="*/ 0 w 115"/>
                    <a:gd name="T9" fmla="*/ 1 h 48"/>
                    <a:gd name="T10" fmla="*/ 6 w 115"/>
                    <a:gd name="T11" fmla="*/ 0 h 48"/>
                    <a:gd name="T12" fmla="*/ 68 w 115"/>
                    <a:gd name="T13" fmla="*/ 0 h 48"/>
                    <a:gd name="T14" fmla="*/ 78 w 115"/>
                    <a:gd name="T15" fmla="*/ 3 h 48"/>
                    <a:gd name="T16" fmla="*/ 115 w 115"/>
                    <a:gd name="T17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5" h="48">
                      <a:moveTo>
                        <a:pt x="115" y="47"/>
                      </a:moveTo>
                      <a:cubicBezTo>
                        <a:pt x="112" y="48"/>
                        <a:pt x="110" y="48"/>
                        <a:pt x="107" y="48"/>
                      </a:cubicBezTo>
                      <a:cubicBezTo>
                        <a:pt x="88" y="48"/>
                        <a:pt x="69" y="48"/>
                        <a:pt x="50" y="47"/>
                      </a:cubicBezTo>
                      <a:cubicBezTo>
                        <a:pt x="47" y="47"/>
                        <a:pt x="43" y="47"/>
                        <a:pt x="41" y="45"/>
                      </a:cubicBezTo>
                      <a:cubicBezTo>
                        <a:pt x="27" y="31"/>
                        <a:pt x="14" y="16"/>
                        <a:pt x="0" y="1"/>
                      </a:cubicBezTo>
                      <a:cubicBezTo>
                        <a:pt x="3" y="0"/>
                        <a:pt x="4" y="0"/>
                        <a:pt x="6" y="0"/>
                      </a:cubicBezTo>
                      <a:cubicBezTo>
                        <a:pt x="27" y="0"/>
                        <a:pt x="47" y="0"/>
                        <a:pt x="68" y="0"/>
                      </a:cubicBezTo>
                      <a:cubicBezTo>
                        <a:pt x="72" y="0"/>
                        <a:pt x="75" y="0"/>
                        <a:pt x="78" y="3"/>
                      </a:cubicBezTo>
                      <a:cubicBezTo>
                        <a:pt x="90" y="18"/>
                        <a:pt x="102" y="32"/>
                        <a:pt x="115" y="47"/>
                      </a:cubicBezTo>
                      <a:close/>
                    </a:path>
                  </a:pathLst>
                </a:custGeom>
                <a:solidFill>
                  <a:srgbClr val="9C7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ísḻîḑè">
                  <a:extLst>
                    <a:ext uri="{FF2B5EF4-FFF2-40B4-BE49-F238E27FC236}">
                      <a16:creationId xmlns:a16="http://schemas.microsoft.com/office/drawing/2014/main" id="{65805735-6012-37AE-80C6-15B31BD4084A}"/>
                    </a:ext>
                  </a:extLst>
                </p:cNvPr>
                <p:cNvSpPr/>
                <p:nvPr/>
              </p:nvSpPr>
              <p:spPr bwMode="auto">
                <a:xfrm>
                  <a:off x="5881688" y="5154613"/>
                  <a:ext cx="263525" cy="165100"/>
                </a:xfrm>
                <a:custGeom>
                  <a:avLst/>
                  <a:gdLst>
                    <a:gd name="T0" fmla="*/ 0 w 80"/>
                    <a:gd name="T1" fmla="*/ 2 h 50"/>
                    <a:gd name="T2" fmla="*/ 26 w 80"/>
                    <a:gd name="T3" fmla="*/ 1 h 50"/>
                    <a:gd name="T4" fmla="*/ 49 w 80"/>
                    <a:gd name="T5" fmla="*/ 12 h 50"/>
                    <a:gd name="T6" fmla="*/ 80 w 80"/>
                    <a:gd name="T7" fmla="*/ 49 h 50"/>
                    <a:gd name="T8" fmla="*/ 74 w 80"/>
                    <a:gd name="T9" fmla="*/ 50 h 50"/>
                    <a:gd name="T10" fmla="*/ 46 w 80"/>
                    <a:gd name="T11" fmla="*/ 50 h 50"/>
                    <a:gd name="T12" fmla="*/ 37 w 80"/>
                    <a:gd name="T13" fmla="*/ 47 h 50"/>
                    <a:gd name="T14" fmla="*/ 0 w 80"/>
                    <a:gd name="T15" fmla="*/ 5 h 50"/>
                    <a:gd name="T16" fmla="*/ 0 w 80"/>
                    <a:gd name="T1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50">
                      <a:moveTo>
                        <a:pt x="0" y="2"/>
                      </a:moveTo>
                      <a:cubicBezTo>
                        <a:pt x="9" y="2"/>
                        <a:pt x="17" y="2"/>
                        <a:pt x="26" y="1"/>
                      </a:cubicBezTo>
                      <a:cubicBezTo>
                        <a:pt x="36" y="0"/>
                        <a:pt x="43" y="4"/>
                        <a:pt x="49" y="12"/>
                      </a:cubicBezTo>
                      <a:cubicBezTo>
                        <a:pt x="58" y="24"/>
                        <a:pt x="69" y="36"/>
                        <a:pt x="80" y="49"/>
                      </a:cubicBezTo>
                      <a:cubicBezTo>
                        <a:pt x="78" y="49"/>
                        <a:pt x="76" y="49"/>
                        <a:pt x="74" y="50"/>
                      </a:cubicBezTo>
                      <a:cubicBezTo>
                        <a:pt x="65" y="50"/>
                        <a:pt x="55" y="50"/>
                        <a:pt x="46" y="50"/>
                      </a:cubicBezTo>
                      <a:cubicBezTo>
                        <a:pt x="43" y="50"/>
                        <a:pt x="39" y="49"/>
                        <a:pt x="37" y="47"/>
                      </a:cubicBezTo>
                      <a:cubicBezTo>
                        <a:pt x="25" y="33"/>
                        <a:pt x="13" y="19"/>
                        <a:pt x="0" y="5"/>
                      </a:cubicBezTo>
                      <a:cubicBezTo>
                        <a:pt x="0" y="4"/>
                        <a:pt x="0" y="4"/>
                        <a:pt x="0" y="2"/>
                      </a:cubicBezTo>
                      <a:close/>
                    </a:path>
                  </a:pathLst>
                </a:custGeom>
                <a:solidFill>
                  <a:srgbClr val="B58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îṡḷiďe">
                  <a:extLst>
                    <a:ext uri="{FF2B5EF4-FFF2-40B4-BE49-F238E27FC236}">
                      <a16:creationId xmlns:a16="http://schemas.microsoft.com/office/drawing/2014/main" id="{6F0FD7BF-216D-E0D7-0C35-AC1677618F6F}"/>
                    </a:ext>
                  </a:extLst>
                </p:cNvPr>
                <p:cNvSpPr/>
                <p:nvPr/>
              </p:nvSpPr>
              <p:spPr bwMode="auto">
                <a:xfrm>
                  <a:off x="6016626" y="5346700"/>
                  <a:ext cx="146050" cy="131763"/>
                </a:xfrm>
                <a:custGeom>
                  <a:avLst/>
                  <a:gdLst>
                    <a:gd name="T0" fmla="*/ 44 w 44"/>
                    <a:gd name="T1" fmla="*/ 40 h 40"/>
                    <a:gd name="T2" fmla="*/ 2 w 44"/>
                    <a:gd name="T3" fmla="*/ 40 h 40"/>
                    <a:gd name="T4" fmla="*/ 1 w 44"/>
                    <a:gd name="T5" fmla="*/ 0 h 40"/>
                    <a:gd name="T6" fmla="*/ 44 w 44"/>
                    <a:gd name="T7" fmla="*/ 0 h 40"/>
                    <a:gd name="T8" fmla="*/ 44 w 44"/>
                    <a:gd name="T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0">
                      <a:moveTo>
                        <a:pt x="44" y="40"/>
                      </a:moveTo>
                      <a:cubicBezTo>
                        <a:pt x="30" y="40"/>
                        <a:pt x="16" y="40"/>
                        <a:pt x="2" y="40"/>
                      </a:cubicBezTo>
                      <a:cubicBezTo>
                        <a:pt x="0" y="27"/>
                        <a:pt x="1" y="14"/>
                        <a:pt x="1" y="0"/>
                      </a:cubicBezTo>
                      <a:cubicBezTo>
                        <a:pt x="16" y="0"/>
                        <a:pt x="30" y="0"/>
                        <a:pt x="44" y="0"/>
                      </a:cubicBezTo>
                      <a:cubicBezTo>
                        <a:pt x="44" y="13"/>
                        <a:pt x="44" y="26"/>
                        <a:pt x="44" y="40"/>
                      </a:cubicBezTo>
                      <a:close/>
                    </a:path>
                  </a:pathLst>
                </a:custGeom>
                <a:solidFill>
                  <a:srgbClr val="B58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íşlíḓe">
                  <a:extLst>
                    <a:ext uri="{FF2B5EF4-FFF2-40B4-BE49-F238E27FC236}">
                      <a16:creationId xmlns:a16="http://schemas.microsoft.com/office/drawing/2014/main" id="{44D6A8CC-1C10-DAB2-256C-A1FE4D08ABB7}"/>
                    </a:ext>
                  </a:extLst>
                </p:cNvPr>
                <p:cNvSpPr/>
                <p:nvPr/>
              </p:nvSpPr>
              <p:spPr bwMode="auto">
                <a:xfrm>
                  <a:off x="5976938" y="5543550"/>
                  <a:ext cx="336550" cy="352425"/>
                </a:xfrm>
                <a:custGeom>
                  <a:avLst/>
                  <a:gdLst>
                    <a:gd name="T0" fmla="*/ 102 w 102"/>
                    <a:gd name="T1" fmla="*/ 65 h 107"/>
                    <a:gd name="T2" fmla="*/ 68 w 102"/>
                    <a:gd name="T3" fmla="*/ 65 h 107"/>
                    <a:gd name="T4" fmla="*/ 68 w 102"/>
                    <a:gd name="T5" fmla="*/ 106 h 107"/>
                    <a:gd name="T6" fmla="*/ 30 w 102"/>
                    <a:gd name="T7" fmla="*/ 106 h 107"/>
                    <a:gd name="T8" fmla="*/ 30 w 102"/>
                    <a:gd name="T9" fmla="*/ 66 h 107"/>
                    <a:gd name="T10" fmla="*/ 13 w 102"/>
                    <a:gd name="T11" fmla="*/ 65 h 107"/>
                    <a:gd name="T12" fmla="*/ 5 w 102"/>
                    <a:gd name="T13" fmla="*/ 64 h 107"/>
                    <a:gd name="T14" fmla="*/ 2 w 102"/>
                    <a:gd name="T15" fmla="*/ 57 h 107"/>
                    <a:gd name="T16" fmla="*/ 4 w 102"/>
                    <a:gd name="T17" fmla="*/ 54 h 107"/>
                    <a:gd name="T18" fmla="*/ 43 w 102"/>
                    <a:gd name="T19" fmla="*/ 7 h 107"/>
                    <a:gd name="T20" fmla="*/ 51 w 102"/>
                    <a:gd name="T21" fmla="*/ 0 h 107"/>
                    <a:gd name="T22" fmla="*/ 57 w 102"/>
                    <a:gd name="T23" fmla="*/ 6 h 107"/>
                    <a:gd name="T24" fmla="*/ 101 w 102"/>
                    <a:gd name="T25" fmla="*/ 60 h 107"/>
                    <a:gd name="T26" fmla="*/ 102 w 102"/>
                    <a:gd name="T27" fmla="*/ 65 h 107"/>
                    <a:gd name="T28" fmla="*/ 51 w 102"/>
                    <a:gd name="T29" fmla="*/ 7 h 107"/>
                    <a:gd name="T30" fmla="*/ 9 w 102"/>
                    <a:gd name="T31" fmla="*/ 59 h 107"/>
                    <a:gd name="T32" fmla="*/ 36 w 102"/>
                    <a:gd name="T33" fmla="*/ 60 h 107"/>
                    <a:gd name="T34" fmla="*/ 36 w 102"/>
                    <a:gd name="T35" fmla="*/ 100 h 107"/>
                    <a:gd name="T36" fmla="*/ 62 w 102"/>
                    <a:gd name="T37" fmla="*/ 99 h 107"/>
                    <a:gd name="T38" fmla="*/ 62 w 102"/>
                    <a:gd name="T39" fmla="*/ 60 h 107"/>
                    <a:gd name="T40" fmla="*/ 92 w 102"/>
                    <a:gd name="T41" fmla="*/ 58 h 107"/>
                    <a:gd name="T42" fmla="*/ 51 w 102"/>
                    <a:gd name="T43" fmla="*/ 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2" h="107">
                      <a:moveTo>
                        <a:pt x="102" y="65"/>
                      </a:moveTo>
                      <a:cubicBezTo>
                        <a:pt x="90" y="65"/>
                        <a:pt x="79" y="65"/>
                        <a:pt x="68" y="65"/>
                      </a:cubicBezTo>
                      <a:cubicBezTo>
                        <a:pt x="68" y="79"/>
                        <a:pt x="68" y="92"/>
                        <a:pt x="68" y="106"/>
                      </a:cubicBezTo>
                      <a:cubicBezTo>
                        <a:pt x="55" y="107"/>
                        <a:pt x="43" y="107"/>
                        <a:pt x="30" y="106"/>
                      </a:cubicBezTo>
                      <a:cubicBezTo>
                        <a:pt x="30" y="92"/>
                        <a:pt x="30" y="79"/>
                        <a:pt x="30" y="66"/>
                      </a:cubicBezTo>
                      <a:cubicBezTo>
                        <a:pt x="24" y="65"/>
                        <a:pt x="19" y="65"/>
                        <a:pt x="13" y="65"/>
                      </a:cubicBezTo>
                      <a:cubicBezTo>
                        <a:pt x="11" y="64"/>
                        <a:pt x="8" y="64"/>
                        <a:pt x="5" y="64"/>
                      </a:cubicBezTo>
                      <a:cubicBezTo>
                        <a:pt x="1" y="63"/>
                        <a:pt x="0" y="61"/>
                        <a:pt x="2" y="57"/>
                      </a:cubicBezTo>
                      <a:cubicBezTo>
                        <a:pt x="2" y="56"/>
                        <a:pt x="3" y="55"/>
                        <a:pt x="4" y="54"/>
                      </a:cubicBezTo>
                      <a:cubicBezTo>
                        <a:pt x="17" y="39"/>
                        <a:pt x="30" y="23"/>
                        <a:pt x="43" y="7"/>
                      </a:cubicBezTo>
                      <a:cubicBezTo>
                        <a:pt x="45" y="5"/>
                        <a:pt x="48" y="2"/>
                        <a:pt x="51" y="0"/>
                      </a:cubicBezTo>
                      <a:cubicBezTo>
                        <a:pt x="53" y="2"/>
                        <a:pt x="55" y="4"/>
                        <a:pt x="57" y="6"/>
                      </a:cubicBezTo>
                      <a:cubicBezTo>
                        <a:pt x="72" y="24"/>
                        <a:pt x="86" y="42"/>
                        <a:pt x="101" y="60"/>
                      </a:cubicBezTo>
                      <a:cubicBezTo>
                        <a:pt x="102" y="60"/>
                        <a:pt x="101" y="62"/>
                        <a:pt x="102" y="65"/>
                      </a:cubicBezTo>
                      <a:close/>
                      <a:moveTo>
                        <a:pt x="51" y="7"/>
                      </a:moveTo>
                      <a:cubicBezTo>
                        <a:pt x="36" y="25"/>
                        <a:pt x="23" y="41"/>
                        <a:pt x="9" y="59"/>
                      </a:cubicBezTo>
                      <a:cubicBezTo>
                        <a:pt x="19" y="59"/>
                        <a:pt x="27" y="59"/>
                        <a:pt x="36" y="60"/>
                      </a:cubicBezTo>
                      <a:cubicBezTo>
                        <a:pt x="36" y="73"/>
                        <a:pt x="36" y="86"/>
                        <a:pt x="36" y="100"/>
                      </a:cubicBezTo>
                      <a:cubicBezTo>
                        <a:pt x="45" y="100"/>
                        <a:pt x="53" y="101"/>
                        <a:pt x="62" y="99"/>
                      </a:cubicBezTo>
                      <a:cubicBezTo>
                        <a:pt x="62" y="86"/>
                        <a:pt x="62" y="73"/>
                        <a:pt x="62" y="60"/>
                      </a:cubicBezTo>
                      <a:cubicBezTo>
                        <a:pt x="72" y="58"/>
                        <a:pt x="82" y="61"/>
                        <a:pt x="92" y="58"/>
                      </a:cubicBezTo>
                      <a:cubicBezTo>
                        <a:pt x="78" y="41"/>
                        <a:pt x="65" y="25"/>
                        <a:pt x="51" y="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ïsḷiďê">
                  <a:extLst>
                    <a:ext uri="{FF2B5EF4-FFF2-40B4-BE49-F238E27FC236}">
                      <a16:creationId xmlns:a16="http://schemas.microsoft.com/office/drawing/2014/main" id="{B76BCC7A-2CCC-AEC6-611D-218183D8C7E8}"/>
                    </a:ext>
                  </a:extLst>
                </p:cNvPr>
                <p:cNvSpPr/>
                <p:nvPr/>
              </p:nvSpPr>
              <p:spPr bwMode="auto">
                <a:xfrm>
                  <a:off x="5908676" y="5942013"/>
                  <a:ext cx="477838" cy="95250"/>
                </a:xfrm>
                <a:custGeom>
                  <a:avLst/>
                  <a:gdLst>
                    <a:gd name="T0" fmla="*/ 144 w 145"/>
                    <a:gd name="T1" fmla="*/ 1 h 29"/>
                    <a:gd name="T2" fmla="*/ 145 w 145"/>
                    <a:gd name="T3" fmla="*/ 6 h 29"/>
                    <a:gd name="T4" fmla="*/ 145 w 145"/>
                    <a:gd name="T5" fmla="*/ 27 h 29"/>
                    <a:gd name="T6" fmla="*/ 129 w 145"/>
                    <a:gd name="T7" fmla="*/ 28 h 29"/>
                    <a:gd name="T8" fmla="*/ 26 w 145"/>
                    <a:gd name="T9" fmla="*/ 29 h 29"/>
                    <a:gd name="T10" fmla="*/ 6 w 145"/>
                    <a:gd name="T11" fmla="*/ 29 h 29"/>
                    <a:gd name="T12" fmla="*/ 0 w 145"/>
                    <a:gd name="T13" fmla="*/ 22 h 29"/>
                    <a:gd name="T14" fmla="*/ 0 w 145"/>
                    <a:gd name="T15" fmla="*/ 2 h 29"/>
                    <a:gd name="T16" fmla="*/ 7 w 145"/>
                    <a:gd name="T17" fmla="*/ 1 h 29"/>
                    <a:gd name="T18" fmla="*/ 140 w 145"/>
                    <a:gd name="T19" fmla="*/ 0 h 29"/>
                    <a:gd name="T20" fmla="*/ 144 w 145"/>
                    <a:gd name="T21" fmla="*/ 1 h 29"/>
                    <a:gd name="T22" fmla="*/ 6 w 145"/>
                    <a:gd name="T23" fmla="*/ 22 h 29"/>
                    <a:gd name="T24" fmla="*/ 139 w 145"/>
                    <a:gd name="T25" fmla="*/ 21 h 29"/>
                    <a:gd name="T26" fmla="*/ 139 w 145"/>
                    <a:gd name="T27" fmla="*/ 7 h 29"/>
                    <a:gd name="T28" fmla="*/ 6 w 145"/>
                    <a:gd name="T29" fmla="*/ 7 h 29"/>
                    <a:gd name="T30" fmla="*/ 6 w 145"/>
                    <a:gd name="T31" fmla="*/ 2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5" h="29">
                      <a:moveTo>
                        <a:pt x="144" y="1"/>
                      </a:moveTo>
                      <a:cubicBezTo>
                        <a:pt x="144" y="3"/>
                        <a:pt x="145" y="4"/>
                        <a:pt x="145" y="6"/>
                      </a:cubicBezTo>
                      <a:cubicBezTo>
                        <a:pt x="145" y="12"/>
                        <a:pt x="145" y="19"/>
                        <a:pt x="145" y="27"/>
                      </a:cubicBezTo>
                      <a:cubicBezTo>
                        <a:pt x="139" y="27"/>
                        <a:pt x="134" y="28"/>
                        <a:pt x="129" y="28"/>
                      </a:cubicBezTo>
                      <a:cubicBezTo>
                        <a:pt x="95" y="28"/>
                        <a:pt x="60" y="29"/>
                        <a:pt x="26" y="29"/>
                      </a:cubicBezTo>
                      <a:cubicBezTo>
                        <a:pt x="19" y="29"/>
                        <a:pt x="12" y="29"/>
                        <a:pt x="6" y="29"/>
                      </a:cubicBezTo>
                      <a:cubicBezTo>
                        <a:pt x="1" y="29"/>
                        <a:pt x="0" y="27"/>
                        <a:pt x="0" y="22"/>
                      </a:cubicBezTo>
                      <a:cubicBezTo>
                        <a:pt x="0" y="16"/>
                        <a:pt x="0" y="10"/>
                        <a:pt x="0" y="2"/>
                      </a:cubicBezTo>
                      <a:cubicBezTo>
                        <a:pt x="2" y="2"/>
                        <a:pt x="5" y="1"/>
                        <a:pt x="7" y="1"/>
                      </a:cubicBezTo>
                      <a:cubicBezTo>
                        <a:pt x="52" y="1"/>
                        <a:pt x="96" y="1"/>
                        <a:pt x="140" y="0"/>
                      </a:cubicBezTo>
                      <a:cubicBezTo>
                        <a:pt x="141" y="0"/>
                        <a:pt x="142" y="1"/>
                        <a:pt x="144" y="1"/>
                      </a:cubicBezTo>
                      <a:close/>
                      <a:moveTo>
                        <a:pt x="6" y="22"/>
                      </a:moveTo>
                      <a:cubicBezTo>
                        <a:pt x="14" y="24"/>
                        <a:pt x="132" y="23"/>
                        <a:pt x="139" y="21"/>
                      </a:cubicBezTo>
                      <a:cubicBezTo>
                        <a:pt x="139" y="16"/>
                        <a:pt x="139" y="12"/>
                        <a:pt x="139" y="7"/>
                      </a:cubicBezTo>
                      <a:cubicBezTo>
                        <a:pt x="94" y="7"/>
                        <a:pt x="50" y="7"/>
                        <a:pt x="6" y="7"/>
                      </a:cubicBezTo>
                      <a:cubicBezTo>
                        <a:pt x="6" y="13"/>
                        <a:pt x="6" y="18"/>
                        <a:pt x="6" y="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íSlîdé">
                  <a:extLst>
                    <a:ext uri="{FF2B5EF4-FFF2-40B4-BE49-F238E27FC236}">
                      <a16:creationId xmlns:a16="http://schemas.microsoft.com/office/drawing/2014/main" id="{736C4708-55FE-8B73-7C33-A6C097C86E0A}"/>
                    </a:ext>
                  </a:extLst>
                </p:cNvPr>
                <p:cNvSpPr/>
                <p:nvPr/>
              </p:nvSpPr>
              <p:spPr bwMode="auto">
                <a:xfrm>
                  <a:off x="6007101" y="5567363"/>
                  <a:ext cx="273050" cy="309563"/>
                </a:xfrm>
                <a:custGeom>
                  <a:avLst/>
                  <a:gdLst>
                    <a:gd name="T0" fmla="*/ 42 w 83"/>
                    <a:gd name="T1" fmla="*/ 0 h 94"/>
                    <a:gd name="T2" fmla="*/ 83 w 83"/>
                    <a:gd name="T3" fmla="*/ 51 h 94"/>
                    <a:gd name="T4" fmla="*/ 53 w 83"/>
                    <a:gd name="T5" fmla="*/ 53 h 94"/>
                    <a:gd name="T6" fmla="*/ 53 w 83"/>
                    <a:gd name="T7" fmla="*/ 92 h 94"/>
                    <a:gd name="T8" fmla="*/ 27 w 83"/>
                    <a:gd name="T9" fmla="*/ 93 h 94"/>
                    <a:gd name="T10" fmla="*/ 27 w 83"/>
                    <a:gd name="T11" fmla="*/ 53 h 94"/>
                    <a:gd name="T12" fmla="*/ 0 w 83"/>
                    <a:gd name="T13" fmla="*/ 52 h 94"/>
                    <a:gd name="T14" fmla="*/ 42 w 83"/>
                    <a:gd name="T15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94">
                      <a:moveTo>
                        <a:pt x="42" y="0"/>
                      </a:moveTo>
                      <a:cubicBezTo>
                        <a:pt x="56" y="18"/>
                        <a:pt x="69" y="34"/>
                        <a:pt x="83" y="51"/>
                      </a:cubicBezTo>
                      <a:cubicBezTo>
                        <a:pt x="73" y="54"/>
                        <a:pt x="63" y="51"/>
                        <a:pt x="53" y="53"/>
                      </a:cubicBezTo>
                      <a:cubicBezTo>
                        <a:pt x="53" y="66"/>
                        <a:pt x="53" y="79"/>
                        <a:pt x="53" y="92"/>
                      </a:cubicBezTo>
                      <a:cubicBezTo>
                        <a:pt x="44" y="94"/>
                        <a:pt x="36" y="93"/>
                        <a:pt x="27" y="93"/>
                      </a:cubicBezTo>
                      <a:cubicBezTo>
                        <a:pt x="27" y="79"/>
                        <a:pt x="27" y="66"/>
                        <a:pt x="27" y="53"/>
                      </a:cubicBezTo>
                      <a:cubicBezTo>
                        <a:pt x="18" y="52"/>
                        <a:pt x="10" y="52"/>
                        <a:pt x="0" y="52"/>
                      </a:cubicBezTo>
                      <a:cubicBezTo>
                        <a:pt x="14" y="34"/>
                        <a:pt x="27" y="18"/>
                        <a:pt x="42" y="0"/>
                      </a:cubicBezTo>
                      <a:close/>
                    </a:path>
                  </a:pathLst>
                </a:custGeom>
                <a:solidFill>
                  <a:srgbClr val="3A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ïşḻïďé">
                  <a:extLst>
                    <a:ext uri="{FF2B5EF4-FFF2-40B4-BE49-F238E27FC236}">
                      <a16:creationId xmlns:a16="http://schemas.microsoft.com/office/drawing/2014/main" id="{7A4485CF-90CB-3AFD-42F6-2DA2870675AC}"/>
                    </a:ext>
                  </a:extLst>
                </p:cNvPr>
                <p:cNvSpPr/>
                <p:nvPr/>
              </p:nvSpPr>
              <p:spPr bwMode="auto">
                <a:xfrm>
                  <a:off x="5927726" y="5965825"/>
                  <a:ext cx="439738" cy="55563"/>
                </a:xfrm>
                <a:custGeom>
                  <a:avLst/>
                  <a:gdLst>
                    <a:gd name="T0" fmla="*/ 0 w 133"/>
                    <a:gd name="T1" fmla="*/ 15 h 17"/>
                    <a:gd name="T2" fmla="*/ 0 w 133"/>
                    <a:gd name="T3" fmla="*/ 0 h 17"/>
                    <a:gd name="T4" fmla="*/ 133 w 133"/>
                    <a:gd name="T5" fmla="*/ 0 h 17"/>
                    <a:gd name="T6" fmla="*/ 133 w 133"/>
                    <a:gd name="T7" fmla="*/ 14 h 17"/>
                    <a:gd name="T8" fmla="*/ 0 w 133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17">
                      <a:moveTo>
                        <a:pt x="0" y="15"/>
                      </a:moveTo>
                      <a:cubicBezTo>
                        <a:pt x="0" y="11"/>
                        <a:pt x="0" y="6"/>
                        <a:pt x="0" y="0"/>
                      </a:cubicBezTo>
                      <a:cubicBezTo>
                        <a:pt x="44" y="0"/>
                        <a:pt x="88" y="0"/>
                        <a:pt x="133" y="0"/>
                      </a:cubicBezTo>
                      <a:cubicBezTo>
                        <a:pt x="133" y="5"/>
                        <a:pt x="133" y="9"/>
                        <a:pt x="133" y="14"/>
                      </a:cubicBezTo>
                      <a:cubicBezTo>
                        <a:pt x="126" y="16"/>
                        <a:pt x="8" y="17"/>
                        <a:pt x="0" y="15"/>
                      </a:cubicBezTo>
                      <a:close/>
                    </a:path>
                  </a:pathLst>
                </a:custGeom>
                <a:solidFill>
                  <a:srgbClr val="3A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688" name="图片 687">
            <a:extLst>
              <a:ext uri="{FF2B5EF4-FFF2-40B4-BE49-F238E27FC236}">
                <a16:creationId xmlns:a16="http://schemas.microsoft.com/office/drawing/2014/main" id="{139263F3-656A-4CBF-11C6-B7FD4980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225" y="1546845"/>
            <a:ext cx="1307538" cy="13964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8C2295E-B4FA-09A5-B9E2-1C2584F5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767" y="1562346"/>
            <a:ext cx="2268448" cy="12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0C1B31-12F6-55F8-C833-6DD623BEB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159" y="1608357"/>
            <a:ext cx="2247156" cy="129044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ym typeface="+mn-lt"/>
              </a:rPr>
              <a:t>1. </a:t>
            </a:r>
            <a:r>
              <a:rPr lang="zh-CN" altLang="en-US" sz="2400" dirty="0">
                <a:sym typeface="+mn-lt"/>
              </a:rPr>
              <a:t>通信网络如何建设     </a:t>
            </a:r>
            <a:r>
              <a:rPr lang="en-US" altLang="zh-CN" sz="2400" dirty="0">
                <a:sym typeface="+mn-lt"/>
              </a:rPr>
              <a:t>-----   </a:t>
            </a:r>
            <a:r>
              <a:rPr lang="zh-CN" altLang="en-US" sz="2400" dirty="0">
                <a:sym typeface="+mn-lt"/>
              </a:rPr>
              <a:t>修路的问题    修路与运输</a:t>
            </a:r>
            <a:endParaRPr lang="en-US" altLang="zh-CN" sz="2400" dirty="0">
              <a:sym typeface="+mn-lt"/>
            </a:endParaRPr>
          </a:p>
          <a:p>
            <a:endParaRPr lang="en-US" altLang="zh-CN" sz="2400" dirty="0">
              <a:sym typeface="+mn-lt"/>
            </a:endParaRPr>
          </a:p>
          <a:p>
            <a:endParaRPr lang="en-US" altLang="zh-CN" sz="2400" dirty="0">
              <a:sym typeface="+mn-lt"/>
            </a:endParaRPr>
          </a:p>
          <a:p>
            <a:r>
              <a:rPr lang="en-US" altLang="zh-CN" sz="2400" dirty="0">
                <a:sym typeface="+mn-lt"/>
              </a:rPr>
              <a:t>2. </a:t>
            </a:r>
            <a:r>
              <a:rPr lang="zh-CN" altLang="en-US" sz="2400" dirty="0">
                <a:sym typeface="+mn-lt"/>
              </a:rPr>
              <a:t>通信数据如何寻路     </a:t>
            </a:r>
            <a:r>
              <a:rPr lang="en-US" altLang="zh-CN" sz="2400" dirty="0">
                <a:sym typeface="+mn-lt"/>
              </a:rPr>
              <a:t>-----   </a:t>
            </a:r>
            <a:r>
              <a:rPr lang="zh-CN" altLang="en-US" sz="2400" dirty="0">
                <a:sym typeface="+mn-lt"/>
              </a:rPr>
              <a:t>导航的问题    寻址与导航</a:t>
            </a:r>
            <a:endParaRPr lang="en-US" altLang="zh-CN" sz="2400" dirty="0">
              <a:sym typeface="+mn-lt"/>
            </a:endParaRPr>
          </a:p>
          <a:p>
            <a:endParaRPr lang="en-US" altLang="zh-CN" sz="2400" dirty="0">
              <a:sym typeface="+mn-lt"/>
            </a:endParaRPr>
          </a:p>
          <a:p>
            <a:endParaRPr lang="zh-CN" altLang="en-US" sz="2400" dirty="0">
              <a:sym typeface="+mn-lt"/>
            </a:endParaRPr>
          </a:p>
          <a:p>
            <a:r>
              <a:rPr lang="en-US" altLang="zh-CN" sz="2400" dirty="0">
                <a:sym typeface="+mn-lt"/>
              </a:rPr>
              <a:t>3. </a:t>
            </a:r>
            <a:r>
              <a:rPr lang="zh-CN" altLang="en-US" sz="2400" dirty="0">
                <a:sym typeface="+mn-lt"/>
              </a:rPr>
              <a:t>通信数据如何递送     </a:t>
            </a:r>
            <a:r>
              <a:rPr lang="en-US" altLang="zh-CN" sz="2400" dirty="0">
                <a:sym typeface="+mn-lt"/>
              </a:rPr>
              <a:t>-----   </a:t>
            </a:r>
            <a:r>
              <a:rPr lang="zh-CN" altLang="en-US" sz="2400" dirty="0">
                <a:sym typeface="+mn-lt"/>
              </a:rPr>
              <a:t>投递的问题    投递与交付</a:t>
            </a:r>
            <a:endParaRPr lang="zh-CN" altLang="en-US" dirty="0"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《</a:t>
            </a:r>
            <a:r>
              <a:rPr lang="zh-CN" altLang="en-US" dirty="0">
                <a:sym typeface="+mn-lt"/>
              </a:rPr>
              <a:t>计算机网络</a:t>
            </a:r>
            <a:r>
              <a:rPr lang="en-US" altLang="zh-CN" dirty="0">
                <a:sym typeface="+mn-lt"/>
              </a:rPr>
              <a:t>》---</a:t>
            </a:r>
            <a:r>
              <a:rPr lang="zh-CN" altLang="en-US" dirty="0">
                <a:sym typeface="+mn-lt"/>
              </a:rPr>
              <a:t>几个核心问题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1EE246-2957-4860-9036-5CB84C05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062264E-EA20-5411-9C98-2CFB3976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495" y="4325540"/>
            <a:ext cx="4762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E126B9-6B1C-62EB-E3AC-74B53AC236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3294" y="5258614"/>
            <a:ext cx="1445629" cy="144562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7CC8DA-EF6B-5FF3-5276-398B5D0C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033" y="4328491"/>
            <a:ext cx="965092" cy="14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22AF00-8457-3CF4-4752-A60508621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26109" y="2536829"/>
            <a:ext cx="2951447" cy="15437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531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10B53145-4F07-4BE4-AB50-8F9501C8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3AF4C5-DF20-B271-6955-EC6C0A61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端口号信息在哪里？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9C50EDB-B22D-4ADC-6A2C-FDD20B62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654330"/>
              </p:ext>
            </p:extLst>
          </p:nvPr>
        </p:nvGraphicFramePr>
        <p:xfrm>
          <a:off x="1594176" y="1808820"/>
          <a:ext cx="1341383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41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应用层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610168-16D3-DD64-D3F5-57B8A5584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904555"/>
              </p:ext>
            </p:extLst>
          </p:nvPr>
        </p:nvGraphicFramePr>
        <p:xfrm>
          <a:off x="1594176" y="2330878"/>
          <a:ext cx="1341383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41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传输层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CDBA1E0-DCB4-58F4-ED10-327D1DCF6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38545"/>
              </p:ext>
            </p:extLst>
          </p:nvPr>
        </p:nvGraphicFramePr>
        <p:xfrm>
          <a:off x="1594176" y="2852936"/>
          <a:ext cx="1341383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41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网络层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212DB85-1577-199D-4C90-8B1649556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27009"/>
              </p:ext>
            </p:extLst>
          </p:nvPr>
        </p:nvGraphicFramePr>
        <p:xfrm>
          <a:off x="1594176" y="3374994"/>
          <a:ext cx="1341383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41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数据链路层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B7BE11D-61C5-76A6-2548-394034688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879964"/>
              </p:ext>
            </p:extLst>
          </p:nvPr>
        </p:nvGraphicFramePr>
        <p:xfrm>
          <a:off x="1594176" y="3897052"/>
          <a:ext cx="1341383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41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物理层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D4E26E0-ACCF-5584-B836-5D89F28BD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32788"/>
              </p:ext>
            </p:extLst>
          </p:nvPr>
        </p:nvGraphicFramePr>
        <p:xfrm>
          <a:off x="4159756" y="1822532"/>
          <a:ext cx="540000" cy="290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0B51555-5F07-BFAD-F167-9A56BFADC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171923"/>
              </p:ext>
            </p:extLst>
          </p:nvPr>
        </p:nvGraphicFramePr>
        <p:xfrm>
          <a:off x="2603612" y="4725144"/>
          <a:ext cx="6372708" cy="6527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1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7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1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84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以太网头部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IP</a:t>
                      </a:r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头部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传输层首部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用户数据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以太网尾部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87A66D5-BFAA-3727-88C3-B9E47426F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52848"/>
              </p:ext>
            </p:extLst>
          </p:nvPr>
        </p:nvGraphicFramePr>
        <p:xfrm>
          <a:off x="8752384" y="1808820"/>
          <a:ext cx="1447530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47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应用层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6883249-5EAD-B023-B645-08D0AFC8B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34322"/>
              </p:ext>
            </p:extLst>
          </p:nvPr>
        </p:nvGraphicFramePr>
        <p:xfrm>
          <a:off x="8752384" y="2330878"/>
          <a:ext cx="1447530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47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传输层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B96392A-0D29-ED1F-AA17-88CED7D5F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984796"/>
              </p:ext>
            </p:extLst>
          </p:nvPr>
        </p:nvGraphicFramePr>
        <p:xfrm>
          <a:off x="8752384" y="2852936"/>
          <a:ext cx="1447530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47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网络层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438D4D3-A619-C1D6-C2D3-5576D9E03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598858"/>
              </p:ext>
            </p:extLst>
          </p:nvPr>
        </p:nvGraphicFramePr>
        <p:xfrm>
          <a:off x="8752384" y="3374994"/>
          <a:ext cx="1447530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47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数据链路层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3F78E74-C80B-C9E6-5F67-97A45B3A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22311"/>
              </p:ext>
            </p:extLst>
          </p:nvPr>
        </p:nvGraphicFramePr>
        <p:xfrm>
          <a:off x="8752384" y="3897052"/>
          <a:ext cx="1447530" cy="3265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47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9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物理层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88B8E5B-FB93-D08D-63D7-A0C394288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133549"/>
              </p:ext>
            </p:extLst>
          </p:nvPr>
        </p:nvGraphicFramePr>
        <p:xfrm>
          <a:off x="3835720" y="2384884"/>
          <a:ext cx="864036" cy="290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8E8561F8-360E-D501-83DB-B5267833F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65484"/>
              </p:ext>
            </p:extLst>
          </p:nvPr>
        </p:nvGraphicFramePr>
        <p:xfrm>
          <a:off x="3511756" y="2888940"/>
          <a:ext cx="1188000" cy="290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F4BA3FF-C9A7-51AC-FB5D-98AC7AA91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87131"/>
              </p:ext>
            </p:extLst>
          </p:nvPr>
        </p:nvGraphicFramePr>
        <p:xfrm>
          <a:off x="3187588" y="3427662"/>
          <a:ext cx="1720280" cy="290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43AD61D-3BE3-71FD-8E7B-C615810B0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15161"/>
              </p:ext>
            </p:extLst>
          </p:nvPr>
        </p:nvGraphicFramePr>
        <p:xfrm>
          <a:off x="7924352" y="1822532"/>
          <a:ext cx="540000" cy="290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9835C979-0ECB-3846-57DE-B2E592577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30686"/>
              </p:ext>
            </p:extLst>
          </p:nvPr>
        </p:nvGraphicFramePr>
        <p:xfrm>
          <a:off x="7600316" y="2384884"/>
          <a:ext cx="864036" cy="290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AD8B385-AD68-4067-BB3B-518E4147B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18630"/>
              </p:ext>
            </p:extLst>
          </p:nvPr>
        </p:nvGraphicFramePr>
        <p:xfrm>
          <a:off x="7276352" y="2888940"/>
          <a:ext cx="1188000" cy="290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68B74A4B-DF2C-7E20-3725-2579AFBA3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392011"/>
              </p:ext>
            </p:extLst>
          </p:nvPr>
        </p:nvGraphicFramePr>
        <p:xfrm>
          <a:off x="6960096" y="3427662"/>
          <a:ext cx="1720280" cy="290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A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组合 76">
            <a:extLst>
              <a:ext uri="{FF2B5EF4-FFF2-40B4-BE49-F238E27FC236}">
                <a16:creationId xmlns:a16="http://schemas.microsoft.com/office/drawing/2014/main" id="{4EFB8C91-BF29-E386-F2B9-3F3A22B24B7F}"/>
              </a:ext>
            </a:extLst>
          </p:cNvPr>
          <p:cNvGrpSpPr>
            <a:grpSpLocks/>
          </p:cNvGrpSpPr>
          <p:nvPr/>
        </p:nvGrpSpPr>
        <p:grpSpPr bwMode="auto">
          <a:xfrm>
            <a:off x="5267908" y="3704973"/>
            <a:ext cx="1512167" cy="221617"/>
            <a:chOff x="5004048" y="5681302"/>
            <a:chExt cx="2461177" cy="366712"/>
          </a:xfrm>
        </p:grpSpPr>
        <p:cxnSp>
          <p:nvCxnSpPr>
            <p:cNvPr id="23" name="直接连接符 39">
              <a:extLst>
                <a:ext uri="{FF2B5EF4-FFF2-40B4-BE49-F238E27FC236}">
                  <a16:creationId xmlns:a16="http://schemas.microsoft.com/office/drawing/2014/main" id="{E4E9E4B6-420A-DA4E-CE31-A361F6866B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04048" y="6040526"/>
              <a:ext cx="359989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直接连接符 39">
              <a:extLst>
                <a:ext uri="{FF2B5EF4-FFF2-40B4-BE49-F238E27FC236}">
                  <a16:creationId xmlns:a16="http://schemas.microsoft.com/office/drawing/2014/main" id="{F2EBBDD5-8F63-AB44-72F8-035DDA748F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5184425" y="5868401"/>
              <a:ext cx="359224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直接连接符 39">
              <a:extLst>
                <a:ext uri="{FF2B5EF4-FFF2-40B4-BE49-F238E27FC236}">
                  <a16:creationId xmlns:a16="http://schemas.microsoft.com/office/drawing/2014/main" id="{29DED912-1496-B583-DFD6-15EE2E3309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64037" y="5687037"/>
              <a:ext cx="359989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直接连接符 39">
              <a:extLst>
                <a:ext uri="{FF2B5EF4-FFF2-40B4-BE49-F238E27FC236}">
                  <a16:creationId xmlns:a16="http://schemas.microsoft.com/office/drawing/2014/main" id="{917F84FD-DD2C-A797-9860-C4C2F47101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5538667" y="5860914"/>
              <a:ext cx="359224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39">
              <a:extLst>
                <a:ext uri="{FF2B5EF4-FFF2-40B4-BE49-F238E27FC236}">
                  <a16:creationId xmlns:a16="http://schemas.microsoft.com/office/drawing/2014/main" id="{9970677A-21F0-E608-BA22-271837F839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5891153" y="5860914"/>
              <a:ext cx="359224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39">
              <a:extLst>
                <a:ext uri="{FF2B5EF4-FFF2-40B4-BE49-F238E27FC236}">
                  <a16:creationId xmlns:a16="http://schemas.microsoft.com/office/drawing/2014/main" id="{E26D3F7A-B7F1-13F7-E7CB-54C3AF7855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57515" y="5692772"/>
              <a:ext cx="359989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39">
              <a:extLst>
                <a:ext uri="{FF2B5EF4-FFF2-40B4-BE49-F238E27FC236}">
                  <a16:creationId xmlns:a16="http://schemas.microsoft.com/office/drawing/2014/main" id="{38F37989-8044-9943-38F6-A0AB1D9FEF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6232144" y="5866649"/>
              <a:ext cx="359224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9">
              <a:extLst>
                <a:ext uri="{FF2B5EF4-FFF2-40B4-BE49-F238E27FC236}">
                  <a16:creationId xmlns:a16="http://schemas.microsoft.com/office/drawing/2014/main" id="{CCDEFC00-8815-29AD-D308-5024F8B4B6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0776" y="6040526"/>
              <a:ext cx="359989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连接符 39">
              <a:extLst>
                <a:ext uri="{FF2B5EF4-FFF2-40B4-BE49-F238E27FC236}">
                  <a16:creationId xmlns:a16="http://schemas.microsoft.com/office/drawing/2014/main" id="{5BAEB6AD-7B6F-7B80-63D7-C0EF20BF1A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98506" y="6040526"/>
              <a:ext cx="359989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9">
              <a:extLst>
                <a:ext uri="{FF2B5EF4-FFF2-40B4-BE49-F238E27FC236}">
                  <a16:creationId xmlns:a16="http://schemas.microsoft.com/office/drawing/2014/main" id="{BD14D5C9-10B7-6598-FB46-3203F86992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6578883" y="5868402"/>
              <a:ext cx="359224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9">
              <a:extLst>
                <a:ext uri="{FF2B5EF4-FFF2-40B4-BE49-F238E27FC236}">
                  <a16:creationId xmlns:a16="http://schemas.microsoft.com/office/drawing/2014/main" id="{16E734CB-1D23-7E9C-AEA2-014C9E3196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5245" y="5687038"/>
              <a:ext cx="359989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9">
              <a:extLst>
                <a:ext uri="{FF2B5EF4-FFF2-40B4-BE49-F238E27FC236}">
                  <a16:creationId xmlns:a16="http://schemas.microsoft.com/office/drawing/2014/main" id="{A4071F5A-2D8F-36AE-EFCB-73108AAC9C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6933125" y="5860915"/>
              <a:ext cx="359224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39">
              <a:extLst>
                <a:ext uri="{FF2B5EF4-FFF2-40B4-BE49-F238E27FC236}">
                  <a16:creationId xmlns:a16="http://schemas.microsoft.com/office/drawing/2014/main" id="{DF47269A-A971-850B-A68B-652358C46D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105236" y="6040526"/>
              <a:ext cx="359989" cy="0"/>
            </a:xfrm>
            <a:prstGeom prst="line">
              <a:avLst/>
            </a:prstGeom>
            <a:noFill/>
            <a:ln w="19050" algn="ctr">
              <a:solidFill>
                <a:srgbClr val="3FCD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6" name="圆角矩形标注 86">
            <a:extLst>
              <a:ext uri="{FF2B5EF4-FFF2-40B4-BE49-F238E27FC236}">
                <a16:creationId xmlns:a16="http://schemas.microsoft.com/office/drawing/2014/main" id="{59086CA8-B6D7-3AB6-7F4D-C814D55AA2C6}"/>
              </a:ext>
            </a:extLst>
          </p:cNvPr>
          <p:cNvSpPr/>
          <p:nvPr/>
        </p:nvSpPr>
        <p:spPr bwMode="auto">
          <a:xfrm>
            <a:off x="4919561" y="5337212"/>
            <a:ext cx="1752780" cy="922075"/>
          </a:xfrm>
          <a:prstGeom prst="wedgeRoundRectCallout">
            <a:avLst>
              <a:gd name="adj1" fmla="val -30738"/>
              <a:gd name="adj2" fmla="val -68497"/>
              <a:gd name="adj3" fmla="val 16667"/>
            </a:avLst>
          </a:prstGeom>
          <a:solidFill>
            <a:srgbClr val="F3FBFE"/>
          </a:solidFill>
          <a:ln w="9525" cap="flat" cmpd="sng" algn="ctr">
            <a:solidFill>
              <a:srgbClr val="99DFF9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021C564-F908-E394-8AA3-1BA8AE4AEE83}"/>
              </a:ext>
            </a:extLst>
          </p:cNvPr>
          <p:cNvSpPr txBox="1"/>
          <p:nvPr/>
        </p:nvSpPr>
        <p:spPr bwMode="auto">
          <a:xfrm>
            <a:off x="4985518" y="5275980"/>
            <a:ext cx="1720122" cy="1044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C00000"/>
                </a:solidFill>
                <a:cs typeface="+mn-ea"/>
                <a:sym typeface="+mn-lt"/>
              </a:rPr>
              <a:t>源    端口号</a:t>
            </a:r>
            <a:endParaRPr lang="en-US" altLang="zh-CN" sz="1400" dirty="0">
              <a:solidFill>
                <a:srgbClr val="C00000"/>
              </a:solidFill>
              <a:cs typeface="+mn-ea"/>
              <a:sym typeface="+mn-lt"/>
            </a:endParaRP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C00000"/>
                </a:solidFill>
                <a:cs typeface="+mn-ea"/>
                <a:sym typeface="+mn-lt"/>
              </a:rPr>
              <a:t>目的端口号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F3443C5-07F5-C800-26F8-6E6C93919562}"/>
              </a:ext>
            </a:extLst>
          </p:cNvPr>
          <p:cNvCxnSpPr/>
          <p:nvPr/>
        </p:nvCxnSpPr>
        <p:spPr bwMode="auto">
          <a:xfrm>
            <a:off x="2768384" y="1952836"/>
            <a:ext cx="0" cy="21242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肘形连接符 41">
            <a:extLst>
              <a:ext uri="{FF2B5EF4-FFF2-40B4-BE49-F238E27FC236}">
                <a16:creationId xmlns:a16="http://schemas.microsoft.com/office/drawing/2014/main" id="{6FA84207-967B-4D04-A516-A5695079F6D9}"/>
              </a:ext>
            </a:extLst>
          </p:cNvPr>
          <p:cNvCxnSpPr/>
          <p:nvPr/>
        </p:nvCxnSpPr>
        <p:spPr bwMode="auto">
          <a:xfrm flipV="1">
            <a:off x="2777581" y="1952626"/>
            <a:ext cx="6162736" cy="2124446"/>
          </a:xfrm>
          <a:prstGeom prst="bentConnector3">
            <a:avLst>
              <a:gd name="adj1" fmla="val 100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450E520F-7A5B-2F1E-491A-F9308E65DEE6}"/>
              </a:ext>
            </a:extLst>
          </p:cNvPr>
          <p:cNvSpPr/>
          <p:nvPr/>
        </p:nvSpPr>
        <p:spPr>
          <a:xfrm>
            <a:off x="1919536" y="1399568"/>
            <a:ext cx="756084" cy="3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主机</a:t>
            </a:r>
            <a:r>
              <a:rPr lang="en-US" altLang="zh-CN" sz="1400" b="1" dirty="0">
                <a:cs typeface="+mn-ea"/>
                <a:sym typeface="+mn-lt"/>
              </a:rPr>
              <a:t>1</a:t>
            </a:r>
            <a:endParaRPr lang="zh-CN" altLang="en-US" sz="1400" b="1" dirty="0"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BEC1C1E-7834-6B2D-CBF4-71E48BFBCE96}"/>
              </a:ext>
            </a:extLst>
          </p:cNvPr>
          <p:cNvSpPr/>
          <p:nvPr/>
        </p:nvSpPr>
        <p:spPr>
          <a:xfrm>
            <a:off x="9098107" y="1393286"/>
            <a:ext cx="756084" cy="3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主机</a:t>
            </a:r>
            <a:r>
              <a:rPr lang="en-US" altLang="zh-CN" sz="1400" b="1" dirty="0">
                <a:cs typeface="+mn-ea"/>
                <a:sym typeface="+mn-lt"/>
              </a:rPr>
              <a:t>2</a:t>
            </a:r>
            <a:endParaRPr lang="zh-CN" altLang="en-US" sz="1400" b="1" dirty="0"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B81D523-8AD2-4BE4-8926-B23A811E8383}"/>
              </a:ext>
            </a:extLst>
          </p:cNvPr>
          <p:cNvSpPr txBox="1"/>
          <p:nvPr/>
        </p:nvSpPr>
        <p:spPr>
          <a:xfrm>
            <a:off x="1485730" y="2746567"/>
            <a:ext cx="9703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应用程序通信时，它必须知道两个地址：（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TSAP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NSAP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地址）</a:t>
            </a:r>
          </a:p>
        </p:txBody>
      </p:sp>
    </p:spTree>
    <p:extLst>
      <p:ext uri="{BB962C8B-B14F-4D97-AF65-F5344CB8AC3E}">
        <p14:creationId xmlns:p14="http://schemas.microsoft.com/office/powerpoint/2010/main" val="193783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08EF0E2-5C1D-462D-B105-B63C040F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47CD33-63EB-1E1B-E8CA-BEDDAD58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传输层报文封装：端口号信息在哪里？</a:t>
            </a:r>
          </a:p>
        </p:txBody>
      </p:sp>
      <p:sp>
        <p:nvSpPr>
          <p:cNvPr id="3" name="Rectangle 49">
            <a:extLst>
              <a:ext uri="{FF2B5EF4-FFF2-40B4-BE49-F238E27FC236}">
                <a16:creationId xmlns:a16="http://schemas.microsoft.com/office/drawing/2014/main" id="{5045FE49-B3AF-957A-FA6A-14EA31960590}"/>
              </a:ext>
            </a:extLst>
          </p:cNvPr>
          <p:cNvSpPr/>
          <p:nvPr/>
        </p:nvSpPr>
        <p:spPr>
          <a:xfrm>
            <a:off x="9150385" y="2303974"/>
            <a:ext cx="1465779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>
                <a:cs typeface="+mn-ea"/>
                <a:sym typeface="+mn-lt"/>
              </a:rPr>
              <a:t>TCP</a:t>
            </a:r>
            <a:r>
              <a:rPr lang="zh-CN" altLang="en-US" sz="1600">
                <a:cs typeface="+mn-ea"/>
                <a:sym typeface="+mn-lt"/>
              </a:rPr>
              <a:t>头部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cs typeface="+mn-ea"/>
                <a:sym typeface="+mn-lt"/>
              </a:rPr>
              <a:t>20 Byte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BB3D21A-94CC-EE2E-2DC3-94F189E253C9}"/>
              </a:ext>
            </a:extLst>
          </p:cNvPr>
          <p:cNvSpPr/>
          <p:nvPr/>
        </p:nvSpPr>
        <p:spPr>
          <a:xfrm>
            <a:off x="9087594" y="4639216"/>
            <a:ext cx="1583211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>
                <a:cs typeface="+mn-ea"/>
                <a:sym typeface="+mn-lt"/>
              </a:rPr>
              <a:t>UDP</a:t>
            </a:r>
            <a:r>
              <a:rPr lang="zh-CN" altLang="en-US" sz="1600">
                <a:cs typeface="+mn-ea"/>
                <a:sym typeface="+mn-lt"/>
              </a:rPr>
              <a:t>头部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cs typeface="+mn-ea"/>
                <a:sym typeface="+mn-lt"/>
              </a:rPr>
              <a:t>8 Byte</a:t>
            </a:r>
            <a:endParaRPr lang="en-US" altLang="zh-CN" sz="1600" dirty="0">
              <a:cs typeface="+mn-ea"/>
              <a:sym typeface="+mn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178194D-A968-AFCF-2F78-A96F3B3C5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72672"/>
              </p:ext>
            </p:extLst>
          </p:nvPr>
        </p:nvGraphicFramePr>
        <p:xfrm>
          <a:off x="3035867" y="1588584"/>
          <a:ext cx="5832946" cy="2711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9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470">
                <a:tc gridSpan="3"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baseline="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Source port (16)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baseline="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Destination port (16)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70">
                <a:tc grid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aseline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Sequence number (32)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70">
                <a:tc gridSpan="4"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Acknowledgement number (32)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98">
                <a:tc>
                  <a:txBody>
                    <a:bodyPr/>
                    <a:lstStyle/>
                    <a:p>
                      <a:pPr marL="0" marR="0" lvl="0" indent="0" algn="l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Header length (4)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Reserved (4)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Control bits (8)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Window (16)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70"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aseline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Checksum (16)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Urgent (16)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70">
                <a:tc grid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aseline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Options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470">
                <a:tc grid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 (varies)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baseline="0"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9177717-A68C-21EE-5518-6C3F94132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25679"/>
              </p:ext>
            </p:extLst>
          </p:nvPr>
        </p:nvGraphicFramePr>
        <p:xfrm>
          <a:off x="3035867" y="4590233"/>
          <a:ext cx="5832946" cy="10833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6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470"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baseline="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Source port (16)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baseline="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Destination port (16)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70"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Length (16)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Checksum (16)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70">
                <a:tc gridSpan="2"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 (if any)</a:t>
                      </a:r>
                    </a:p>
                  </a:txBody>
                  <a:tcPr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左大括号 6">
            <a:extLst>
              <a:ext uri="{FF2B5EF4-FFF2-40B4-BE49-F238E27FC236}">
                <a16:creationId xmlns:a16="http://schemas.microsoft.com/office/drawing/2014/main" id="{4A053728-10AE-36D2-223A-E1B4DFFCF441}"/>
              </a:ext>
            </a:extLst>
          </p:cNvPr>
          <p:cNvSpPr/>
          <p:nvPr/>
        </p:nvSpPr>
        <p:spPr>
          <a:xfrm flipH="1">
            <a:off x="8925733" y="1615941"/>
            <a:ext cx="172075" cy="1862308"/>
          </a:xfrm>
          <a:prstGeom prst="leftBrace">
            <a:avLst>
              <a:gd name="adj1" fmla="val 49849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EFA55780-AB40-7404-8E3E-AD1E6586E537}"/>
              </a:ext>
            </a:extLst>
          </p:cNvPr>
          <p:cNvSpPr/>
          <p:nvPr/>
        </p:nvSpPr>
        <p:spPr>
          <a:xfrm flipH="1">
            <a:off x="8891561" y="4607473"/>
            <a:ext cx="154583" cy="616518"/>
          </a:xfrm>
          <a:prstGeom prst="leftBrace">
            <a:avLst>
              <a:gd name="adj1" fmla="val 45303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F83264-4A80-B784-6915-47D0E352711A}"/>
              </a:ext>
            </a:extLst>
          </p:cNvPr>
          <p:cNvSpPr txBox="1"/>
          <p:nvPr/>
        </p:nvSpPr>
        <p:spPr>
          <a:xfrm>
            <a:off x="2867584" y="5957583"/>
            <a:ext cx="6903188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注：最新</a:t>
            </a:r>
            <a:r>
              <a:rPr lang="en-US" altLang="zh-CN" dirty="0">
                <a:cs typeface="+mn-ea"/>
                <a:sym typeface="+mn-lt"/>
              </a:rPr>
              <a:t>RFC</a:t>
            </a:r>
            <a:r>
              <a:rPr lang="en-US" altLang="zh-CN" sz="1800" dirty="0">
                <a:effectLst/>
                <a:cs typeface="+mn-ea"/>
                <a:sym typeface="+mn-lt"/>
              </a:rPr>
              <a:t>9293</a:t>
            </a:r>
            <a:r>
              <a:rPr lang="zh-CN" altLang="en-US" sz="1800" dirty="0">
                <a:effectLst/>
                <a:cs typeface="+mn-ea"/>
                <a:sym typeface="+mn-lt"/>
              </a:rPr>
              <a:t>里，</a:t>
            </a:r>
            <a:r>
              <a:rPr lang="en-US" altLang="zh-CN" sz="1800" dirty="0">
                <a:effectLst/>
                <a:cs typeface="+mn-ea"/>
                <a:sym typeface="+mn-lt"/>
              </a:rPr>
              <a:t>Control bits</a:t>
            </a:r>
            <a:r>
              <a:rPr lang="zh-CN" altLang="en-US" sz="1800" dirty="0">
                <a:effectLst/>
                <a:cs typeface="+mn-ea"/>
                <a:sym typeface="+mn-lt"/>
              </a:rPr>
              <a:t>的长度变成了</a:t>
            </a:r>
            <a:r>
              <a:rPr lang="en-US" altLang="zh-CN" sz="1800" dirty="0">
                <a:effectLst/>
                <a:cs typeface="+mn-ea"/>
                <a:sym typeface="+mn-lt"/>
              </a:rPr>
              <a:t>8</a:t>
            </a:r>
            <a:r>
              <a:rPr lang="zh-CN" altLang="en-US" sz="1800" dirty="0">
                <a:effectLst/>
                <a:cs typeface="+mn-ea"/>
                <a:sym typeface="+mn-lt"/>
              </a:rPr>
              <a:t>，保留字段</a:t>
            </a:r>
            <a:r>
              <a:rPr lang="en-US" altLang="zh-CN" sz="1800" dirty="0">
                <a:effectLst/>
                <a:cs typeface="+mn-ea"/>
                <a:sym typeface="+mn-lt"/>
              </a:rPr>
              <a:t>4bit</a:t>
            </a:r>
            <a:endParaRPr lang="en-US" altLang="zh-CN" sz="2000" dirty="0"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8287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 flipH="1" flipV="1">
            <a:off x="1847529" y="4508115"/>
            <a:ext cx="4248000" cy="37273"/>
          </a:xfrm>
          <a:prstGeom prst="line">
            <a:avLst/>
          </a:prstGeom>
          <a:noFill/>
          <a:ln w="38100" cap="rnd">
            <a:solidFill>
              <a:srgbClr val="EC7061"/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0001E3-3932-49AB-B3A4-1D631AE7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传输层端口号：实例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2952350" y="3407559"/>
            <a:ext cx="6335313" cy="4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979421" y="3677375"/>
            <a:ext cx="1334020" cy="362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cs typeface="+mn-ea"/>
                <a:sym typeface="+mn-lt"/>
              </a:rPr>
              <a:t>HTTP</a:t>
            </a:r>
            <a:r>
              <a:rPr lang="zh-CN" altLang="en-US" sz="1600" dirty="0">
                <a:cs typeface="+mn-ea"/>
                <a:sym typeface="+mn-lt"/>
              </a:rPr>
              <a:t>客户端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914441" y="3662429"/>
            <a:ext cx="1334020" cy="362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>
                <a:cs typeface="+mn-ea"/>
                <a:sym typeface="+mn-lt"/>
              </a:rPr>
              <a:t>HTTP</a:t>
            </a:r>
            <a:r>
              <a:rPr lang="zh-CN" altLang="en-US" sz="1600">
                <a:cs typeface="+mn-ea"/>
                <a:sym typeface="+mn-lt"/>
              </a:rPr>
              <a:t>服务器</a:t>
            </a:r>
          </a:p>
        </p:txBody>
      </p:sp>
      <p:sp>
        <p:nvSpPr>
          <p:cNvPr id="45" name="任意多边形 44"/>
          <p:cNvSpPr/>
          <p:nvPr/>
        </p:nvSpPr>
        <p:spPr>
          <a:xfrm>
            <a:off x="5374949" y="2983853"/>
            <a:ext cx="1450450" cy="693522"/>
          </a:xfrm>
          <a:custGeom>
            <a:avLst/>
            <a:gdLst>
              <a:gd name="connsiteX0" fmla="*/ 556667 w 1304010"/>
              <a:gd name="connsiteY0" fmla="*/ 0 h 871899"/>
              <a:gd name="connsiteX1" fmla="*/ 725733 w 1304010"/>
              <a:gd name="connsiteY1" fmla="*/ 51642 h 871899"/>
              <a:gd name="connsiteX2" fmla="*/ 766358 w 1304010"/>
              <a:gd name="connsiteY2" fmla="*/ 85161 h 871899"/>
              <a:gd name="connsiteX3" fmla="*/ 782904 w 1304010"/>
              <a:gd name="connsiteY3" fmla="*/ 80025 h 871899"/>
              <a:gd name="connsiteX4" fmla="*/ 829585 w 1304010"/>
              <a:gd name="connsiteY4" fmla="*/ 75319 h 871899"/>
              <a:gd name="connsiteX5" fmla="*/ 1043011 w 1304010"/>
              <a:gd name="connsiteY5" fmla="*/ 216788 h 871899"/>
              <a:gd name="connsiteX6" fmla="*/ 1048069 w 1304010"/>
              <a:gd name="connsiteY6" fmla="*/ 241838 h 871899"/>
              <a:gd name="connsiteX7" fmla="*/ 1049965 w 1304010"/>
              <a:gd name="connsiteY7" fmla="*/ 242029 h 871899"/>
              <a:gd name="connsiteX8" fmla="*/ 1304010 w 1304010"/>
              <a:gd name="connsiteY8" fmla="*/ 553732 h 871899"/>
              <a:gd name="connsiteX9" fmla="*/ 1049965 w 1304010"/>
              <a:gd name="connsiteY9" fmla="*/ 865435 h 871899"/>
              <a:gd name="connsiteX10" fmla="*/ 994859 w 1304010"/>
              <a:gd name="connsiteY10" fmla="*/ 870990 h 871899"/>
              <a:gd name="connsiteX11" fmla="*/ 994859 w 1304010"/>
              <a:gd name="connsiteY11" fmla="*/ 871898 h 871899"/>
              <a:gd name="connsiteX12" fmla="*/ 985853 w 1304010"/>
              <a:gd name="connsiteY12" fmla="*/ 871898 h 871899"/>
              <a:gd name="connsiteX13" fmla="*/ 985843 w 1304010"/>
              <a:gd name="connsiteY13" fmla="*/ 871899 h 871899"/>
              <a:gd name="connsiteX14" fmla="*/ 985833 w 1304010"/>
              <a:gd name="connsiteY14" fmla="*/ 871898 h 871899"/>
              <a:gd name="connsiteX15" fmla="*/ 351518 w 1304010"/>
              <a:gd name="connsiteY15" fmla="*/ 871898 h 871899"/>
              <a:gd name="connsiteX16" fmla="*/ 347099 w 1304010"/>
              <a:gd name="connsiteY16" fmla="*/ 871898 h 871899"/>
              <a:gd name="connsiteX17" fmla="*/ 347099 w 1304010"/>
              <a:gd name="connsiteY17" fmla="*/ 871463 h 871899"/>
              <a:gd name="connsiteX18" fmla="*/ 280675 w 1304010"/>
              <a:gd name="connsiteY18" fmla="*/ 864925 h 871899"/>
              <a:gd name="connsiteX19" fmla="*/ 0 w 1304010"/>
              <a:gd name="connsiteY19" fmla="*/ 528693 h 871899"/>
              <a:gd name="connsiteX20" fmla="*/ 214691 w 1304010"/>
              <a:gd name="connsiteY20" fmla="*/ 212459 h 871899"/>
              <a:gd name="connsiteX21" fmla="*/ 275108 w 1304010"/>
              <a:gd name="connsiteY21" fmla="*/ 194148 h 871899"/>
              <a:gd name="connsiteX22" fmla="*/ 278046 w 1304010"/>
              <a:gd name="connsiteY22" fmla="*/ 184683 h 871899"/>
              <a:gd name="connsiteX23" fmla="*/ 556667 w 1304010"/>
              <a:gd name="connsiteY23" fmla="*/ 0 h 8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04010" h="871899">
                <a:moveTo>
                  <a:pt x="556667" y="0"/>
                </a:moveTo>
                <a:cubicBezTo>
                  <a:pt x="619293" y="0"/>
                  <a:pt x="677472" y="19038"/>
                  <a:pt x="725733" y="51642"/>
                </a:cubicBezTo>
                <a:lnTo>
                  <a:pt x="766358" y="85161"/>
                </a:lnTo>
                <a:lnTo>
                  <a:pt x="782904" y="80025"/>
                </a:lnTo>
                <a:cubicBezTo>
                  <a:pt x="797982" y="76940"/>
                  <a:pt x="813594" y="75319"/>
                  <a:pt x="829585" y="75319"/>
                </a:cubicBezTo>
                <a:cubicBezTo>
                  <a:pt x="925529" y="75319"/>
                  <a:pt x="1007848" y="133653"/>
                  <a:pt x="1043011" y="216788"/>
                </a:cubicBezTo>
                <a:lnTo>
                  <a:pt x="1048069" y="241838"/>
                </a:lnTo>
                <a:lnTo>
                  <a:pt x="1049965" y="242029"/>
                </a:lnTo>
                <a:cubicBezTo>
                  <a:pt x="1194948" y="271697"/>
                  <a:pt x="1304010" y="399978"/>
                  <a:pt x="1304010" y="553732"/>
                </a:cubicBezTo>
                <a:cubicBezTo>
                  <a:pt x="1304010" y="707486"/>
                  <a:pt x="1194948" y="835767"/>
                  <a:pt x="1049965" y="865435"/>
                </a:cubicBezTo>
                <a:lnTo>
                  <a:pt x="994859" y="870990"/>
                </a:lnTo>
                <a:lnTo>
                  <a:pt x="994859" y="871898"/>
                </a:lnTo>
                <a:lnTo>
                  <a:pt x="985853" y="871898"/>
                </a:lnTo>
                <a:lnTo>
                  <a:pt x="985843" y="871899"/>
                </a:lnTo>
                <a:lnTo>
                  <a:pt x="985833" y="871898"/>
                </a:lnTo>
                <a:lnTo>
                  <a:pt x="351518" y="871898"/>
                </a:lnTo>
                <a:lnTo>
                  <a:pt x="347099" y="871898"/>
                </a:lnTo>
                <a:lnTo>
                  <a:pt x="347099" y="871463"/>
                </a:lnTo>
                <a:lnTo>
                  <a:pt x="280675" y="864925"/>
                </a:lnTo>
                <a:cubicBezTo>
                  <a:pt x="120494" y="832923"/>
                  <a:pt x="0" y="694547"/>
                  <a:pt x="0" y="528693"/>
                </a:cubicBezTo>
                <a:cubicBezTo>
                  <a:pt x="0" y="386533"/>
                  <a:pt x="88526" y="264560"/>
                  <a:pt x="214691" y="212459"/>
                </a:cubicBezTo>
                <a:lnTo>
                  <a:pt x="275108" y="194148"/>
                </a:lnTo>
                <a:lnTo>
                  <a:pt x="278046" y="184683"/>
                </a:lnTo>
                <a:cubicBezTo>
                  <a:pt x="323950" y="76153"/>
                  <a:pt x="431416" y="0"/>
                  <a:pt x="55666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cs typeface="+mn-ea"/>
                <a:sym typeface="+mn-lt"/>
              </a:rPr>
              <a:t>Network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295400" y="1291482"/>
            <a:ext cx="2832448" cy="17134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033361" y="2274943"/>
            <a:ext cx="184731" cy="3270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478098" y="2391798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端口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1024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2784173" y="2391798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端口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1231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478098" y="1832416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应用</a:t>
            </a:r>
            <a:endParaRPr lang="en-US" altLang="zh-CN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84173" y="1832416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Telnet</a:t>
            </a:r>
          </a:p>
        </p:txBody>
      </p:sp>
      <p:sp>
        <p:nvSpPr>
          <p:cNvPr id="63" name="矩形 62"/>
          <p:cNvSpPr/>
          <p:nvPr/>
        </p:nvSpPr>
        <p:spPr>
          <a:xfrm>
            <a:off x="8008765" y="1291482"/>
            <a:ext cx="2832448" cy="17134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543" y="2840764"/>
            <a:ext cx="2031325" cy="2948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门牌号：</a:t>
            </a:r>
            <a:r>
              <a:rPr lang="en-US" altLang="zh-CN" sz="1200" dirty="0">
                <a:cs typeface="+mn-ea"/>
                <a:sym typeface="+mn-lt"/>
              </a:rPr>
              <a:t>2.2.2.2</a:t>
            </a:r>
            <a:r>
              <a:rPr lang="zh-CN" altLang="en-US" sz="1200" dirty="0">
                <a:cs typeface="+mn-ea"/>
                <a:sym typeface="+mn-lt"/>
              </a:rPr>
              <a:t>（</a:t>
            </a:r>
            <a:r>
              <a:rPr lang="en-US" altLang="zh-CN" sz="1200" dirty="0">
                <a:cs typeface="+mn-ea"/>
                <a:sym typeface="+mn-lt"/>
              </a:rPr>
              <a:t>IP</a:t>
            </a:r>
            <a:r>
              <a:rPr lang="zh-CN" altLang="en-US" sz="1200" dirty="0">
                <a:cs typeface="+mn-ea"/>
                <a:sym typeface="+mn-lt"/>
              </a:rPr>
              <a:t>地址）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746726" y="2274943"/>
            <a:ext cx="184731" cy="3270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191463" y="2391798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端口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80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497538" y="2391798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端口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23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8191463" y="1832416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应用</a:t>
            </a:r>
            <a:endParaRPr lang="en-US" altLang="zh-CN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497538" y="1832416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Telnet</a:t>
            </a:r>
          </a:p>
        </p:txBody>
      </p:sp>
      <p:sp>
        <p:nvSpPr>
          <p:cNvPr id="71" name="矩形 70"/>
          <p:cNvSpPr/>
          <p:nvPr/>
        </p:nvSpPr>
        <p:spPr>
          <a:xfrm>
            <a:off x="1657758" y="5146822"/>
            <a:ext cx="8654642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客户端使用的源端口一般随机分配，目标端口则由服务器的应用指定；</a:t>
            </a:r>
          </a:p>
          <a:p>
            <a:pPr marL="457200" indent="-4572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源端口号一般为系统中未使用的，且大于</a:t>
            </a:r>
            <a:r>
              <a:rPr lang="en-US" altLang="zh-CN" sz="1600" dirty="0">
                <a:cs typeface="+mn-ea"/>
                <a:sym typeface="+mn-lt"/>
              </a:rPr>
              <a:t>1023</a:t>
            </a:r>
            <a:r>
              <a:rPr lang="zh-CN" altLang="en-US" sz="1600" dirty="0">
                <a:cs typeface="+mn-ea"/>
                <a:sym typeface="+mn-lt"/>
              </a:rPr>
              <a:t>；</a:t>
            </a:r>
          </a:p>
          <a:p>
            <a:pPr marL="457200" indent="-4572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目的端口号为服务端开启的应用（服务）所侦听的端口，如</a:t>
            </a:r>
            <a:r>
              <a:rPr lang="en-US" altLang="zh-CN" sz="1600" dirty="0">
                <a:cs typeface="+mn-ea"/>
                <a:sym typeface="+mn-lt"/>
              </a:rPr>
              <a:t>HTTP</a:t>
            </a:r>
            <a:r>
              <a:rPr lang="zh-CN" altLang="en-US" sz="1600" dirty="0">
                <a:cs typeface="+mn-ea"/>
                <a:sym typeface="+mn-lt"/>
              </a:rPr>
              <a:t>缺省使用</a:t>
            </a:r>
            <a:r>
              <a:rPr lang="en-US" altLang="zh-CN" sz="1600" dirty="0">
                <a:cs typeface="+mn-ea"/>
                <a:sym typeface="+mn-lt"/>
              </a:rPr>
              <a:t>80</a:t>
            </a:r>
            <a:r>
              <a:rPr lang="zh-CN" altLang="en-US" sz="1600" dirty="0">
                <a:cs typeface="+mn-ea"/>
                <a:sym typeface="+mn-lt"/>
              </a:rPr>
              <a:t>。</a:t>
            </a: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2063552" y="2126127"/>
            <a:ext cx="0" cy="26072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3359696" y="2126127"/>
            <a:ext cx="0" cy="26072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8743642" y="2126127"/>
            <a:ext cx="0" cy="26072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10039786" y="2126127"/>
            <a:ext cx="0" cy="26072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1478098" y="1433120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浏览器</a:t>
            </a:r>
            <a:endParaRPr lang="en-US" altLang="zh-CN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191463" y="1433120"/>
            <a:ext cx="1148400" cy="28067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服务器</a:t>
            </a:r>
            <a:endParaRPr lang="en-US" altLang="zh-CN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TextBox 21"/>
          <p:cNvSpPr txBox="1"/>
          <p:nvPr/>
        </p:nvSpPr>
        <p:spPr>
          <a:xfrm>
            <a:off x="6185579" y="4275491"/>
            <a:ext cx="1564947" cy="539794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HTTP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载荷</a:t>
            </a:r>
          </a:p>
        </p:txBody>
      </p:sp>
      <p:sp>
        <p:nvSpPr>
          <p:cNvPr id="81" name="TextBox 22"/>
          <p:cNvSpPr txBox="1"/>
          <p:nvPr/>
        </p:nvSpPr>
        <p:spPr>
          <a:xfrm>
            <a:off x="2991518" y="4275491"/>
            <a:ext cx="1724892" cy="539794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txBody>
          <a:bodyPr wrap="none" lIns="0" rIns="0" rtlCol="0" anchor="ctr" anchorCtr="0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1.1.1.1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2.2.2.2</a:t>
            </a:r>
          </a:p>
        </p:txBody>
      </p:sp>
      <p:sp>
        <p:nvSpPr>
          <p:cNvPr id="82" name="TextBox 21"/>
          <p:cNvSpPr txBox="1"/>
          <p:nvPr/>
        </p:nvSpPr>
        <p:spPr>
          <a:xfrm>
            <a:off x="4716410" y="4275491"/>
            <a:ext cx="1472796" cy="539794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txBody>
          <a:bodyPr wrap="none" lIns="0" rIns="0" rtlCol="0" anchor="ctr" anchorCtr="0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源端口号：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1024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目的端口号：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80</a:t>
            </a:r>
          </a:p>
        </p:txBody>
      </p:sp>
      <p:sp>
        <p:nvSpPr>
          <p:cNvPr id="83" name="TextBox 27"/>
          <p:cNvSpPr txBox="1"/>
          <p:nvPr/>
        </p:nvSpPr>
        <p:spPr>
          <a:xfrm>
            <a:off x="3417617" y="4815285"/>
            <a:ext cx="713657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>
                <a:cs typeface="+mn-ea"/>
                <a:sym typeface="+mn-lt"/>
              </a:rPr>
              <a:t>IP</a:t>
            </a:r>
            <a:r>
              <a:rPr lang="zh-CN" altLang="en-US" sz="1400">
                <a:cs typeface="+mn-ea"/>
                <a:sym typeface="+mn-lt"/>
              </a:rPr>
              <a:t>头部</a:t>
            </a:r>
          </a:p>
        </p:txBody>
      </p:sp>
      <p:sp>
        <p:nvSpPr>
          <p:cNvPr id="84" name="TextBox 27"/>
          <p:cNvSpPr txBox="1"/>
          <p:nvPr/>
        </p:nvSpPr>
        <p:spPr>
          <a:xfrm>
            <a:off x="5001402" y="4815285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>
                <a:cs typeface="+mn-ea"/>
                <a:sym typeface="+mn-lt"/>
              </a:rPr>
              <a:t>TCP</a:t>
            </a:r>
            <a:r>
              <a:rPr lang="zh-CN" altLang="en-US" sz="1400">
                <a:cs typeface="+mn-ea"/>
                <a:sym typeface="+mn-lt"/>
              </a:rPr>
              <a:t>头部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972026" y="2811207"/>
            <a:ext cx="2031325" cy="2948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门牌号：</a:t>
            </a:r>
            <a:r>
              <a:rPr lang="en-US" altLang="zh-CN" sz="1200" dirty="0">
                <a:cs typeface="+mn-ea"/>
                <a:sym typeface="+mn-lt"/>
              </a:rPr>
              <a:t>1.1.1.1</a:t>
            </a:r>
            <a:r>
              <a:rPr lang="zh-CN" altLang="en-US" sz="1200" dirty="0">
                <a:cs typeface="+mn-ea"/>
                <a:sym typeface="+mn-lt"/>
              </a:rPr>
              <a:t>（</a:t>
            </a:r>
            <a:r>
              <a:rPr lang="en-US" altLang="zh-CN" sz="1200" dirty="0">
                <a:cs typeface="+mn-ea"/>
                <a:sym typeface="+mn-lt"/>
              </a:rPr>
              <a:t>IP</a:t>
            </a:r>
            <a:r>
              <a:rPr lang="zh-CN" altLang="en-US" sz="1200" dirty="0">
                <a:cs typeface="+mn-ea"/>
                <a:sym typeface="+mn-lt"/>
              </a:rPr>
              <a:t>地址）</a:t>
            </a:r>
          </a:p>
        </p:txBody>
      </p:sp>
      <p:pic>
        <p:nvPicPr>
          <p:cNvPr id="47" name="图片 46" descr="交换机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1340" y="3129115"/>
            <a:ext cx="660001" cy="540000"/>
          </a:xfrm>
          <a:prstGeom prst="rect">
            <a:avLst/>
          </a:prstGeom>
        </p:spPr>
      </p:pic>
      <p:pic>
        <p:nvPicPr>
          <p:cNvPr id="48" name="图片 47" descr="Web服务器-蓝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346" y="3134155"/>
            <a:ext cx="660000" cy="540000"/>
          </a:xfrm>
          <a:prstGeom prst="rect">
            <a:avLst/>
          </a:prstGeom>
        </p:spPr>
      </p:pic>
      <p:cxnSp>
        <p:nvCxnSpPr>
          <p:cNvPr id="57" name="直接连接符 56"/>
          <p:cNvCxnSpPr/>
          <p:nvPr/>
        </p:nvCxnSpPr>
        <p:spPr>
          <a:xfrm flipV="1">
            <a:off x="8373745" y="2737980"/>
            <a:ext cx="0" cy="1756688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847528" y="2737980"/>
            <a:ext cx="0" cy="1756688"/>
          </a:xfrm>
          <a:prstGeom prst="line">
            <a:avLst/>
          </a:prstGeom>
          <a:noFill/>
          <a:ln w="38100" cap="rnd">
            <a:solidFill>
              <a:srgbClr val="EC7061"/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75" name="直接连接符 74"/>
          <p:cNvCxnSpPr/>
          <p:nvPr/>
        </p:nvCxnSpPr>
        <p:spPr>
          <a:xfrm flipH="1" flipV="1">
            <a:off x="7766387" y="4508114"/>
            <a:ext cx="612000" cy="0"/>
          </a:xfrm>
          <a:prstGeom prst="line">
            <a:avLst/>
          </a:prstGeom>
          <a:noFill/>
          <a:ln w="38100" cap="rnd">
            <a:solidFill>
              <a:srgbClr val="EC7061"/>
            </a:solidFill>
            <a:round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87519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EF4E3DA9-7C0B-4841-812C-BF9718958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87471"/>
              </p:ext>
            </p:extLst>
          </p:nvPr>
        </p:nvGraphicFramePr>
        <p:xfrm>
          <a:off x="660400" y="1130300"/>
          <a:ext cx="108585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890CD044-01DD-E025-DD66-E4D44A85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sym typeface="+mn-lt"/>
              </a:rPr>
              <a:t>端口号的分配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BF5C82-DE46-4AAE-ADD2-51D94AF1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7C3934-68D8-419B-9B5D-E928A8DA464C}"/>
              </a:ext>
            </a:extLst>
          </p:cNvPr>
          <p:cNvSpPr/>
          <p:nvPr/>
        </p:nvSpPr>
        <p:spPr>
          <a:xfrm>
            <a:off x="669881" y="1198880"/>
            <a:ext cx="8217314" cy="497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报文头中端口号用</a:t>
            </a:r>
            <a:r>
              <a:rPr lang="en-US" altLang="zh-CN" sz="2400" dirty="0">
                <a:cs typeface="+mn-ea"/>
                <a:sym typeface="+mn-lt"/>
              </a:rPr>
              <a:t>16bit</a:t>
            </a:r>
            <a:r>
              <a:rPr lang="zh-CN" altLang="en-US" sz="2400" dirty="0">
                <a:cs typeface="+mn-ea"/>
                <a:sym typeface="+mn-lt"/>
              </a:rPr>
              <a:t>来表示，范围</a:t>
            </a:r>
            <a:r>
              <a:rPr lang="en-US" altLang="zh-CN" sz="2400" dirty="0">
                <a:cs typeface="+mn-ea"/>
                <a:sym typeface="+mn-lt"/>
              </a:rPr>
              <a:t>0~65535</a:t>
            </a:r>
            <a:r>
              <a:rPr lang="zh-CN" altLang="en-US" sz="2400" dirty="0">
                <a:cs typeface="+mn-ea"/>
                <a:sym typeface="+mn-lt"/>
              </a:rPr>
              <a:t>，分为三类：</a:t>
            </a:r>
            <a:endParaRPr lang="en-US" altLang="zh-CN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0109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传输层协议接收来自应用层协议的数据，封装上相应的传输层头部，帮助其建立“端到端”（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Port to Port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）的连接。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传输层的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PDU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被称为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Segment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（段）。</a:t>
            </a:r>
          </a:p>
        </p:txBody>
      </p:sp>
      <p:sp>
        <p:nvSpPr>
          <p:cNvPr id="17411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传输层的两种协议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7957D3-806A-4846-8663-21139E09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4676502" y="3262936"/>
            <a:ext cx="6019851" cy="2276521"/>
          </a:xfrm>
          <a:prstGeom prst="rect">
            <a:avLst/>
          </a:prstGeom>
          <a:solidFill>
            <a:srgbClr val="F3FBFE"/>
          </a:solidFill>
          <a:ln w="12700">
            <a:solidFill>
              <a:srgbClr val="99DFF9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cs typeface="+mn-ea"/>
                <a:sym typeface="+mn-lt"/>
              </a:rPr>
              <a:t>传输层协议：</a:t>
            </a:r>
            <a:endParaRPr lang="en-US" altLang="zh-CN" sz="2000" dirty="0">
              <a:cs typeface="+mn-ea"/>
              <a:sym typeface="+mn-lt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cs typeface="+mn-ea"/>
                <a:sym typeface="+mn-lt"/>
              </a:rPr>
              <a:t>UDP</a:t>
            </a:r>
            <a:r>
              <a:rPr lang="zh-CN" altLang="en-US" sz="2000" dirty="0">
                <a:cs typeface="+mn-ea"/>
                <a:sym typeface="+mn-lt"/>
              </a:rPr>
              <a:t>：一种简单的无连接的传输层协议，由</a:t>
            </a:r>
            <a:r>
              <a:rPr lang="en-US" altLang="zh-CN" sz="2000" dirty="0">
                <a:cs typeface="+mn-ea"/>
                <a:sym typeface="+mn-lt"/>
              </a:rPr>
              <a:t>IETF</a:t>
            </a:r>
            <a:r>
              <a:rPr lang="zh-CN" altLang="en-US" sz="2000" dirty="0">
                <a:cs typeface="+mn-ea"/>
                <a:sym typeface="+mn-lt"/>
              </a:rPr>
              <a:t>的</a:t>
            </a:r>
            <a:r>
              <a:rPr lang="en-US" altLang="zh-CN" sz="2000" dirty="0">
                <a:cs typeface="+mn-ea"/>
                <a:sym typeface="+mn-lt"/>
              </a:rPr>
              <a:t>RFC 768</a:t>
            </a:r>
            <a:r>
              <a:rPr lang="zh-CN" altLang="en-US" sz="2000" dirty="0">
                <a:cs typeface="+mn-ea"/>
                <a:sym typeface="+mn-lt"/>
              </a:rPr>
              <a:t>定义。</a:t>
            </a:r>
            <a:endParaRPr lang="en-US" altLang="zh-CN" sz="2000" dirty="0">
              <a:cs typeface="+mn-ea"/>
              <a:sym typeface="+mn-lt"/>
            </a:endParaRPr>
          </a:p>
          <a:p>
            <a:pPr lvl="1">
              <a:lnSpc>
                <a:spcPct val="120000"/>
              </a:lnSpc>
            </a:pPr>
            <a:endParaRPr lang="en-US" altLang="zh-CN" sz="2000" dirty="0">
              <a:cs typeface="+mn-ea"/>
              <a:sym typeface="+mn-lt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cs typeface="+mn-ea"/>
                <a:sym typeface="+mn-lt"/>
              </a:rPr>
              <a:t>TCP</a:t>
            </a:r>
            <a:r>
              <a:rPr lang="zh-CN" altLang="en-US" sz="2000" dirty="0">
                <a:cs typeface="+mn-ea"/>
                <a:sym typeface="+mn-lt"/>
              </a:rPr>
              <a:t>：一种面向连接的、可靠的传输层通信协议，由</a:t>
            </a:r>
            <a:r>
              <a:rPr lang="en-US" altLang="zh-CN" sz="2000" dirty="0">
                <a:cs typeface="+mn-ea"/>
                <a:sym typeface="+mn-lt"/>
              </a:rPr>
              <a:t>IETF</a:t>
            </a:r>
            <a:r>
              <a:rPr lang="zh-CN" altLang="en-US" sz="2000" dirty="0">
                <a:cs typeface="+mn-ea"/>
                <a:sym typeface="+mn-lt"/>
              </a:rPr>
              <a:t>的</a:t>
            </a:r>
            <a:r>
              <a:rPr lang="en-US" altLang="zh-CN" sz="2000" dirty="0">
                <a:cs typeface="+mn-ea"/>
                <a:sym typeface="+mn-lt"/>
              </a:rPr>
              <a:t>RFC 793</a:t>
            </a:r>
            <a:r>
              <a:rPr lang="zh-CN" altLang="en-US" sz="2000" dirty="0">
                <a:cs typeface="+mn-ea"/>
                <a:sym typeface="+mn-lt"/>
              </a:rPr>
              <a:t>定义。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5" name="Right Arrow 157"/>
          <p:cNvSpPr/>
          <p:nvPr/>
        </p:nvSpPr>
        <p:spPr>
          <a:xfrm>
            <a:off x="3997980" y="3894268"/>
            <a:ext cx="647343" cy="356242"/>
          </a:xfrm>
          <a:prstGeom prst="rightArrow">
            <a:avLst>
              <a:gd name="adj1" fmla="val 40000"/>
              <a:gd name="adj2" fmla="val 50000"/>
            </a:avLst>
          </a:prstGeom>
          <a:gradFill flip="none" rotWithShape="1">
            <a:gsLst>
              <a:gs pos="15000">
                <a:schemeClr val="accent1">
                  <a:lumMod val="5000"/>
                  <a:lumOff val="95000"/>
                  <a:alpha val="0"/>
                </a:schemeClr>
              </a:gs>
              <a:gs pos="81000">
                <a:srgbClr val="99DFF9"/>
              </a:gs>
            </a:gsLst>
            <a:lin ang="0" scaled="1"/>
            <a:tileRect/>
          </a:gra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B0F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721855"/>
              </p:ext>
            </p:extLst>
          </p:nvPr>
        </p:nvGraphicFramePr>
        <p:xfrm>
          <a:off x="2480224" y="2924175"/>
          <a:ext cx="1486577" cy="3348936"/>
        </p:xfrm>
        <a:graphic>
          <a:graphicData uri="http://schemas.openxmlformats.org/drawingml/2006/table">
            <a:tbl>
              <a:tblPr>
                <a:effectLst>
                  <a:outerShdw blurRad="50800" dist="38100" dir="2700000" sx="1000" sy="1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48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应用层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传输层</a:t>
                      </a:r>
                      <a:endParaRPr lang="en-US" altLang="zh-CN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Segment</a:t>
                      </a:r>
                      <a:r>
                        <a:rPr lang="zh-CN" alt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网络层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数据链路层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物理层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E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1DB14DC-62DF-AA60-C3F9-62D623F970D9}"/>
              </a:ext>
            </a:extLst>
          </p:cNvPr>
          <p:cNvSpPr txBox="1"/>
          <p:nvPr/>
        </p:nvSpPr>
        <p:spPr>
          <a:xfrm>
            <a:off x="5892181" y="6390831"/>
            <a:ext cx="6161566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rPr>
              <a:t>注：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RFC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rPr>
              <a:t>9293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rPr>
              <a:t>对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rPr>
              <a:t>TCP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rPr>
              <a:t>做了更新，替换了最初的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rPr>
              <a:t>RFC793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4044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0FFA4E-930F-49A3-B142-EFCDB4FC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DA8608-2B8B-7A9B-8296-AA9661EF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UDP</a:t>
            </a:r>
            <a:r>
              <a:rPr lang="zh-CN" altLang="en-US" dirty="0">
                <a:sym typeface="+mn-lt"/>
              </a:rPr>
              <a:t>与</a:t>
            </a:r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的核心差异：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网络丢包怎么办？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D56D35-5E54-12F2-0076-E3ED28CC4B88}"/>
              </a:ext>
            </a:extLst>
          </p:cNvPr>
          <p:cNvSpPr txBox="1"/>
          <p:nvPr/>
        </p:nvSpPr>
        <p:spPr>
          <a:xfrm>
            <a:off x="825999" y="4068608"/>
            <a:ext cx="847411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UDP</a:t>
            </a:r>
            <a:r>
              <a:rPr lang="zh-CN" altLang="en-US" sz="2400" dirty="0">
                <a:cs typeface="+mn-ea"/>
                <a:sym typeface="+mn-lt"/>
              </a:rPr>
              <a:t>：提供面向无连接的、不可靠传输服务</a:t>
            </a:r>
            <a:endParaRPr lang="en-US" altLang="zh-CN" sz="2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          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（不好意思，我不管，上层你自己处理吧）</a:t>
            </a:r>
            <a:endParaRPr lang="en-US" altLang="zh-CN" sz="2400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TCP</a:t>
            </a:r>
            <a:r>
              <a:rPr lang="zh-CN" altLang="en-US" sz="2400" dirty="0">
                <a:cs typeface="+mn-ea"/>
                <a:sym typeface="+mn-lt"/>
              </a:rPr>
              <a:t>：提供面向连接的、可靠传输服务</a:t>
            </a:r>
            <a:endParaRPr lang="en-US" altLang="zh-CN" sz="2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          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（交给我，你放心，保证完整的、按序的传输）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77F471-62F6-1152-0CF3-039EB7AA4E97}"/>
              </a:ext>
            </a:extLst>
          </p:cNvPr>
          <p:cNvSpPr/>
          <p:nvPr/>
        </p:nvSpPr>
        <p:spPr>
          <a:xfrm>
            <a:off x="2565070" y="1496291"/>
            <a:ext cx="510639" cy="7269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应用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D15D5F-A89A-E28C-C8E1-63FC4329868E}"/>
              </a:ext>
            </a:extLst>
          </p:cNvPr>
          <p:cNvSpPr/>
          <p:nvPr/>
        </p:nvSpPr>
        <p:spPr>
          <a:xfrm>
            <a:off x="8860973" y="1446294"/>
            <a:ext cx="510639" cy="7269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应用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4A2F915-9055-9873-B620-D2554960B84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3005283" y="2038310"/>
            <a:ext cx="396172" cy="765958"/>
          </a:xfrm>
          <a:prstGeom prst="bentConnector2">
            <a:avLst/>
          </a:prstGeom>
          <a:ln w="381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40FE2098-04DF-A4EA-6E01-14F882C187A4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01814" y="2173206"/>
            <a:ext cx="814479" cy="446169"/>
          </a:xfrm>
          <a:prstGeom prst="bentConnector2">
            <a:avLst/>
          </a:prstGeom>
          <a:ln w="381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>
            <a:extLst>
              <a:ext uri="{FF2B5EF4-FFF2-40B4-BE49-F238E27FC236}">
                <a16:creationId xmlns:a16="http://schemas.microsoft.com/office/drawing/2014/main" id="{111AA7DE-18D5-AC49-0003-4A6C29262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1781" y="2310770"/>
            <a:ext cx="815181" cy="617209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1F715AD1-B07A-25FD-06FB-ED37B8FB1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1200" y="2310770"/>
            <a:ext cx="815181" cy="617209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3856C97-341B-D4F4-26E3-97D2F438AD5F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4436962" y="2619375"/>
            <a:ext cx="30142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D2098A5-C78B-A23F-A79F-38F941E8EE23}"/>
              </a:ext>
            </a:extLst>
          </p:cNvPr>
          <p:cNvSpPr/>
          <p:nvPr/>
        </p:nvSpPr>
        <p:spPr>
          <a:xfrm>
            <a:off x="4735629" y="2502568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4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88F5B09-04F2-3448-5AC1-D4229D42BA83}"/>
              </a:ext>
            </a:extLst>
          </p:cNvPr>
          <p:cNvSpPr/>
          <p:nvPr/>
        </p:nvSpPr>
        <p:spPr>
          <a:xfrm>
            <a:off x="5143219" y="2513496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3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289AA5-E47F-8B6C-B56E-0D3C48779848}"/>
              </a:ext>
            </a:extLst>
          </p:cNvPr>
          <p:cNvSpPr/>
          <p:nvPr/>
        </p:nvSpPr>
        <p:spPr>
          <a:xfrm>
            <a:off x="5550810" y="2513496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2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65CA82B-C2C6-37B6-8571-8F2DB8848275}"/>
              </a:ext>
            </a:extLst>
          </p:cNvPr>
          <p:cNvCxnSpPr/>
          <p:nvPr/>
        </p:nvCxnSpPr>
        <p:spPr>
          <a:xfrm>
            <a:off x="4870815" y="2927979"/>
            <a:ext cx="81518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14D3285-2D81-5508-58D4-46F5B1C4A92B}"/>
              </a:ext>
            </a:extLst>
          </p:cNvPr>
          <p:cNvSpPr txBox="1"/>
          <p:nvPr/>
        </p:nvSpPr>
        <p:spPr>
          <a:xfrm>
            <a:off x="4954015" y="2113299"/>
            <a:ext cx="648782" cy="1003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>
                <a:solidFill>
                  <a:srgbClr val="FF0000"/>
                </a:solidFill>
                <a:cs typeface="+mn-ea"/>
                <a:sym typeface="+mn-lt"/>
              </a:rPr>
              <a:t>×</a:t>
            </a:r>
            <a:endParaRPr lang="zh-CN" altLang="en-US" sz="5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FAA4AF7-D7BD-CD3D-DFE3-947615DDDED5}"/>
              </a:ext>
            </a:extLst>
          </p:cNvPr>
          <p:cNvSpPr txBox="1"/>
          <p:nvPr/>
        </p:nvSpPr>
        <p:spPr>
          <a:xfrm>
            <a:off x="3336758" y="1810670"/>
            <a:ext cx="3900534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  <a:cs typeface="+mn-ea"/>
                <a:sym typeface="+mn-lt"/>
              </a:rPr>
              <a:t>出错或丢失</a:t>
            </a:r>
          </a:p>
        </p:txBody>
      </p:sp>
    </p:spTree>
    <p:extLst>
      <p:ext uri="{BB962C8B-B14F-4D97-AF65-F5344CB8AC3E}">
        <p14:creationId xmlns:p14="http://schemas.microsoft.com/office/powerpoint/2010/main" val="258858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824AA1-09D7-EC3A-301E-028F418A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j-ea"/>
                <a:cs typeface="+mn-ea"/>
                <a:sym typeface="+mn-lt"/>
              </a:rPr>
              <a:t>传输层</a:t>
            </a:r>
            <a:endParaRPr lang="en-US" dirty="0">
              <a:latin typeface="+mj-ea"/>
              <a:cs typeface="+mn-ea"/>
              <a:sym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7ACB6-4040-4F8E-DAE4-CD916FCA3B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37149" y="1274808"/>
            <a:ext cx="7281751" cy="4633912"/>
          </a:xfrm>
        </p:spPr>
        <p:txBody>
          <a:bodyPr/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传输层介绍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用户数据报协议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传输控制协议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QUIC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小结</a:t>
            </a:r>
            <a:endParaRPr lang="en-US" altLang="zh-CN" dirty="0"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9C07CC-BD07-4B43-9BDB-B29B629D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660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A5F0F-1B57-035E-C39C-E3AB7EABF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UDP</a:t>
            </a:r>
            <a:r>
              <a:rPr lang="zh-CN" altLang="en-US" dirty="0">
                <a:sym typeface="+mn-lt"/>
              </a:rPr>
              <a:t>是一种简单的无连接的传输层协议，对上层不提供可靠传输服务，只在 </a:t>
            </a:r>
            <a:r>
              <a:rPr lang="en-US" altLang="zh-CN" dirty="0">
                <a:sym typeface="+mn-lt"/>
              </a:rPr>
              <a:t>IP </a:t>
            </a:r>
            <a:r>
              <a:rPr lang="zh-CN" altLang="en-US" dirty="0">
                <a:sym typeface="+mn-lt"/>
              </a:rPr>
              <a:t>的数据报服务之上增加端口复用和差错检测功能。</a:t>
            </a:r>
            <a:endParaRPr lang="en-US" altLang="zh-CN" dirty="0">
              <a:sym typeface="+mn-lt"/>
            </a:endParaRPr>
          </a:p>
          <a:p>
            <a:endParaRPr lang="zh-CN" altLang="en-US" dirty="0">
              <a:sym typeface="+mn-lt"/>
            </a:endParaRPr>
          </a:p>
          <a:p>
            <a:endParaRPr lang="zh-CN" altLang="en-US" dirty="0"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59F0C3-D8BB-A7D9-B33C-4C4BBA58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UDP</a:t>
            </a:r>
            <a:r>
              <a:rPr lang="zh-CN" altLang="en-US" dirty="0">
                <a:sym typeface="+mn-lt"/>
              </a:rPr>
              <a:t>介绍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901DEBE-168F-47DF-B7AF-91CBAC61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4C1FFAA-7F0B-C904-B4FF-2365F7E4B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509" y="2682733"/>
            <a:ext cx="16098159" cy="394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D563833-6DE7-9F4A-301E-505BBF0BE2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327284"/>
              </p:ext>
            </p:extLst>
          </p:nvPr>
        </p:nvGraphicFramePr>
        <p:xfrm>
          <a:off x="2560433" y="2454310"/>
          <a:ext cx="6246421" cy="3781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r:id="rId3" imgW="6013370" imgH="3641387" progId="Visio.Drawing.15">
                  <p:embed/>
                </p:oleObj>
              </mc:Choice>
              <mc:Fallback>
                <p:oleObj r:id="rId3" imgW="6013370" imgH="3641387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433" y="2454310"/>
                        <a:ext cx="6246421" cy="37813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91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0C3CC5-6FDA-8453-432F-0D516131F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  <a:sym typeface="+mn-lt"/>
              </a:rPr>
              <a:t>UDP</a:t>
            </a:r>
            <a:r>
              <a:rPr lang="zh-CN" altLang="en-US" dirty="0">
                <a:sym typeface="+mn-lt"/>
              </a:rPr>
              <a:t>的特点（相较于后面即将介绍的</a:t>
            </a:r>
            <a:r>
              <a:rPr lang="en-US" altLang="zh-CN" dirty="0">
                <a:latin typeface="+mn-lt"/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协议）：</a:t>
            </a:r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通信前无需建立</a:t>
            </a:r>
            <a:r>
              <a:rPr lang="zh-CN" altLang="en-US" dirty="0">
                <a:latin typeface="Arial" panose="020B0604020202020204" pitchFamily="34" charset="0"/>
                <a:sym typeface="+mn-lt"/>
              </a:rPr>
              <a:t>连接</a:t>
            </a:r>
            <a:r>
              <a:rPr lang="zh-CN" altLang="en-US" dirty="0">
                <a:sym typeface="+mn-lt"/>
              </a:rPr>
              <a:t>，降低了发送数据之前的延迟。</a:t>
            </a:r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无需保持连接状态信息，实现简单</a:t>
            </a:r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无拥塞控制机制，发送端可以以恒定速率发送，适合实时应用（如语音、直播等）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935DD0-A80F-D01E-3C95-C4DC272B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UDP</a:t>
            </a:r>
            <a:r>
              <a:rPr lang="zh-CN" altLang="en-US" dirty="0">
                <a:sym typeface="+mn-lt"/>
              </a:rPr>
              <a:t>特点与应用场景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854A29-C284-4540-AFFD-57C07B32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6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96B5949-390C-4512-9188-0B5A5554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9FD4BC-04FD-586F-3276-1ECD21D3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UDP</a:t>
            </a:r>
            <a:r>
              <a:rPr lang="zh-CN" altLang="en-US" dirty="0">
                <a:sym typeface="+mn-lt"/>
              </a:rPr>
              <a:t>报文格式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8691-DCAD-1119-4C0A-EA98B18E8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5690889"/>
            <a:ext cx="1079500" cy="4572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4D33F49-25DD-6F0A-443B-EFA94BEEF241}"/>
              </a:ext>
            </a:extLst>
          </p:cNvPr>
          <p:cNvSpPr/>
          <p:nvPr/>
        </p:nvSpPr>
        <p:spPr bwMode="auto">
          <a:xfrm>
            <a:off x="4312940" y="4324051"/>
            <a:ext cx="4633912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19" y="0"/>
              </a:cxn>
              <a:cxn ang="0">
                <a:pos x="1066" y="276"/>
              </a:cxn>
              <a:cxn ang="0">
                <a:pos x="346" y="268"/>
              </a:cxn>
              <a:cxn ang="0">
                <a:pos x="0" y="0"/>
              </a:cxn>
            </a:cxnLst>
            <a:rect l="0" t="0" r="r" b="b"/>
            <a:pathLst>
              <a:path w="2919" h="276">
                <a:moveTo>
                  <a:pt x="0" y="0"/>
                </a:moveTo>
                <a:lnTo>
                  <a:pt x="2919" y="0"/>
                </a:lnTo>
                <a:lnTo>
                  <a:pt x="1066" y="276"/>
                </a:lnTo>
                <a:lnTo>
                  <a:pt x="346" y="2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11688-0F40-D11A-870B-960F4AD3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25" y="4754264"/>
            <a:ext cx="1081088" cy="4572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EDC62C1-01B1-A4D4-FCCE-C5C50FDBA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1" y="5781377"/>
            <a:ext cx="798513" cy="288925"/>
          </a:xfrm>
          <a:prstGeom prst="leftArrow">
            <a:avLst>
              <a:gd name="adj1" fmla="val 50000"/>
              <a:gd name="adj2" fmla="val 69093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B3AD05-84A1-E48C-524F-78819ADE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940" y="3866851"/>
            <a:ext cx="4633912" cy="4572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CB5FC4E-B537-D743-C26F-84FE042B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5690889"/>
            <a:ext cx="5472112" cy="457200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E1605A84-49D8-F5B6-6300-53A90A595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1816" y="3866851"/>
            <a:ext cx="158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369F8A69-1E54-42F3-040D-413860A3D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103" y="3866851"/>
            <a:ext cx="317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ABCAD478-1D2F-62F5-EDAF-E6AB9E485D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7977" y="3866851"/>
            <a:ext cx="15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3D04A6E-BB8B-9BC0-BA26-733AD18DD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052" y="3863677"/>
            <a:ext cx="95410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源端口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2B201E31-16C2-2DD5-CE19-CDEF78654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077" y="3863677"/>
            <a:ext cx="1210588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solidFill>
                  <a:srgbClr val="C00000"/>
                </a:solidFill>
                <a:cs typeface="+mn-ea"/>
                <a:sym typeface="+mn-lt"/>
              </a:rPr>
              <a:t>目的端口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5DEC7458-ADB7-7270-ABC6-B3F6BD11A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165" y="3862090"/>
            <a:ext cx="838691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长  度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2EE4E8AA-E035-1061-AE0A-4CF525E67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752" y="3863677"/>
            <a:ext cx="95410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检验和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3F5D6AB-E485-02DC-0E0B-0D68376B2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5735340"/>
            <a:ext cx="1332416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数         据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AFF5D25C-9E4F-62E1-05F8-C58D7BFB5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88" y="5735340"/>
            <a:ext cx="939681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cs typeface="+mn-ea"/>
                <a:sym typeface="+mn-lt"/>
              </a:rPr>
              <a:t>IP</a:t>
            </a:r>
            <a:r>
              <a:rPr kumimoji="1" lang="zh-CN" altLang="en-US" sz="2000" dirty="0">
                <a:cs typeface="+mn-ea"/>
                <a:sym typeface="+mn-lt"/>
              </a:rPr>
              <a:t>首部</a:t>
            </a: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2DA92331-BF6A-ABB5-26E6-6C532B4318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851" y="6379864"/>
            <a:ext cx="6594475" cy="0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ACB8D226-290D-11AE-2671-A9173A3B7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01" y="6225876"/>
            <a:ext cx="1173163" cy="2921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98B8CDCE-54E3-73AB-5757-0F76E4BF2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264" y="6200477"/>
            <a:ext cx="126207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数据报</a:t>
            </a:r>
          </a:p>
        </p:txBody>
      </p:sp>
      <p:sp>
        <p:nvSpPr>
          <p:cNvPr id="41" name="Text Box 41">
            <a:extLst>
              <a:ext uri="{FF2B5EF4-FFF2-40B4-BE49-F238E27FC236}">
                <a16:creationId xmlns:a16="http://schemas.microsoft.com/office/drawing/2014/main" id="{6C0FC3CD-5844-86DE-FF31-3812A533A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0766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53E6FD20-09A8-2238-CC0E-CF60570E7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316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A76FD0B7-892D-0AEF-920F-C15AE3F4E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6291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BE2E6382-C575-C9A0-1902-10938BEF5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3902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B0D32643-6938-ACD7-1EE5-22A19C04C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5330527"/>
            <a:ext cx="1210588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发送在前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0A8F2265-AC14-82FD-4303-AACCD7C3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754264"/>
            <a:ext cx="4392612" cy="4572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Text Box 49">
            <a:extLst>
              <a:ext uri="{FF2B5EF4-FFF2-40B4-BE49-F238E27FC236}">
                <a16:creationId xmlns:a16="http://schemas.microsoft.com/office/drawing/2014/main" id="{163E5EFA-54F9-201A-E46F-641162016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63" y="4797127"/>
            <a:ext cx="1332416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数         据</a:t>
            </a:r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63FA851F-2B1E-84AB-07E3-2ABD55C24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1159" y="4797127"/>
            <a:ext cx="1241045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cs typeface="+mn-ea"/>
                <a:sym typeface="+mn-lt"/>
              </a:rPr>
              <a:t>UDP</a:t>
            </a:r>
            <a:r>
              <a:rPr kumimoji="1" lang="zh-CN" altLang="en-US" sz="2000" dirty="0">
                <a:cs typeface="+mn-ea"/>
                <a:sym typeface="+mn-lt"/>
              </a:rPr>
              <a:t>首部</a:t>
            </a: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AD142768-BFE8-CE96-FE02-7A0510821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4754265"/>
            <a:ext cx="2076402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UDP </a:t>
            </a:r>
            <a:r>
              <a:rPr kumimoji="1"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用户数据报</a:t>
            </a:r>
          </a:p>
        </p:txBody>
      </p:sp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6F75BA8F-65B2-FD23-D2E6-868D88E03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369409"/>
              </p:ext>
            </p:extLst>
          </p:nvPr>
        </p:nvGraphicFramePr>
        <p:xfrm>
          <a:off x="865146" y="1269226"/>
          <a:ext cx="10202658" cy="220069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183161">
                  <a:extLst>
                    <a:ext uri="{9D8B030D-6E8A-4147-A177-3AD203B41FA5}">
                      <a16:colId xmlns:a16="http://schemas.microsoft.com/office/drawing/2014/main" val="3228059043"/>
                    </a:ext>
                  </a:extLst>
                </a:gridCol>
                <a:gridCol w="2019497">
                  <a:extLst>
                    <a:ext uri="{9D8B030D-6E8A-4147-A177-3AD203B41FA5}">
                      <a16:colId xmlns:a16="http://schemas.microsoft.com/office/drawing/2014/main" val="3467278742"/>
                    </a:ext>
                  </a:extLst>
                </a:gridCol>
              </a:tblGrid>
              <a:tr h="433919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应用程序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UDP</a:t>
                      </a:r>
                      <a:r>
                        <a:rPr lang="zh-CN" sz="200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端口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208046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NetBIOS</a:t>
                      </a:r>
                      <a:r>
                        <a:rPr 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名字服务（</a:t>
                      </a: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NetBIOS Name Service</a:t>
                      </a:r>
                      <a:r>
                        <a:rPr 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137</a:t>
                      </a:r>
                      <a:endParaRPr lang="zh-CN" sz="2000" b="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4065786"/>
                  </a:ext>
                </a:extLst>
              </a:tr>
              <a:tr h="465014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简单网络管理协议</a:t>
                      </a: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SNMP</a:t>
                      </a:r>
                      <a:r>
                        <a:rPr lang="zh-CN" alt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  <a:r>
                        <a:rPr lang="en-US" alt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Simple Network Management Protocol</a:t>
                      </a:r>
                      <a:r>
                        <a:rPr lang="zh-CN" alt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</a:t>
                      </a:r>
                      <a:endParaRPr lang="zh-CN" sz="2000" b="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161</a:t>
                      </a:r>
                      <a:endParaRPr lang="zh-CN" sz="2000" b="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0849565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域名服务</a:t>
                      </a: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DNS</a:t>
                      </a:r>
                      <a:r>
                        <a:rPr 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Domain Name S</a:t>
                      </a:r>
                      <a:r>
                        <a:rPr lang="en-US" alt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ystem</a:t>
                      </a:r>
                      <a:r>
                        <a:rPr 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53</a:t>
                      </a:r>
                      <a:endParaRPr lang="zh-CN" sz="2000" b="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4909790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路由信息协议</a:t>
                      </a: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RIP</a:t>
                      </a:r>
                      <a:r>
                        <a:rPr 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Routing Information Protocol</a:t>
                      </a:r>
                      <a:r>
                        <a:rPr lang="zh-CN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520/521</a:t>
                      </a:r>
                      <a:endParaRPr lang="zh-CN" sz="2000" b="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529338"/>
                  </a:ext>
                </a:extLst>
              </a:tr>
            </a:tbl>
          </a:graphicData>
        </a:graphic>
      </p:graphicFrame>
      <p:sp>
        <p:nvSpPr>
          <p:cNvPr id="7" name="Text Box 44">
            <a:extLst>
              <a:ext uri="{FF2B5EF4-FFF2-40B4-BE49-F238E27FC236}">
                <a16:creationId xmlns:a16="http://schemas.microsoft.com/office/drawing/2014/main" id="{7F364BDA-7624-A7B5-82B0-C2F6A7309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1108" y="3511925"/>
            <a:ext cx="2287806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（长度单位：字节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806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组合 1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E5E9FCB-57C7-2735-C465-3C82876AAC4F}"/>
              </a:ext>
            </a:extLst>
          </p:cNvPr>
          <p:cNvGrpSpPr>
            <a:grpSpLocks noChangeAspect="1"/>
          </p:cNvGrpSpPr>
          <p:nvPr/>
        </p:nvGrpSpPr>
        <p:grpSpPr>
          <a:xfrm>
            <a:off x="7168429" y="3448147"/>
            <a:ext cx="2149297" cy="1038703"/>
            <a:chOff x="2463797" y="1673646"/>
            <a:chExt cx="7264406" cy="3510711"/>
          </a:xfrm>
        </p:grpSpPr>
        <p:grpSp>
          <p:nvGrpSpPr>
            <p:cNvPr id="441" name="iS1iḋè">
              <a:extLst>
                <a:ext uri="{FF2B5EF4-FFF2-40B4-BE49-F238E27FC236}">
                  <a16:creationId xmlns:a16="http://schemas.microsoft.com/office/drawing/2014/main" id="{ED5AE2D1-17F5-0852-C9AB-28359AB0E728}"/>
                </a:ext>
              </a:extLst>
            </p:cNvPr>
            <p:cNvGrpSpPr/>
            <p:nvPr/>
          </p:nvGrpSpPr>
          <p:grpSpPr>
            <a:xfrm>
              <a:off x="2463797" y="1888522"/>
              <a:ext cx="7264406" cy="3295835"/>
              <a:chOff x="-6921494" y="6495237"/>
              <a:chExt cx="6143627" cy="2908010"/>
            </a:xfrm>
          </p:grpSpPr>
          <p:sp>
            <p:nvSpPr>
              <p:cNvPr id="456" name="îşļíḋê">
                <a:extLst>
                  <a:ext uri="{FF2B5EF4-FFF2-40B4-BE49-F238E27FC236}">
                    <a16:creationId xmlns:a16="http://schemas.microsoft.com/office/drawing/2014/main" id="{8D7950DB-2F6E-B4E0-9F9E-047E901D086B}"/>
                  </a:ext>
                </a:extLst>
              </p:cNvPr>
              <p:cNvSpPr/>
              <p:nvPr/>
            </p:nvSpPr>
            <p:spPr bwMode="auto">
              <a:xfrm>
                <a:off x="-6905619" y="6512699"/>
                <a:ext cx="6110289" cy="2876553"/>
              </a:xfrm>
              <a:custGeom>
                <a:avLst/>
                <a:gdLst>
                  <a:gd name="T0" fmla="*/ 3339 w 3849"/>
                  <a:gd name="T1" fmla="*/ 292 h 1812"/>
                  <a:gd name="T2" fmla="*/ 3849 w 3849"/>
                  <a:gd name="T3" fmla="*/ 1747 h 1812"/>
                  <a:gd name="T4" fmla="*/ 2557 w 3849"/>
                  <a:gd name="T5" fmla="*/ 1455 h 1812"/>
                  <a:gd name="T6" fmla="*/ 1428 w 3849"/>
                  <a:gd name="T7" fmla="*/ 1812 h 1812"/>
                  <a:gd name="T8" fmla="*/ 0 w 3849"/>
                  <a:gd name="T9" fmla="*/ 1610 h 1812"/>
                  <a:gd name="T10" fmla="*/ 469 w 3849"/>
                  <a:gd name="T11" fmla="*/ 182 h 1812"/>
                  <a:gd name="T12" fmla="*/ 1557 w 3849"/>
                  <a:gd name="T13" fmla="*/ 319 h 1812"/>
                  <a:gd name="T14" fmla="*/ 2401 w 3849"/>
                  <a:gd name="T15" fmla="*/ 0 h 1812"/>
                  <a:gd name="T16" fmla="*/ 3339 w 3849"/>
                  <a:gd name="T17" fmla="*/ 292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9" h="1812">
                    <a:moveTo>
                      <a:pt x="3339" y="292"/>
                    </a:moveTo>
                    <a:lnTo>
                      <a:pt x="3849" y="1747"/>
                    </a:lnTo>
                    <a:lnTo>
                      <a:pt x="2557" y="1455"/>
                    </a:lnTo>
                    <a:lnTo>
                      <a:pt x="1428" y="1812"/>
                    </a:lnTo>
                    <a:lnTo>
                      <a:pt x="0" y="1610"/>
                    </a:lnTo>
                    <a:lnTo>
                      <a:pt x="469" y="182"/>
                    </a:lnTo>
                    <a:lnTo>
                      <a:pt x="1557" y="319"/>
                    </a:lnTo>
                    <a:lnTo>
                      <a:pt x="2401" y="0"/>
                    </a:lnTo>
                    <a:lnTo>
                      <a:pt x="3339" y="2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7" name="işḷíḓe">
                <a:extLst>
                  <a:ext uri="{FF2B5EF4-FFF2-40B4-BE49-F238E27FC236}">
                    <a16:creationId xmlns:a16="http://schemas.microsoft.com/office/drawing/2014/main" id="{D8306283-1C31-32C4-17A0-A2BE16436385}"/>
                  </a:ext>
                </a:extLst>
              </p:cNvPr>
              <p:cNvSpPr/>
              <p:nvPr/>
            </p:nvSpPr>
            <p:spPr bwMode="auto">
              <a:xfrm>
                <a:off x="-6921494" y="6495237"/>
                <a:ext cx="6143627" cy="2906715"/>
              </a:xfrm>
              <a:custGeom>
                <a:avLst/>
                <a:gdLst>
                  <a:gd name="T0" fmla="*/ 1567 w 3870"/>
                  <a:gd name="T1" fmla="*/ 321 h 1831"/>
                  <a:gd name="T2" fmla="*/ 475 w 3870"/>
                  <a:gd name="T3" fmla="*/ 183 h 1831"/>
                  <a:gd name="T4" fmla="*/ 0 w 3870"/>
                  <a:gd name="T5" fmla="*/ 1628 h 1831"/>
                  <a:gd name="T6" fmla="*/ 1439 w 3870"/>
                  <a:gd name="T7" fmla="*/ 1831 h 1831"/>
                  <a:gd name="T8" fmla="*/ 2567 w 3870"/>
                  <a:gd name="T9" fmla="*/ 1474 h 1831"/>
                  <a:gd name="T10" fmla="*/ 3870 w 3870"/>
                  <a:gd name="T11" fmla="*/ 1770 h 1831"/>
                  <a:gd name="T12" fmla="*/ 3354 w 3870"/>
                  <a:gd name="T13" fmla="*/ 296 h 1831"/>
                  <a:gd name="T14" fmla="*/ 2411 w 3870"/>
                  <a:gd name="T15" fmla="*/ 0 h 1831"/>
                  <a:gd name="T16" fmla="*/ 1567 w 3870"/>
                  <a:gd name="T17" fmla="*/ 321 h 1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70" h="1831">
                    <a:moveTo>
                      <a:pt x="1567" y="321"/>
                    </a:moveTo>
                    <a:lnTo>
                      <a:pt x="475" y="183"/>
                    </a:lnTo>
                    <a:lnTo>
                      <a:pt x="0" y="1628"/>
                    </a:lnTo>
                    <a:lnTo>
                      <a:pt x="1439" y="1831"/>
                    </a:lnTo>
                    <a:lnTo>
                      <a:pt x="2567" y="1474"/>
                    </a:lnTo>
                    <a:lnTo>
                      <a:pt x="3870" y="1770"/>
                    </a:lnTo>
                    <a:lnTo>
                      <a:pt x="3354" y="296"/>
                    </a:lnTo>
                    <a:lnTo>
                      <a:pt x="2411" y="0"/>
                    </a:lnTo>
                    <a:lnTo>
                      <a:pt x="1567" y="321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8" name="íšļïḓe">
                <a:extLst>
                  <a:ext uri="{FF2B5EF4-FFF2-40B4-BE49-F238E27FC236}">
                    <a16:creationId xmlns:a16="http://schemas.microsoft.com/office/drawing/2014/main" id="{290FD4E4-A89A-D9FB-E24F-85C4C95A5DD6}"/>
                  </a:ext>
                </a:extLst>
              </p:cNvPr>
              <p:cNvSpPr/>
              <p:nvPr/>
            </p:nvSpPr>
            <p:spPr bwMode="auto">
              <a:xfrm>
                <a:off x="-3094031" y="6512699"/>
                <a:ext cx="2298701" cy="2773365"/>
              </a:xfrm>
              <a:custGeom>
                <a:avLst/>
                <a:gdLst>
                  <a:gd name="T0" fmla="*/ 109 w 1008"/>
                  <a:gd name="T1" fmla="*/ 1011 h 1214"/>
                  <a:gd name="T2" fmla="*/ 558 w 1008"/>
                  <a:gd name="T3" fmla="*/ 1112 h 1214"/>
                  <a:gd name="T4" fmla="*/ 1008 w 1008"/>
                  <a:gd name="T5" fmla="*/ 1214 h 1214"/>
                  <a:gd name="T6" fmla="*/ 830 w 1008"/>
                  <a:gd name="T7" fmla="*/ 709 h 1214"/>
                  <a:gd name="T8" fmla="*/ 653 w 1008"/>
                  <a:gd name="T9" fmla="*/ 203 h 1214"/>
                  <a:gd name="T10" fmla="*/ 327 w 1008"/>
                  <a:gd name="T11" fmla="*/ 101 h 1214"/>
                  <a:gd name="T12" fmla="*/ 0 w 1008"/>
                  <a:gd name="T13" fmla="*/ 0 h 1214"/>
                  <a:gd name="T14" fmla="*/ 54 w 1008"/>
                  <a:gd name="T15" fmla="*/ 505 h 1214"/>
                  <a:gd name="T16" fmla="*/ 109 w 1008"/>
                  <a:gd name="T17" fmla="*/ 1011 h 1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8" h="1214">
                    <a:moveTo>
                      <a:pt x="109" y="1011"/>
                    </a:moveTo>
                    <a:cubicBezTo>
                      <a:pt x="259" y="1045"/>
                      <a:pt x="409" y="1079"/>
                      <a:pt x="558" y="1112"/>
                    </a:cubicBezTo>
                    <a:cubicBezTo>
                      <a:pt x="708" y="1146"/>
                      <a:pt x="858" y="1180"/>
                      <a:pt x="1008" y="1214"/>
                    </a:cubicBezTo>
                    <a:cubicBezTo>
                      <a:pt x="949" y="1046"/>
                      <a:pt x="889" y="877"/>
                      <a:pt x="830" y="709"/>
                    </a:cubicBezTo>
                    <a:cubicBezTo>
                      <a:pt x="771" y="540"/>
                      <a:pt x="712" y="372"/>
                      <a:pt x="653" y="203"/>
                    </a:cubicBezTo>
                    <a:cubicBezTo>
                      <a:pt x="544" y="169"/>
                      <a:pt x="435" y="135"/>
                      <a:pt x="327" y="101"/>
                    </a:cubicBezTo>
                    <a:cubicBezTo>
                      <a:pt x="218" y="67"/>
                      <a:pt x="109" y="33"/>
                      <a:pt x="0" y="0"/>
                    </a:cubicBezTo>
                    <a:cubicBezTo>
                      <a:pt x="18" y="168"/>
                      <a:pt x="36" y="337"/>
                      <a:pt x="54" y="505"/>
                    </a:cubicBezTo>
                    <a:cubicBezTo>
                      <a:pt x="73" y="674"/>
                      <a:pt x="91" y="842"/>
                      <a:pt x="109" y="10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9" name="iṧḷíďê">
                <a:extLst>
                  <a:ext uri="{FF2B5EF4-FFF2-40B4-BE49-F238E27FC236}">
                    <a16:creationId xmlns:a16="http://schemas.microsoft.com/office/drawing/2014/main" id="{B00B892F-B618-2FB2-36C1-8C15A4F5E6B1}"/>
                  </a:ext>
                </a:extLst>
              </p:cNvPr>
              <p:cNvSpPr/>
              <p:nvPr/>
            </p:nvSpPr>
            <p:spPr bwMode="auto">
              <a:xfrm>
                <a:off x="-3087681" y="6573025"/>
                <a:ext cx="2155826" cy="2624141"/>
              </a:xfrm>
              <a:custGeom>
                <a:avLst/>
                <a:gdLst>
                  <a:gd name="T0" fmla="*/ 103 w 945"/>
                  <a:gd name="T1" fmla="*/ 956 h 1148"/>
                  <a:gd name="T2" fmla="*/ 524 w 945"/>
                  <a:gd name="T3" fmla="*/ 1052 h 1148"/>
                  <a:gd name="T4" fmla="*/ 945 w 945"/>
                  <a:gd name="T5" fmla="*/ 1148 h 1148"/>
                  <a:gd name="T6" fmla="*/ 784 w 945"/>
                  <a:gd name="T7" fmla="*/ 670 h 1148"/>
                  <a:gd name="T8" fmla="*/ 623 w 945"/>
                  <a:gd name="T9" fmla="*/ 193 h 1148"/>
                  <a:gd name="T10" fmla="*/ 311 w 945"/>
                  <a:gd name="T11" fmla="*/ 96 h 1148"/>
                  <a:gd name="T12" fmla="*/ 0 w 945"/>
                  <a:gd name="T13" fmla="*/ 0 h 1148"/>
                  <a:gd name="T14" fmla="*/ 51 w 945"/>
                  <a:gd name="T15" fmla="*/ 478 h 1148"/>
                  <a:gd name="T16" fmla="*/ 103 w 945"/>
                  <a:gd name="T17" fmla="*/ 956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5" h="1148">
                    <a:moveTo>
                      <a:pt x="103" y="956"/>
                    </a:moveTo>
                    <a:cubicBezTo>
                      <a:pt x="243" y="988"/>
                      <a:pt x="384" y="1020"/>
                      <a:pt x="524" y="1052"/>
                    </a:cubicBezTo>
                    <a:cubicBezTo>
                      <a:pt x="664" y="1084"/>
                      <a:pt x="805" y="1116"/>
                      <a:pt x="945" y="1148"/>
                    </a:cubicBezTo>
                    <a:cubicBezTo>
                      <a:pt x="891" y="989"/>
                      <a:pt x="838" y="830"/>
                      <a:pt x="784" y="670"/>
                    </a:cubicBezTo>
                    <a:cubicBezTo>
                      <a:pt x="730" y="511"/>
                      <a:pt x="677" y="352"/>
                      <a:pt x="623" y="193"/>
                    </a:cubicBezTo>
                    <a:cubicBezTo>
                      <a:pt x="519" y="160"/>
                      <a:pt x="415" y="128"/>
                      <a:pt x="311" y="96"/>
                    </a:cubicBezTo>
                    <a:cubicBezTo>
                      <a:pt x="208" y="64"/>
                      <a:pt x="104" y="32"/>
                      <a:pt x="0" y="0"/>
                    </a:cubicBezTo>
                    <a:cubicBezTo>
                      <a:pt x="17" y="160"/>
                      <a:pt x="34" y="319"/>
                      <a:pt x="51" y="478"/>
                    </a:cubicBezTo>
                    <a:cubicBezTo>
                      <a:pt x="69" y="638"/>
                      <a:pt x="86" y="797"/>
                      <a:pt x="103" y="956"/>
                    </a:cubicBezTo>
                    <a:close/>
                  </a:path>
                </a:pathLst>
              </a:custGeom>
              <a:solidFill>
                <a:srgbClr val="E4DD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0" name="îşlîḋé">
                <a:extLst>
                  <a:ext uri="{FF2B5EF4-FFF2-40B4-BE49-F238E27FC236}">
                    <a16:creationId xmlns:a16="http://schemas.microsoft.com/office/drawing/2014/main" id="{CF029FE7-BDB7-214B-23B7-124BD296D4F9}"/>
                  </a:ext>
                </a:extLst>
              </p:cNvPr>
              <p:cNvSpPr/>
              <p:nvPr/>
            </p:nvSpPr>
            <p:spPr bwMode="auto">
              <a:xfrm>
                <a:off x="-2887656" y="8439927"/>
                <a:ext cx="774701" cy="487363"/>
              </a:xfrm>
              <a:custGeom>
                <a:avLst/>
                <a:gdLst>
                  <a:gd name="T0" fmla="*/ 0 w 339"/>
                  <a:gd name="T1" fmla="*/ 0 h 213"/>
                  <a:gd name="T2" fmla="*/ 166 w 339"/>
                  <a:gd name="T3" fmla="*/ 107 h 213"/>
                  <a:gd name="T4" fmla="*/ 339 w 339"/>
                  <a:gd name="T5" fmla="*/ 213 h 213"/>
                  <a:gd name="T6" fmla="*/ 239 w 339"/>
                  <a:gd name="T7" fmla="*/ 190 h 213"/>
                  <a:gd name="T8" fmla="*/ 120 w 339"/>
                  <a:gd name="T9" fmla="*/ 117 h 213"/>
                  <a:gd name="T10" fmla="*/ 4 w 339"/>
                  <a:gd name="T11" fmla="*/ 43 h 213"/>
                  <a:gd name="T12" fmla="*/ 0 w 339"/>
                  <a:gd name="T1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9" h="213">
                    <a:moveTo>
                      <a:pt x="0" y="0"/>
                    </a:moveTo>
                    <a:cubicBezTo>
                      <a:pt x="55" y="36"/>
                      <a:pt x="110" y="71"/>
                      <a:pt x="166" y="107"/>
                    </a:cubicBezTo>
                    <a:cubicBezTo>
                      <a:pt x="223" y="142"/>
                      <a:pt x="280" y="178"/>
                      <a:pt x="339" y="213"/>
                    </a:cubicBezTo>
                    <a:cubicBezTo>
                      <a:pt x="305" y="205"/>
                      <a:pt x="272" y="198"/>
                      <a:pt x="239" y="190"/>
                    </a:cubicBezTo>
                    <a:cubicBezTo>
                      <a:pt x="199" y="166"/>
                      <a:pt x="159" y="141"/>
                      <a:pt x="120" y="117"/>
                    </a:cubicBezTo>
                    <a:cubicBezTo>
                      <a:pt x="81" y="92"/>
                      <a:pt x="43" y="68"/>
                      <a:pt x="4" y="43"/>
                    </a:cubicBezTo>
                    <a:cubicBezTo>
                      <a:pt x="3" y="29"/>
                      <a:pt x="1" y="1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1" name="ï$lïdè">
                <a:extLst>
                  <a:ext uri="{FF2B5EF4-FFF2-40B4-BE49-F238E27FC236}">
                    <a16:creationId xmlns:a16="http://schemas.microsoft.com/office/drawing/2014/main" id="{FBB5359C-727F-54B9-0975-3BAD19E585D1}"/>
                  </a:ext>
                </a:extLst>
              </p:cNvPr>
              <p:cNvSpPr/>
              <p:nvPr/>
            </p:nvSpPr>
            <p:spPr bwMode="auto">
              <a:xfrm>
                <a:off x="-2987668" y="7517588"/>
                <a:ext cx="1663701" cy="514351"/>
              </a:xfrm>
              <a:custGeom>
                <a:avLst/>
                <a:gdLst>
                  <a:gd name="T0" fmla="*/ 0 w 729"/>
                  <a:gd name="T1" fmla="*/ 0 h 225"/>
                  <a:gd name="T2" fmla="*/ 359 w 729"/>
                  <a:gd name="T3" fmla="*/ 96 h 225"/>
                  <a:gd name="T4" fmla="*/ 718 w 729"/>
                  <a:gd name="T5" fmla="*/ 192 h 225"/>
                  <a:gd name="T6" fmla="*/ 729 w 729"/>
                  <a:gd name="T7" fmla="*/ 225 h 225"/>
                  <a:gd name="T8" fmla="*/ 367 w 729"/>
                  <a:gd name="T9" fmla="*/ 129 h 225"/>
                  <a:gd name="T10" fmla="*/ 4 w 729"/>
                  <a:gd name="T11" fmla="*/ 33 h 225"/>
                  <a:gd name="T12" fmla="*/ 0 w 729"/>
                  <a:gd name="T13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9" h="225">
                    <a:moveTo>
                      <a:pt x="0" y="0"/>
                    </a:moveTo>
                    <a:cubicBezTo>
                      <a:pt x="120" y="32"/>
                      <a:pt x="240" y="64"/>
                      <a:pt x="359" y="96"/>
                    </a:cubicBezTo>
                    <a:cubicBezTo>
                      <a:pt x="479" y="128"/>
                      <a:pt x="598" y="160"/>
                      <a:pt x="718" y="192"/>
                    </a:cubicBezTo>
                    <a:cubicBezTo>
                      <a:pt x="722" y="203"/>
                      <a:pt x="725" y="214"/>
                      <a:pt x="729" y="225"/>
                    </a:cubicBezTo>
                    <a:cubicBezTo>
                      <a:pt x="608" y="193"/>
                      <a:pt x="487" y="161"/>
                      <a:pt x="367" y="129"/>
                    </a:cubicBezTo>
                    <a:cubicBezTo>
                      <a:pt x="246" y="97"/>
                      <a:pt x="125" y="65"/>
                      <a:pt x="4" y="33"/>
                    </a:cubicBezTo>
                    <a:cubicBezTo>
                      <a:pt x="3" y="22"/>
                      <a:pt x="2" y="1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2" name="ïṡlîḑè">
                <a:extLst>
                  <a:ext uri="{FF2B5EF4-FFF2-40B4-BE49-F238E27FC236}">
                    <a16:creationId xmlns:a16="http://schemas.microsoft.com/office/drawing/2014/main" id="{2156CE5D-8A51-ADCE-7054-13F1C8E3C154}"/>
                  </a:ext>
                </a:extLst>
              </p:cNvPr>
              <p:cNvSpPr/>
              <p:nvPr/>
            </p:nvSpPr>
            <p:spPr bwMode="auto">
              <a:xfrm>
                <a:off x="-2978143" y="7592202"/>
                <a:ext cx="307975" cy="85725"/>
              </a:xfrm>
              <a:custGeom>
                <a:avLst/>
                <a:gdLst>
                  <a:gd name="T0" fmla="*/ 0 w 135"/>
                  <a:gd name="T1" fmla="*/ 1 h 37"/>
                  <a:gd name="T2" fmla="*/ 101 w 135"/>
                  <a:gd name="T3" fmla="*/ 0 h 37"/>
                  <a:gd name="T4" fmla="*/ 135 w 135"/>
                  <a:gd name="T5" fmla="*/ 36 h 37"/>
                  <a:gd name="T6" fmla="*/ 4 w 135"/>
                  <a:gd name="T7" fmla="*/ 37 h 37"/>
                  <a:gd name="T8" fmla="*/ 0 w 135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37">
                    <a:moveTo>
                      <a:pt x="0" y="1"/>
                    </a:moveTo>
                    <a:cubicBezTo>
                      <a:pt x="34" y="1"/>
                      <a:pt x="68" y="1"/>
                      <a:pt x="101" y="0"/>
                    </a:cubicBezTo>
                    <a:cubicBezTo>
                      <a:pt x="112" y="12"/>
                      <a:pt x="124" y="24"/>
                      <a:pt x="135" y="36"/>
                    </a:cubicBezTo>
                    <a:cubicBezTo>
                      <a:pt x="92" y="36"/>
                      <a:pt x="48" y="37"/>
                      <a:pt x="4" y="37"/>
                    </a:cubicBezTo>
                    <a:cubicBezTo>
                      <a:pt x="3" y="25"/>
                      <a:pt x="1" y="13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3" name="îs1ïďé">
                <a:extLst>
                  <a:ext uri="{FF2B5EF4-FFF2-40B4-BE49-F238E27FC236}">
                    <a16:creationId xmlns:a16="http://schemas.microsoft.com/office/drawing/2014/main" id="{4EF9CE8E-F97A-D269-18F4-91075A9C76E8}"/>
                  </a:ext>
                </a:extLst>
              </p:cNvPr>
              <p:cNvSpPr/>
              <p:nvPr/>
            </p:nvSpPr>
            <p:spPr bwMode="auto">
              <a:xfrm>
                <a:off x="-2774943" y="8444689"/>
                <a:ext cx="1233489" cy="227013"/>
              </a:xfrm>
              <a:custGeom>
                <a:avLst/>
                <a:gdLst>
                  <a:gd name="T0" fmla="*/ 38 w 541"/>
                  <a:gd name="T1" fmla="*/ 99 h 99"/>
                  <a:gd name="T2" fmla="*/ 0 w 541"/>
                  <a:gd name="T3" fmla="*/ 63 h 99"/>
                  <a:gd name="T4" fmla="*/ 258 w 541"/>
                  <a:gd name="T5" fmla="*/ 32 h 99"/>
                  <a:gd name="T6" fmla="*/ 501 w 541"/>
                  <a:gd name="T7" fmla="*/ 0 h 99"/>
                  <a:gd name="T8" fmla="*/ 541 w 541"/>
                  <a:gd name="T9" fmla="*/ 36 h 99"/>
                  <a:gd name="T10" fmla="*/ 297 w 541"/>
                  <a:gd name="T11" fmla="*/ 68 h 99"/>
                  <a:gd name="T12" fmla="*/ 38 w 541"/>
                  <a:gd name="T13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1" h="99">
                    <a:moveTo>
                      <a:pt x="38" y="99"/>
                    </a:moveTo>
                    <a:cubicBezTo>
                      <a:pt x="25" y="87"/>
                      <a:pt x="12" y="75"/>
                      <a:pt x="0" y="63"/>
                    </a:cubicBezTo>
                    <a:cubicBezTo>
                      <a:pt x="87" y="53"/>
                      <a:pt x="174" y="42"/>
                      <a:pt x="258" y="32"/>
                    </a:cubicBezTo>
                    <a:cubicBezTo>
                      <a:pt x="341" y="22"/>
                      <a:pt x="422" y="11"/>
                      <a:pt x="501" y="0"/>
                    </a:cubicBezTo>
                    <a:cubicBezTo>
                      <a:pt x="514" y="13"/>
                      <a:pt x="528" y="25"/>
                      <a:pt x="541" y="36"/>
                    </a:cubicBezTo>
                    <a:cubicBezTo>
                      <a:pt x="462" y="47"/>
                      <a:pt x="380" y="57"/>
                      <a:pt x="297" y="68"/>
                    </a:cubicBezTo>
                    <a:cubicBezTo>
                      <a:pt x="212" y="78"/>
                      <a:pt x="126" y="89"/>
                      <a:pt x="38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4" name="îSľiḍê">
                <a:extLst>
                  <a:ext uri="{FF2B5EF4-FFF2-40B4-BE49-F238E27FC236}">
                    <a16:creationId xmlns:a16="http://schemas.microsoft.com/office/drawing/2014/main" id="{0F116EA3-C951-7F35-BD3D-3FBB19A2D6D6}"/>
                  </a:ext>
                </a:extLst>
              </p:cNvPr>
              <p:cNvSpPr/>
              <p:nvPr/>
            </p:nvSpPr>
            <p:spPr bwMode="auto">
              <a:xfrm>
                <a:off x="-2919406" y="8101789"/>
                <a:ext cx="850901" cy="471488"/>
              </a:xfrm>
              <a:custGeom>
                <a:avLst/>
                <a:gdLst>
                  <a:gd name="T0" fmla="*/ 373 w 373"/>
                  <a:gd name="T1" fmla="*/ 180 h 206"/>
                  <a:gd name="T2" fmla="*/ 357 w 373"/>
                  <a:gd name="T3" fmla="*/ 206 h 206"/>
                  <a:gd name="T4" fmla="*/ 177 w 373"/>
                  <a:gd name="T5" fmla="*/ 117 h 206"/>
                  <a:gd name="T6" fmla="*/ 1 w 373"/>
                  <a:gd name="T7" fmla="*/ 28 h 206"/>
                  <a:gd name="T8" fmla="*/ 0 w 373"/>
                  <a:gd name="T9" fmla="*/ 20 h 206"/>
                  <a:gd name="T10" fmla="*/ 14 w 373"/>
                  <a:gd name="T11" fmla="*/ 0 h 206"/>
                  <a:gd name="T12" fmla="*/ 191 w 373"/>
                  <a:gd name="T13" fmla="*/ 90 h 206"/>
                  <a:gd name="T14" fmla="*/ 373 w 373"/>
                  <a:gd name="T15" fmla="*/ 1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3" h="206">
                    <a:moveTo>
                      <a:pt x="373" y="180"/>
                    </a:moveTo>
                    <a:cubicBezTo>
                      <a:pt x="368" y="189"/>
                      <a:pt x="362" y="197"/>
                      <a:pt x="357" y="206"/>
                    </a:cubicBezTo>
                    <a:cubicBezTo>
                      <a:pt x="296" y="176"/>
                      <a:pt x="236" y="147"/>
                      <a:pt x="177" y="117"/>
                    </a:cubicBezTo>
                    <a:cubicBezTo>
                      <a:pt x="118" y="88"/>
                      <a:pt x="59" y="58"/>
                      <a:pt x="1" y="28"/>
                    </a:cubicBezTo>
                    <a:cubicBezTo>
                      <a:pt x="1" y="25"/>
                      <a:pt x="0" y="23"/>
                      <a:pt x="0" y="20"/>
                    </a:cubicBezTo>
                    <a:cubicBezTo>
                      <a:pt x="5" y="13"/>
                      <a:pt x="9" y="6"/>
                      <a:pt x="14" y="0"/>
                    </a:cubicBezTo>
                    <a:cubicBezTo>
                      <a:pt x="73" y="30"/>
                      <a:pt x="132" y="60"/>
                      <a:pt x="191" y="90"/>
                    </a:cubicBezTo>
                    <a:cubicBezTo>
                      <a:pt x="251" y="120"/>
                      <a:pt x="312" y="150"/>
                      <a:pt x="373" y="1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5" name="iś1îḓe">
                <a:extLst>
                  <a:ext uri="{FF2B5EF4-FFF2-40B4-BE49-F238E27FC236}">
                    <a16:creationId xmlns:a16="http://schemas.microsoft.com/office/drawing/2014/main" id="{29AC14A9-7AD1-CBC8-ECF1-89EFE8CF0428}"/>
                  </a:ext>
                </a:extLst>
              </p:cNvPr>
              <p:cNvSpPr/>
              <p:nvPr/>
            </p:nvSpPr>
            <p:spPr bwMode="auto">
              <a:xfrm>
                <a:off x="-2441569" y="7793813"/>
                <a:ext cx="1216025" cy="528638"/>
              </a:xfrm>
              <a:custGeom>
                <a:avLst/>
                <a:gdLst>
                  <a:gd name="T0" fmla="*/ 533 w 533"/>
                  <a:gd name="T1" fmla="*/ 231 h 231"/>
                  <a:gd name="T2" fmla="*/ 264 w 533"/>
                  <a:gd name="T3" fmla="*/ 131 h 231"/>
                  <a:gd name="T4" fmla="*/ 0 w 533"/>
                  <a:gd name="T5" fmla="*/ 32 h 231"/>
                  <a:gd name="T6" fmla="*/ 0 w 533"/>
                  <a:gd name="T7" fmla="*/ 0 h 231"/>
                  <a:gd name="T8" fmla="*/ 258 w 533"/>
                  <a:gd name="T9" fmla="*/ 98 h 231"/>
                  <a:gd name="T10" fmla="*/ 521 w 533"/>
                  <a:gd name="T11" fmla="*/ 197 h 231"/>
                  <a:gd name="T12" fmla="*/ 533 w 533"/>
                  <a:gd name="T13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231">
                    <a:moveTo>
                      <a:pt x="533" y="231"/>
                    </a:moveTo>
                    <a:cubicBezTo>
                      <a:pt x="443" y="198"/>
                      <a:pt x="353" y="164"/>
                      <a:pt x="264" y="131"/>
                    </a:cubicBezTo>
                    <a:cubicBezTo>
                      <a:pt x="175" y="98"/>
                      <a:pt x="87" y="65"/>
                      <a:pt x="0" y="32"/>
                    </a:cubicBezTo>
                    <a:cubicBezTo>
                      <a:pt x="0" y="21"/>
                      <a:pt x="0" y="11"/>
                      <a:pt x="0" y="0"/>
                    </a:cubicBezTo>
                    <a:cubicBezTo>
                      <a:pt x="85" y="33"/>
                      <a:pt x="171" y="66"/>
                      <a:pt x="258" y="98"/>
                    </a:cubicBezTo>
                    <a:cubicBezTo>
                      <a:pt x="345" y="131"/>
                      <a:pt x="433" y="164"/>
                      <a:pt x="521" y="197"/>
                    </a:cubicBezTo>
                    <a:cubicBezTo>
                      <a:pt x="525" y="208"/>
                      <a:pt x="529" y="219"/>
                      <a:pt x="533" y="2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6" name="îṥḷiḑé">
                <a:extLst>
                  <a:ext uri="{FF2B5EF4-FFF2-40B4-BE49-F238E27FC236}">
                    <a16:creationId xmlns:a16="http://schemas.microsoft.com/office/drawing/2014/main" id="{C971F9D0-39FD-DD3F-8CA9-77D142580E78}"/>
                  </a:ext>
                </a:extLst>
              </p:cNvPr>
              <p:cNvSpPr/>
              <p:nvPr/>
            </p:nvSpPr>
            <p:spPr bwMode="auto">
              <a:xfrm>
                <a:off x="-2279644" y="8043051"/>
                <a:ext cx="517524" cy="188913"/>
              </a:xfrm>
              <a:custGeom>
                <a:avLst/>
                <a:gdLst>
                  <a:gd name="T0" fmla="*/ 38 w 227"/>
                  <a:gd name="T1" fmla="*/ 83 h 83"/>
                  <a:gd name="T2" fmla="*/ 0 w 227"/>
                  <a:gd name="T3" fmla="*/ 47 h 83"/>
                  <a:gd name="T4" fmla="*/ 96 w 227"/>
                  <a:gd name="T5" fmla="*/ 24 h 83"/>
                  <a:gd name="T6" fmla="*/ 188 w 227"/>
                  <a:gd name="T7" fmla="*/ 0 h 83"/>
                  <a:gd name="T8" fmla="*/ 227 w 227"/>
                  <a:gd name="T9" fmla="*/ 35 h 83"/>
                  <a:gd name="T10" fmla="*/ 134 w 227"/>
                  <a:gd name="T11" fmla="*/ 59 h 83"/>
                  <a:gd name="T12" fmla="*/ 38 w 227"/>
                  <a:gd name="T13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83">
                    <a:moveTo>
                      <a:pt x="38" y="83"/>
                    </a:moveTo>
                    <a:cubicBezTo>
                      <a:pt x="25" y="71"/>
                      <a:pt x="13" y="59"/>
                      <a:pt x="0" y="47"/>
                    </a:cubicBezTo>
                    <a:cubicBezTo>
                      <a:pt x="32" y="39"/>
                      <a:pt x="65" y="32"/>
                      <a:pt x="96" y="24"/>
                    </a:cubicBezTo>
                    <a:cubicBezTo>
                      <a:pt x="127" y="16"/>
                      <a:pt x="158" y="8"/>
                      <a:pt x="188" y="0"/>
                    </a:cubicBezTo>
                    <a:cubicBezTo>
                      <a:pt x="201" y="12"/>
                      <a:pt x="214" y="24"/>
                      <a:pt x="227" y="35"/>
                    </a:cubicBezTo>
                    <a:cubicBezTo>
                      <a:pt x="196" y="43"/>
                      <a:pt x="165" y="51"/>
                      <a:pt x="134" y="59"/>
                    </a:cubicBezTo>
                    <a:cubicBezTo>
                      <a:pt x="102" y="67"/>
                      <a:pt x="70" y="75"/>
                      <a:pt x="38" y="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7" name="ïṣḷiďè">
                <a:extLst>
                  <a:ext uri="{FF2B5EF4-FFF2-40B4-BE49-F238E27FC236}">
                    <a16:creationId xmlns:a16="http://schemas.microsoft.com/office/drawing/2014/main" id="{A9352A8A-E9A5-FEA2-F8E7-DD1A73F08B95}"/>
                  </a:ext>
                </a:extLst>
              </p:cNvPr>
              <p:cNvSpPr/>
              <p:nvPr/>
            </p:nvSpPr>
            <p:spPr bwMode="auto">
              <a:xfrm>
                <a:off x="-3052756" y="6890525"/>
                <a:ext cx="1450976" cy="311150"/>
              </a:xfrm>
              <a:custGeom>
                <a:avLst/>
                <a:gdLst>
                  <a:gd name="T0" fmla="*/ 0 w 636"/>
                  <a:gd name="T1" fmla="*/ 0 h 136"/>
                  <a:gd name="T2" fmla="*/ 317 w 636"/>
                  <a:gd name="T3" fmla="*/ 51 h 136"/>
                  <a:gd name="T4" fmla="*/ 624 w 636"/>
                  <a:gd name="T5" fmla="*/ 102 h 136"/>
                  <a:gd name="T6" fmla="*/ 636 w 636"/>
                  <a:gd name="T7" fmla="*/ 136 h 136"/>
                  <a:gd name="T8" fmla="*/ 325 w 636"/>
                  <a:gd name="T9" fmla="*/ 85 h 136"/>
                  <a:gd name="T10" fmla="*/ 3 w 636"/>
                  <a:gd name="T11" fmla="*/ 33 h 136"/>
                  <a:gd name="T12" fmla="*/ 0 w 636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6" h="136">
                    <a:moveTo>
                      <a:pt x="0" y="0"/>
                    </a:moveTo>
                    <a:cubicBezTo>
                      <a:pt x="107" y="17"/>
                      <a:pt x="213" y="34"/>
                      <a:pt x="317" y="51"/>
                    </a:cubicBezTo>
                    <a:cubicBezTo>
                      <a:pt x="421" y="68"/>
                      <a:pt x="523" y="85"/>
                      <a:pt x="624" y="102"/>
                    </a:cubicBezTo>
                    <a:cubicBezTo>
                      <a:pt x="628" y="114"/>
                      <a:pt x="632" y="125"/>
                      <a:pt x="636" y="136"/>
                    </a:cubicBezTo>
                    <a:cubicBezTo>
                      <a:pt x="533" y="119"/>
                      <a:pt x="430" y="102"/>
                      <a:pt x="325" y="85"/>
                    </a:cubicBezTo>
                    <a:cubicBezTo>
                      <a:pt x="219" y="68"/>
                      <a:pt x="112" y="51"/>
                      <a:pt x="3" y="33"/>
                    </a:cubicBezTo>
                    <a:cubicBezTo>
                      <a:pt x="2" y="22"/>
                      <a:pt x="1" y="1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8" name="îṩ1íḓê">
                <a:extLst>
                  <a:ext uri="{FF2B5EF4-FFF2-40B4-BE49-F238E27FC236}">
                    <a16:creationId xmlns:a16="http://schemas.microsoft.com/office/drawing/2014/main" id="{AE54072A-52F9-925E-1A35-CA6C929DEDBF}"/>
                  </a:ext>
                </a:extLst>
              </p:cNvPr>
              <p:cNvSpPr/>
              <p:nvPr/>
            </p:nvSpPr>
            <p:spPr bwMode="auto">
              <a:xfrm>
                <a:off x="-3046407" y="6966725"/>
                <a:ext cx="835025" cy="809625"/>
              </a:xfrm>
              <a:custGeom>
                <a:avLst/>
                <a:gdLst>
                  <a:gd name="T0" fmla="*/ 366 w 366"/>
                  <a:gd name="T1" fmla="*/ 328 h 354"/>
                  <a:gd name="T2" fmla="*/ 353 w 366"/>
                  <a:gd name="T3" fmla="*/ 354 h 354"/>
                  <a:gd name="T4" fmla="*/ 173 w 366"/>
                  <a:gd name="T5" fmla="*/ 199 h 354"/>
                  <a:gd name="T6" fmla="*/ 5 w 366"/>
                  <a:gd name="T7" fmla="*/ 45 h 354"/>
                  <a:gd name="T8" fmla="*/ 0 w 366"/>
                  <a:gd name="T9" fmla="*/ 0 h 354"/>
                  <a:gd name="T10" fmla="*/ 177 w 366"/>
                  <a:gd name="T11" fmla="*/ 164 h 354"/>
                  <a:gd name="T12" fmla="*/ 366 w 366"/>
                  <a:gd name="T13" fmla="*/ 32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354">
                    <a:moveTo>
                      <a:pt x="366" y="328"/>
                    </a:moveTo>
                    <a:cubicBezTo>
                      <a:pt x="362" y="337"/>
                      <a:pt x="357" y="345"/>
                      <a:pt x="353" y="354"/>
                    </a:cubicBezTo>
                    <a:cubicBezTo>
                      <a:pt x="292" y="302"/>
                      <a:pt x="232" y="251"/>
                      <a:pt x="173" y="199"/>
                    </a:cubicBezTo>
                    <a:cubicBezTo>
                      <a:pt x="116" y="148"/>
                      <a:pt x="60" y="96"/>
                      <a:pt x="5" y="45"/>
                    </a:cubicBezTo>
                    <a:cubicBezTo>
                      <a:pt x="4" y="30"/>
                      <a:pt x="2" y="15"/>
                      <a:pt x="0" y="0"/>
                    </a:cubicBezTo>
                    <a:cubicBezTo>
                      <a:pt x="58" y="54"/>
                      <a:pt x="116" y="110"/>
                      <a:pt x="177" y="164"/>
                    </a:cubicBezTo>
                    <a:cubicBezTo>
                      <a:pt x="238" y="219"/>
                      <a:pt x="302" y="274"/>
                      <a:pt x="366" y="3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9" name="ïŝḻîde">
                <a:extLst>
                  <a:ext uri="{FF2B5EF4-FFF2-40B4-BE49-F238E27FC236}">
                    <a16:creationId xmlns:a16="http://schemas.microsoft.com/office/drawing/2014/main" id="{D3B5A022-6200-6492-BF12-D5D6F5075C95}"/>
                  </a:ext>
                </a:extLst>
              </p:cNvPr>
              <p:cNvSpPr/>
              <p:nvPr/>
            </p:nvSpPr>
            <p:spPr bwMode="auto">
              <a:xfrm>
                <a:off x="-2795582" y="7266763"/>
                <a:ext cx="1304926" cy="271462"/>
              </a:xfrm>
              <a:custGeom>
                <a:avLst/>
                <a:gdLst>
                  <a:gd name="T0" fmla="*/ 41 w 572"/>
                  <a:gd name="T1" fmla="*/ 39 h 119"/>
                  <a:gd name="T2" fmla="*/ 0 w 572"/>
                  <a:gd name="T3" fmla="*/ 0 h 119"/>
                  <a:gd name="T4" fmla="*/ 284 w 572"/>
                  <a:gd name="T5" fmla="*/ 42 h 119"/>
                  <a:gd name="T6" fmla="*/ 561 w 572"/>
                  <a:gd name="T7" fmla="*/ 84 h 119"/>
                  <a:gd name="T8" fmla="*/ 572 w 572"/>
                  <a:gd name="T9" fmla="*/ 119 h 119"/>
                  <a:gd name="T10" fmla="*/ 310 w 572"/>
                  <a:gd name="T11" fmla="*/ 79 h 119"/>
                  <a:gd name="T12" fmla="*/ 41 w 572"/>
                  <a:gd name="T13" fmla="*/ 3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2" h="119">
                    <a:moveTo>
                      <a:pt x="41" y="39"/>
                    </a:moveTo>
                    <a:cubicBezTo>
                      <a:pt x="28" y="26"/>
                      <a:pt x="14" y="13"/>
                      <a:pt x="0" y="0"/>
                    </a:cubicBezTo>
                    <a:cubicBezTo>
                      <a:pt x="96" y="14"/>
                      <a:pt x="191" y="28"/>
                      <a:pt x="284" y="42"/>
                    </a:cubicBezTo>
                    <a:cubicBezTo>
                      <a:pt x="377" y="56"/>
                      <a:pt x="469" y="70"/>
                      <a:pt x="561" y="84"/>
                    </a:cubicBezTo>
                    <a:cubicBezTo>
                      <a:pt x="564" y="96"/>
                      <a:pt x="568" y="107"/>
                      <a:pt x="572" y="119"/>
                    </a:cubicBezTo>
                    <a:cubicBezTo>
                      <a:pt x="486" y="106"/>
                      <a:pt x="398" y="92"/>
                      <a:pt x="310" y="79"/>
                    </a:cubicBezTo>
                    <a:cubicBezTo>
                      <a:pt x="221" y="66"/>
                      <a:pt x="132" y="53"/>
                      <a:pt x="41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0" name="iṧḷiďê">
                <a:extLst>
                  <a:ext uri="{FF2B5EF4-FFF2-40B4-BE49-F238E27FC236}">
                    <a16:creationId xmlns:a16="http://schemas.microsoft.com/office/drawing/2014/main" id="{8339C1AA-750D-78A3-014F-527D65CE790A}"/>
                  </a:ext>
                </a:extLst>
              </p:cNvPr>
              <p:cNvSpPr/>
              <p:nvPr/>
            </p:nvSpPr>
            <p:spPr bwMode="auto">
              <a:xfrm>
                <a:off x="-2635244" y="6712724"/>
                <a:ext cx="1289050" cy="1250952"/>
              </a:xfrm>
              <a:custGeom>
                <a:avLst/>
                <a:gdLst>
                  <a:gd name="T0" fmla="*/ 565 w 565"/>
                  <a:gd name="T1" fmla="*/ 547 h 547"/>
                  <a:gd name="T2" fmla="*/ 266 w 565"/>
                  <a:gd name="T3" fmla="*/ 274 h 547"/>
                  <a:gd name="T4" fmla="*/ 0 w 565"/>
                  <a:gd name="T5" fmla="*/ 0 h 547"/>
                  <a:gd name="T6" fmla="*/ 49 w 565"/>
                  <a:gd name="T7" fmla="*/ 16 h 547"/>
                  <a:gd name="T8" fmla="*/ 286 w 565"/>
                  <a:gd name="T9" fmla="*/ 257 h 547"/>
                  <a:gd name="T10" fmla="*/ 549 w 565"/>
                  <a:gd name="T11" fmla="*/ 498 h 547"/>
                  <a:gd name="T12" fmla="*/ 565 w 565"/>
                  <a:gd name="T13" fmla="*/ 54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5" h="547">
                    <a:moveTo>
                      <a:pt x="565" y="547"/>
                    </a:moveTo>
                    <a:cubicBezTo>
                      <a:pt x="462" y="456"/>
                      <a:pt x="361" y="366"/>
                      <a:pt x="266" y="274"/>
                    </a:cubicBezTo>
                    <a:cubicBezTo>
                      <a:pt x="173" y="184"/>
                      <a:pt x="85" y="92"/>
                      <a:pt x="0" y="0"/>
                    </a:cubicBezTo>
                    <a:cubicBezTo>
                      <a:pt x="16" y="5"/>
                      <a:pt x="33" y="11"/>
                      <a:pt x="49" y="16"/>
                    </a:cubicBezTo>
                    <a:cubicBezTo>
                      <a:pt x="126" y="96"/>
                      <a:pt x="204" y="178"/>
                      <a:pt x="286" y="257"/>
                    </a:cubicBezTo>
                    <a:cubicBezTo>
                      <a:pt x="370" y="338"/>
                      <a:pt x="458" y="418"/>
                      <a:pt x="549" y="498"/>
                    </a:cubicBezTo>
                    <a:cubicBezTo>
                      <a:pt x="554" y="514"/>
                      <a:pt x="559" y="530"/>
                      <a:pt x="565" y="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1" name="í$ļide">
                <a:extLst>
                  <a:ext uri="{FF2B5EF4-FFF2-40B4-BE49-F238E27FC236}">
                    <a16:creationId xmlns:a16="http://schemas.microsoft.com/office/drawing/2014/main" id="{38622BB3-075A-72EE-C69D-7F85EF91BF81}"/>
                  </a:ext>
                </a:extLst>
              </p:cNvPr>
              <p:cNvSpPr/>
              <p:nvPr/>
            </p:nvSpPr>
            <p:spPr bwMode="auto">
              <a:xfrm>
                <a:off x="-2497131" y="7523938"/>
                <a:ext cx="931863" cy="203200"/>
              </a:xfrm>
              <a:custGeom>
                <a:avLst/>
                <a:gdLst>
                  <a:gd name="T0" fmla="*/ 44 w 408"/>
                  <a:gd name="T1" fmla="*/ 40 h 89"/>
                  <a:gd name="T2" fmla="*/ 0 w 408"/>
                  <a:gd name="T3" fmla="*/ 0 h 89"/>
                  <a:gd name="T4" fmla="*/ 183 w 408"/>
                  <a:gd name="T5" fmla="*/ 24 h 89"/>
                  <a:gd name="T6" fmla="*/ 362 w 408"/>
                  <a:gd name="T7" fmla="*/ 49 h 89"/>
                  <a:gd name="T8" fmla="*/ 408 w 408"/>
                  <a:gd name="T9" fmla="*/ 89 h 89"/>
                  <a:gd name="T10" fmla="*/ 228 w 408"/>
                  <a:gd name="T11" fmla="*/ 64 h 89"/>
                  <a:gd name="T12" fmla="*/ 44 w 408"/>
                  <a:gd name="T13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8" h="89">
                    <a:moveTo>
                      <a:pt x="44" y="40"/>
                    </a:moveTo>
                    <a:cubicBezTo>
                      <a:pt x="29" y="26"/>
                      <a:pt x="15" y="13"/>
                      <a:pt x="0" y="0"/>
                    </a:cubicBezTo>
                    <a:cubicBezTo>
                      <a:pt x="62" y="8"/>
                      <a:pt x="122" y="16"/>
                      <a:pt x="183" y="24"/>
                    </a:cubicBezTo>
                    <a:cubicBezTo>
                      <a:pt x="243" y="33"/>
                      <a:pt x="302" y="41"/>
                      <a:pt x="362" y="49"/>
                    </a:cubicBezTo>
                    <a:cubicBezTo>
                      <a:pt x="377" y="62"/>
                      <a:pt x="392" y="76"/>
                      <a:pt x="408" y="89"/>
                    </a:cubicBezTo>
                    <a:cubicBezTo>
                      <a:pt x="348" y="81"/>
                      <a:pt x="288" y="73"/>
                      <a:pt x="228" y="64"/>
                    </a:cubicBezTo>
                    <a:cubicBezTo>
                      <a:pt x="167" y="56"/>
                      <a:pt x="105" y="48"/>
                      <a:pt x="44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2" name="îṥļîďè">
                <a:extLst>
                  <a:ext uri="{FF2B5EF4-FFF2-40B4-BE49-F238E27FC236}">
                    <a16:creationId xmlns:a16="http://schemas.microsoft.com/office/drawing/2014/main" id="{D70AA3FB-7F33-C766-1BAF-1CF41D392FC3}"/>
                  </a:ext>
                </a:extLst>
              </p:cNvPr>
              <p:cNvSpPr/>
              <p:nvPr/>
            </p:nvSpPr>
            <p:spPr bwMode="auto">
              <a:xfrm>
                <a:off x="-3024181" y="7173100"/>
                <a:ext cx="427038" cy="200025"/>
              </a:xfrm>
              <a:custGeom>
                <a:avLst/>
                <a:gdLst>
                  <a:gd name="T0" fmla="*/ 0 w 187"/>
                  <a:gd name="T1" fmla="*/ 0 h 88"/>
                  <a:gd name="T2" fmla="*/ 127 w 187"/>
                  <a:gd name="T3" fmla="*/ 35 h 88"/>
                  <a:gd name="T4" fmla="*/ 187 w 187"/>
                  <a:gd name="T5" fmla="*/ 88 h 88"/>
                  <a:gd name="T6" fmla="*/ 96 w 187"/>
                  <a:gd name="T7" fmla="*/ 62 h 88"/>
                  <a:gd name="T8" fmla="*/ 4 w 187"/>
                  <a:gd name="T9" fmla="*/ 37 h 88"/>
                  <a:gd name="T10" fmla="*/ 0 w 187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88">
                    <a:moveTo>
                      <a:pt x="0" y="0"/>
                    </a:moveTo>
                    <a:cubicBezTo>
                      <a:pt x="43" y="12"/>
                      <a:pt x="85" y="24"/>
                      <a:pt x="127" y="35"/>
                    </a:cubicBezTo>
                    <a:cubicBezTo>
                      <a:pt x="147" y="53"/>
                      <a:pt x="167" y="70"/>
                      <a:pt x="187" y="88"/>
                    </a:cubicBezTo>
                    <a:cubicBezTo>
                      <a:pt x="157" y="79"/>
                      <a:pt x="126" y="71"/>
                      <a:pt x="96" y="62"/>
                    </a:cubicBezTo>
                    <a:cubicBezTo>
                      <a:pt x="65" y="54"/>
                      <a:pt x="35" y="46"/>
                      <a:pt x="4" y="37"/>
                    </a:cubicBezTo>
                    <a:cubicBezTo>
                      <a:pt x="3" y="25"/>
                      <a:pt x="1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3" name="ïś1iḋê">
                <a:extLst>
                  <a:ext uri="{FF2B5EF4-FFF2-40B4-BE49-F238E27FC236}">
                    <a16:creationId xmlns:a16="http://schemas.microsoft.com/office/drawing/2014/main" id="{6D82575E-CA2C-73A6-20D4-BD07EFC3216D}"/>
                  </a:ext>
                </a:extLst>
              </p:cNvPr>
              <p:cNvSpPr/>
              <p:nvPr/>
            </p:nvSpPr>
            <p:spPr bwMode="auto">
              <a:xfrm>
                <a:off x="-3078156" y="6650812"/>
                <a:ext cx="601663" cy="190500"/>
              </a:xfrm>
              <a:custGeom>
                <a:avLst/>
                <a:gdLst>
                  <a:gd name="T0" fmla="*/ 0 w 264"/>
                  <a:gd name="T1" fmla="*/ 0 h 83"/>
                  <a:gd name="T2" fmla="*/ 113 w 264"/>
                  <a:gd name="T3" fmla="*/ 22 h 83"/>
                  <a:gd name="T4" fmla="*/ 225 w 264"/>
                  <a:gd name="T5" fmla="*/ 43 h 83"/>
                  <a:gd name="T6" fmla="*/ 264 w 264"/>
                  <a:gd name="T7" fmla="*/ 83 h 83"/>
                  <a:gd name="T8" fmla="*/ 134 w 264"/>
                  <a:gd name="T9" fmla="*/ 58 h 83"/>
                  <a:gd name="T10" fmla="*/ 3 w 264"/>
                  <a:gd name="T11" fmla="*/ 34 h 83"/>
                  <a:gd name="T12" fmla="*/ 0 w 264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83">
                    <a:moveTo>
                      <a:pt x="0" y="0"/>
                    </a:moveTo>
                    <a:cubicBezTo>
                      <a:pt x="38" y="8"/>
                      <a:pt x="75" y="14"/>
                      <a:pt x="113" y="22"/>
                    </a:cubicBezTo>
                    <a:cubicBezTo>
                      <a:pt x="150" y="29"/>
                      <a:pt x="187" y="36"/>
                      <a:pt x="225" y="43"/>
                    </a:cubicBezTo>
                    <a:cubicBezTo>
                      <a:pt x="238" y="56"/>
                      <a:pt x="251" y="69"/>
                      <a:pt x="264" y="83"/>
                    </a:cubicBezTo>
                    <a:cubicBezTo>
                      <a:pt x="221" y="75"/>
                      <a:pt x="178" y="67"/>
                      <a:pt x="134" y="58"/>
                    </a:cubicBezTo>
                    <a:cubicBezTo>
                      <a:pt x="91" y="50"/>
                      <a:pt x="47" y="42"/>
                      <a:pt x="3" y="34"/>
                    </a:cubicBezTo>
                    <a:cubicBezTo>
                      <a:pt x="2" y="23"/>
                      <a:pt x="1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4" name="ïṣļiďe">
                <a:extLst>
                  <a:ext uri="{FF2B5EF4-FFF2-40B4-BE49-F238E27FC236}">
                    <a16:creationId xmlns:a16="http://schemas.microsoft.com/office/drawing/2014/main" id="{31E216D6-8FF7-02A2-F34C-CF68015E80B5}"/>
                  </a:ext>
                </a:extLst>
              </p:cNvPr>
              <p:cNvSpPr/>
              <p:nvPr/>
            </p:nvSpPr>
            <p:spPr bwMode="auto">
              <a:xfrm>
                <a:off x="-2927343" y="8073214"/>
                <a:ext cx="12700" cy="20638"/>
              </a:xfrm>
              <a:custGeom>
                <a:avLst/>
                <a:gdLst>
                  <a:gd name="T0" fmla="*/ 6 w 6"/>
                  <a:gd name="T1" fmla="*/ 3 h 9"/>
                  <a:gd name="T2" fmla="*/ 2 w 6"/>
                  <a:gd name="T3" fmla="*/ 9 h 9"/>
                  <a:gd name="T4" fmla="*/ 0 w 6"/>
                  <a:gd name="T5" fmla="*/ 0 h 9"/>
                  <a:gd name="T6" fmla="*/ 6 w 6"/>
                  <a:gd name="T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9">
                    <a:moveTo>
                      <a:pt x="6" y="3"/>
                    </a:moveTo>
                    <a:cubicBezTo>
                      <a:pt x="5" y="5"/>
                      <a:pt x="3" y="7"/>
                      <a:pt x="2" y="9"/>
                    </a:cubicBezTo>
                    <a:cubicBezTo>
                      <a:pt x="1" y="6"/>
                      <a:pt x="1" y="3"/>
                      <a:pt x="0" y="0"/>
                    </a:cubicBezTo>
                    <a:cubicBezTo>
                      <a:pt x="2" y="1"/>
                      <a:pt x="4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5" name="işľîďé">
                <a:extLst>
                  <a:ext uri="{FF2B5EF4-FFF2-40B4-BE49-F238E27FC236}">
                    <a16:creationId xmlns:a16="http://schemas.microsoft.com/office/drawing/2014/main" id="{EA2EC457-ED77-985D-F700-117B452C62F3}"/>
                  </a:ext>
                </a:extLst>
              </p:cNvPr>
              <p:cNvSpPr/>
              <p:nvPr/>
            </p:nvSpPr>
            <p:spPr bwMode="auto">
              <a:xfrm>
                <a:off x="-3014656" y="7254063"/>
                <a:ext cx="671513" cy="434976"/>
              </a:xfrm>
              <a:custGeom>
                <a:avLst/>
                <a:gdLst>
                  <a:gd name="T0" fmla="*/ 114 w 294"/>
                  <a:gd name="T1" fmla="*/ 33 h 190"/>
                  <a:gd name="T2" fmla="*/ 294 w 294"/>
                  <a:gd name="T3" fmla="*/ 190 h 190"/>
                  <a:gd name="T4" fmla="*/ 153 w 294"/>
                  <a:gd name="T5" fmla="*/ 171 h 190"/>
                  <a:gd name="T6" fmla="*/ 13 w 294"/>
                  <a:gd name="T7" fmla="*/ 119 h 190"/>
                  <a:gd name="T8" fmla="*/ 0 w 294"/>
                  <a:gd name="T9" fmla="*/ 0 h 190"/>
                  <a:gd name="T10" fmla="*/ 114 w 294"/>
                  <a:gd name="T11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90">
                    <a:moveTo>
                      <a:pt x="114" y="33"/>
                    </a:moveTo>
                    <a:cubicBezTo>
                      <a:pt x="173" y="85"/>
                      <a:pt x="232" y="138"/>
                      <a:pt x="294" y="190"/>
                    </a:cubicBezTo>
                    <a:cubicBezTo>
                      <a:pt x="247" y="178"/>
                      <a:pt x="200" y="183"/>
                      <a:pt x="153" y="171"/>
                    </a:cubicBezTo>
                    <a:cubicBezTo>
                      <a:pt x="106" y="158"/>
                      <a:pt x="60" y="132"/>
                      <a:pt x="13" y="119"/>
                    </a:cubicBezTo>
                    <a:cubicBezTo>
                      <a:pt x="9" y="81"/>
                      <a:pt x="4" y="38"/>
                      <a:pt x="0" y="0"/>
                    </a:cubicBezTo>
                    <a:cubicBezTo>
                      <a:pt x="38" y="11"/>
                      <a:pt x="76" y="22"/>
                      <a:pt x="114" y="3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6" name="îṣḷïďé">
                <a:extLst>
                  <a:ext uri="{FF2B5EF4-FFF2-40B4-BE49-F238E27FC236}">
                    <a16:creationId xmlns:a16="http://schemas.microsoft.com/office/drawing/2014/main" id="{3ABB7CFA-42C7-28A0-D7E4-2AADD4199189}"/>
                  </a:ext>
                </a:extLst>
              </p:cNvPr>
              <p:cNvSpPr/>
              <p:nvPr/>
            </p:nvSpPr>
            <p:spPr bwMode="auto">
              <a:xfrm>
                <a:off x="-2670168" y="7866838"/>
                <a:ext cx="744537" cy="284163"/>
              </a:xfrm>
              <a:custGeom>
                <a:avLst/>
                <a:gdLst>
                  <a:gd name="T0" fmla="*/ 326 w 326"/>
                  <a:gd name="T1" fmla="*/ 85 h 124"/>
                  <a:gd name="T2" fmla="*/ 171 w 326"/>
                  <a:gd name="T3" fmla="*/ 124 h 124"/>
                  <a:gd name="T4" fmla="*/ 0 w 326"/>
                  <a:gd name="T5" fmla="*/ 38 h 124"/>
                  <a:gd name="T6" fmla="*/ 100 w 326"/>
                  <a:gd name="T7" fmla="*/ 0 h 124"/>
                  <a:gd name="T8" fmla="*/ 213 w 326"/>
                  <a:gd name="T9" fmla="*/ 43 h 124"/>
                  <a:gd name="T10" fmla="*/ 326 w 326"/>
                  <a:gd name="T11" fmla="*/ 8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6" h="124">
                    <a:moveTo>
                      <a:pt x="326" y="85"/>
                    </a:moveTo>
                    <a:cubicBezTo>
                      <a:pt x="276" y="98"/>
                      <a:pt x="224" y="111"/>
                      <a:pt x="171" y="124"/>
                    </a:cubicBezTo>
                    <a:cubicBezTo>
                      <a:pt x="116" y="97"/>
                      <a:pt x="54" y="65"/>
                      <a:pt x="0" y="38"/>
                    </a:cubicBezTo>
                    <a:cubicBezTo>
                      <a:pt x="32" y="24"/>
                      <a:pt x="70" y="14"/>
                      <a:pt x="100" y="0"/>
                    </a:cubicBezTo>
                    <a:cubicBezTo>
                      <a:pt x="137" y="14"/>
                      <a:pt x="175" y="28"/>
                      <a:pt x="213" y="43"/>
                    </a:cubicBezTo>
                    <a:cubicBezTo>
                      <a:pt x="251" y="57"/>
                      <a:pt x="288" y="71"/>
                      <a:pt x="326" y="85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7" name="ïṥľïḓe">
                <a:extLst>
                  <a:ext uri="{FF2B5EF4-FFF2-40B4-BE49-F238E27FC236}">
                    <a16:creationId xmlns:a16="http://schemas.microsoft.com/office/drawing/2014/main" id="{129D46C3-6DD0-A471-127D-7E03B4410614}"/>
                  </a:ext>
                </a:extLst>
              </p:cNvPr>
              <p:cNvSpPr/>
              <p:nvPr/>
            </p:nvSpPr>
            <p:spPr bwMode="auto">
              <a:xfrm>
                <a:off x="-3044818" y="6968312"/>
                <a:ext cx="519113" cy="204788"/>
              </a:xfrm>
              <a:custGeom>
                <a:avLst/>
                <a:gdLst>
                  <a:gd name="T0" fmla="*/ 0 w 227"/>
                  <a:gd name="T1" fmla="*/ 0 h 89"/>
                  <a:gd name="T2" fmla="*/ 70 w 227"/>
                  <a:gd name="T3" fmla="*/ 66 h 89"/>
                  <a:gd name="T4" fmla="*/ 227 w 227"/>
                  <a:gd name="T5" fmla="*/ 89 h 89"/>
                  <a:gd name="T6" fmla="*/ 166 w 227"/>
                  <a:gd name="T7" fmla="*/ 26 h 89"/>
                  <a:gd name="T8" fmla="*/ 0 w 227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89">
                    <a:moveTo>
                      <a:pt x="0" y="0"/>
                    </a:moveTo>
                    <a:cubicBezTo>
                      <a:pt x="23" y="22"/>
                      <a:pt x="47" y="44"/>
                      <a:pt x="70" y="66"/>
                    </a:cubicBezTo>
                    <a:cubicBezTo>
                      <a:pt x="122" y="74"/>
                      <a:pt x="175" y="81"/>
                      <a:pt x="227" y="89"/>
                    </a:cubicBezTo>
                    <a:cubicBezTo>
                      <a:pt x="206" y="68"/>
                      <a:pt x="186" y="47"/>
                      <a:pt x="166" y="26"/>
                    </a:cubicBezTo>
                    <a:cubicBezTo>
                      <a:pt x="111" y="17"/>
                      <a:pt x="56" y="8"/>
                      <a:pt x="0" y="0"/>
                    </a:cubicBezTo>
                    <a:close/>
                  </a:path>
                </a:pathLst>
              </a:custGeom>
              <a:solidFill>
                <a:srgbClr val="D4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8" name="isḷîďê">
                <a:extLst>
                  <a:ext uri="{FF2B5EF4-FFF2-40B4-BE49-F238E27FC236}">
                    <a16:creationId xmlns:a16="http://schemas.microsoft.com/office/drawing/2014/main" id="{F54C696E-8C88-A467-8182-D4C4DEC71DD7}"/>
                  </a:ext>
                </a:extLst>
              </p:cNvPr>
              <p:cNvSpPr/>
              <p:nvPr/>
            </p:nvSpPr>
            <p:spPr bwMode="auto">
              <a:xfrm>
                <a:off x="-2097081" y="8536763"/>
                <a:ext cx="771526" cy="239713"/>
              </a:xfrm>
              <a:custGeom>
                <a:avLst/>
                <a:gdLst>
                  <a:gd name="T0" fmla="*/ 213 w 338"/>
                  <a:gd name="T1" fmla="*/ 0 h 105"/>
                  <a:gd name="T2" fmla="*/ 108 w 338"/>
                  <a:gd name="T3" fmla="*/ 14 h 105"/>
                  <a:gd name="T4" fmla="*/ 0 w 338"/>
                  <a:gd name="T5" fmla="*/ 28 h 105"/>
                  <a:gd name="T6" fmla="*/ 124 w 338"/>
                  <a:gd name="T7" fmla="*/ 105 h 105"/>
                  <a:gd name="T8" fmla="*/ 233 w 338"/>
                  <a:gd name="T9" fmla="*/ 81 h 105"/>
                  <a:gd name="T10" fmla="*/ 338 w 338"/>
                  <a:gd name="T11" fmla="*/ 57 h 105"/>
                  <a:gd name="T12" fmla="*/ 213 w 338"/>
                  <a:gd name="T1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05">
                    <a:moveTo>
                      <a:pt x="213" y="0"/>
                    </a:moveTo>
                    <a:cubicBezTo>
                      <a:pt x="179" y="5"/>
                      <a:pt x="143" y="10"/>
                      <a:pt x="108" y="14"/>
                    </a:cubicBezTo>
                    <a:cubicBezTo>
                      <a:pt x="72" y="19"/>
                      <a:pt x="36" y="23"/>
                      <a:pt x="0" y="28"/>
                    </a:cubicBezTo>
                    <a:cubicBezTo>
                      <a:pt x="41" y="54"/>
                      <a:pt x="82" y="79"/>
                      <a:pt x="124" y="105"/>
                    </a:cubicBezTo>
                    <a:cubicBezTo>
                      <a:pt x="161" y="97"/>
                      <a:pt x="197" y="89"/>
                      <a:pt x="233" y="81"/>
                    </a:cubicBezTo>
                    <a:cubicBezTo>
                      <a:pt x="268" y="73"/>
                      <a:pt x="303" y="65"/>
                      <a:pt x="338" y="57"/>
                    </a:cubicBezTo>
                    <a:cubicBezTo>
                      <a:pt x="296" y="38"/>
                      <a:pt x="255" y="19"/>
                      <a:pt x="213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9" name="iSľïḍe">
                <a:extLst>
                  <a:ext uri="{FF2B5EF4-FFF2-40B4-BE49-F238E27FC236}">
                    <a16:creationId xmlns:a16="http://schemas.microsoft.com/office/drawing/2014/main" id="{F8F7CCDC-521B-694C-F0E5-133813870EF1}"/>
                  </a:ext>
                </a:extLst>
              </p:cNvPr>
              <p:cNvSpPr/>
              <p:nvPr/>
            </p:nvSpPr>
            <p:spPr bwMode="auto">
              <a:xfrm>
                <a:off x="-2179630" y="7106425"/>
                <a:ext cx="663575" cy="350838"/>
              </a:xfrm>
              <a:custGeom>
                <a:avLst/>
                <a:gdLst>
                  <a:gd name="T0" fmla="*/ 0 w 291"/>
                  <a:gd name="T1" fmla="*/ 0 h 154"/>
                  <a:gd name="T2" fmla="*/ 133 w 291"/>
                  <a:gd name="T3" fmla="*/ 130 h 154"/>
                  <a:gd name="T4" fmla="*/ 291 w 291"/>
                  <a:gd name="T5" fmla="*/ 154 h 154"/>
                  <a:gd name="T6" fmla="*/ 253 w 291"/>
                  <a:gd name="T7" fmla="*/ 42 h 154"/>
                  <a:gd name="T8" fmla="*/ 127 w 291"/>
                  <a:gd name="T9" fmla="*/ 21 h 154"/>
                  <a:gd name="T10" fmla="*/ 0 w 291"/>
                  <a:gd name="T1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154">
                    <a:moveTo>
                      <a:pt x="0" y="0"/>
                    </a:moveTo>
                    <a:cubicBezTo>
                      <a:pt x="44" y="44"/>
                      <a:pt x="88" y="87"/>
                      <a:pt x="133" y="130"/>
                    </a:cubicBezTo>
                    <a:cubicBezTo>
                      <a:pt x="186" y="138"/>
                      <a:pt x="238" y="146"/>
                      <a:pt x="291" y="154"/>
                    </a:cubicBezTo>
                    <a:cubicBezTo>
                      <a:pt x="278" y="117"/>
                      <a:pt x="265" y="80"/>
                      <a:pt x="253" y="42"/>
                    </a:cubicBezTo>
                    <a:cubicBezTo>
                      <a:pt x="211" y="35"/>
                      <a:pt x="169" y="28"/>
                      <a:pt x="127" y="21"/>
                    </a:cubicBezTo>
                    <a:cubicBezTo>
                      <a:pt x="85" y="14"/>
                      <a:pt x="43" y="7"/>
                      <a:pt x="0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0" name="isľîďe">
                <a:extLst>
                  <a:ext uri="{FF2B5EF4-FFF2-40B4-BE49-F238E27FC236}">
                    <a16:creationId xmlns:a16="http://schemas.microsoft.com/office/drawing/2014/main" id="{C82B7D3E-D923-70DB-D569-C83D9CCF2B8D}"/>
                  </a:ext>
                </a:extLst>
              </p:cNvPr>
              <p:cNvSpPr/>
              <p:nvPr/>
            </p:nvSpPr>
            <p:spPr bwMode="auto">
              <a:xfrm>
                <a:off x="-2316155" y="7352488"/>
                <a:ext cx="674688" cy="555626"/>
              </a:xfrm>
              <a:custGeom>
                <a:avLst/>
                <a:gdLst>
                  <a:gd name="T0" fmla="*/ 0 w 296"/>
                  <a:gd name="T1" fmla="*/ 0 h 243"/>
                  <a:gd name="T2" fmla="*/ 58 w 296"/>
                  <a:gd name="T3" fmla="*/ 9 h 243"/>
                  <a:gd name="T4" fmla="*/ 174 w 296"/>
                  <a:gd name="T5" fmla="*/ 126 h 243"/>
                  <a:gd name="T6" fmla="*/ 296 w 296"/>
                  <a:gd name="T7" fmla="*/ 243 h 243"/>
                  <a:gd name="T8" fmla="*/ 231 w 296"/>
                  <a:gd name="T9" fmla="*/ 231 h 243"/>
                  <a:gd name="T10" fmla="*/ 113 w 296"/>
                  <a:gd name="T11" fmla="*/ 116 h 243"/>
                  <a:gd name="T12" fmla="*/ 0 w 296"/>
                  <a:gd name="T1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243">
                    <a:moveTo>
                      <a:pt x="0" y="0"/>
                    </a:moveTo>
                    <a:cubicBezTo>
                      <a:pt x="20" y="3"/>
                      <a:pt x="39" y="6"/>
                      <a:pt x="58" y="9"/>
                    </a:cubicBezTo>
                    <a:cubicBezTo>
                      <a:pt x="96" y="48"/>
                      <a:pt x="134" y="87"/>
                      <a:pt x="174" y="126"/>
                    </a:cubicBezTo>
                    <a:cubicBezTo>
                      <a:pt x="214" y="165"/>
                      <a:pt x="255" y="204"/>
                      <a:pt x="296" y="243"/>
                    </a:cubicBezTo>
                    <a:cubicBezTo>
                      <a:pt x="274" y="239"/>
                      <a:pt x="253" y="235"/>
                      <a:pt x="231" y="231"/>
                    </a:cubicBezTo>
                    <a:cubicBezTo>
                      <a:pt x="191" y="192"/>
                      <a:pt x="152" y="154"/>
                      <a:pt x="113" y="116"/>
                    </a:cubicBezTo>
                    <a:cubicBezTo>
                      <a:pt x="75" y="77"/>
                      <a:pt x="37" y="3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1" name="îSļïďè">
                <a:extLst>
                  <a:ext uri="{FF2B5EF4-FFF2-40B4-BE49-F238E27FC236}">
                    <a16:creationId xmlns:a16="http://schemas.microsoft.com/office/drawing/2014/main" id="{09A35C42-0C37-BAE9-B490-F92E0D3B45BC}"/>
                  </a:ext>
                </a:extLst>
              </p:cNvPr>
              <p:cNvSpPr/>
              <p:nvPr/>
            </p:nvSpPr>
            <p:spPr bwMode="auto">
              <a:xfrm>
                <a:off x="-2117718" y="7441388"/>
                <a:ext cx="398463" cy="187325"/>
              </a:xfrm>
              <a:custGeom>
                <a:avLst/>
                <a:gdLst>
                  <a:gd name="T0" fmla="*/ 103 w 175"/>
                  <a:gd name="T1" fmla="*/ 16 h 82"/>
                  <a:gd name="T2" fmla="*/ 175 w 175"/>
                  <a:gd name="T3" fmla="*/ 82 h 82"/>
                  <a:gd name="T4" fmla="*/ 67 w 175"/>
                  <a:gd name="T5" fmla="*/ 67 h 82"/>
                  <a:gd name="T6" fmla="*/ 0 w 175"/>
                  <a:gd name="T7" fmla="*/ 0 h 82"/>
                  <a:gd name="T8" fmla="*/ 103 w 175"/>
                  <a:gd name="T9" fmla="*/ 1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82">
                    <a:moveTo>
                      <a:pt x="103" y="16"/>
                    </a:moveTo>
                    <a:cubicBezTo>
                      <a:pt x="127" y="38"/>
                      <a:pt x="151" y="60"/>
                      <a:pt x="175" y="82"/>
                    </a:cubicBezTo>
                    <a:cubicBezTo>
                      <a:pt x="139" y="77"/>
                      <a:pt x="103" y="72"/>
                      <a:pt x="67" y="67"/>
                    </a:cubicBezTo>
                    <a:cubicBezTo>
                      <a:pt x="44" y="45"/>
                      <a:pt x="22" y="23"/>
                      <a:pt x="0" y="0"/>
                    </a:cubicBezTo>
                    <a:cubicBezTo>
                      <a:pt x="35" y="5"/>
                      <a:pt x="69" y="11"/>
                      <a:pt x="103" y="16"/>
                    </a:cubicBezTo>
                    <a:close/>
                  </a:path>
                </a:pathLst>
              </a:custGeom>
              <a:solidFill>
                <a:srgbClr val="D4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2" name="îşľíḋê">
                <a:extLst>
                  <a:ext uri="{FF2B5EF4-FFF2-40B4-BE49-F238E27FC236}">
                    <a16:creationId xmlns:a16="http://schemas.microsoft.com/office/drawing/2014/main" id="{EED0DC34-F793-97A1-72E3-C834C536B16B}"/>
                  </a:ext>
                </a:extLst>
              </p:cNvPr>
              <p:cNvSpPr/>
              <p:nvPr/>
            </p:nvSpPr>
            <p:spPr bwMode="auto">
              <a:xfrm>
                <a:off x="-4638669" y="6512699"/>
                <a:ext cx="1792288" cy="2876553"/>
              </a:xfrm>
              <a:custGeom>
                <a:avLst/>
                <a:gdLst>
                  <a:gd name="T0" fmla="*/ 0 w 786"/>
                  <a:gd name="T1" fmla="*/ 1259 h 1259"/>
                  <a:gd name="T2" fmla="*/ 393 w 786"/>
                  <a:gd name="T3" fmla="*/ 1135 h 1259"/>
                  <a:gd name="T4" fmla="*/ 786 w 786"/>
                  <a:gd name="T5" fmla="*/ 1011 h 1259"/>
                  <a:gd name="T6" fmla="*/ 758 w 786"/>
                  <a:gd name="T7" fmla="*/ 755 h 1259"/>
                  <a:gd name="T8" fmla="*/ 734 w 786"/>
                  <a:gd name="T9" fmla="*/ 868 h 1259"/>
                  <a:gd name="T10" fmla="*/ 677 w 786"/>
                  <a:gd name="T11" fmla="*/ 882 h 1259"/>
                  <a:gd name="T12" fmla="*/ 748 w 786"/>
                  <a:gd name="T13" fmla="*/ 659 h 1259"/>
                  <a:gd name="T14" fmla="*/ 752 w 786"/>
                  <a:gd name="T15" fmla="*/ 695 h 1259"/>
                  <a:gd name="T16" fmla="*/ 731 w 786"/>
                  <a:gd name="T17" fmla="*/ 505 h 1259"/>
                  <a:gd name="T18" fmla="*/ 677 w 786"/>
                  <a:gd name="T19" fmla="*/ 0 h 1259"/>
                  <a:gd name="T20" fmla="*/ 384 w 786"/>
                  <a:gd name="T21" fmla="*/ 111 h 1259"/>
                  <a:gd name="T22" fmla="*/ 90 w 786"/>
                  <a:gd name="T23" fmla="*/ 222 h 1259"/>
                  <a:gd name="T24" fmla="*/ 45 w 786"/>
                  <a:gd name="T25" fmla="*/ 741 h 1259"/>
                  <a:gd name="T26" fmla="*/ 0 w 786"/>
                  <a:gd name="T27" fmla="*/ 1259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6" h="1259">
                    <a:moveTo>
                      <a:pt x="0" y="1259"/>
                    </a:moveTo>
                    <a:cubicBezTo>
                      <a:pt x="131" y="1217"/>
                      <a:pt x="262" y="1176"/>
                      <a:pt x="393" y="1135"/>
                    </a:cubicBezTo>
                    <a:cubicBezTo>
                      <a:pt x="524" y="1094"/>
                      <a:pt x="655" y="1052"/>
                      <a:pt x="786" y="1011"/>
                    </a:cubicBezTo>
                    <a:cubicBezTo>
                      <a:pt x="777" y="925"/>
                      <a:pt x="767" y="840"/>
                      <a:pt x="758" y="755"/>
                    </a:cubicBezTo>
                    <a:cubicBezTo>
                      <a:pt x="747" y="790"/>
                      <a:pt x="738" y="828"/>
                      <a:pt x="734" y="868"/>
                    </a:cubicBezTo>
                    <a:cubicBezTo>
                      <a:pt x="715" y="873"/>
                      <a:pt x="696" y="877"/>
                      <a:pt x="677" y="882"/>
                    </a:cubicBezTo>
                    <a:cubicBezTo>
                      <a:pt x="687" y="798"/>
                      <a:pt x="714" y="724"/>
                      <a:pt x="748" y="659"/>
                    </a:cubicBezTo>
                    <a:cubicBezTo>
                      <a:pt x="752" y="695"/>
                      <a:pt x="752" y="695"/>
                      <a:pt x="752" y="695"/>
                    </a:cubicBezTo>
                    <a:cubicBezTo>
                      <a:pt x="731" y="505"/>
                      <a:pt x="731" y="505"/>
                      <a:pt x="731" y="505"/>
                    </a:cubicBezTo>
                    <a:cubicBezTo>
                      <a:pt x="713" y="337"/>
                      <a:pt x="695" y="168"/>
                      <a:pt x="677" y="0"/>
                    </a:cubicBezTo>
                    <a:cubicBezTo>
                      <a:pt x="579" y="37"/>
                      <a:pt x="481" y="74"/>
                      <a:pt x="384" y="111"/>
                    </a:cubicBezTo>
                    <a:cubicBezTo>
                      <a:pt x="286" y="148"/>
                      <a:pt x="188" y="185"/>
                      <a:pt x="90" y="222"/>
                    </a:cubicBezTo>
                    <a:cubicBezTo>
                      <a:pt x="75" y="395"/>
                      <a:pt x="60" y="568"/>
                      <a:pt x="45" y="741"/>
                    </a:cubicBezTo>
                    <a:cubicBezTo>
                      <a:pt x="30" y="913"/>
                      <a:pt x="15" y="1086"/>
                      <a:pt x="0" y="1259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3" name="íšḻídé">
                <a:extLst>
                  <a:ext uri="{FF2B5EF4-FFF2-40B4-BE49-F238E27FC236}">
                    <a16:creationId xmlns:a16="http://schemas.microsoft.com/office/drawing/2014/main" id="{6539EF3C-7CCF-A96F-B553-E150A2E9A2AD}"/>
                  </a:ext>
                </a:extLst>
              </p:cNvPr>
              <p:cNvSpPr/>
              <p:nvPr/>
            </p:nvSpPr>
            <p:spPr bwMode="auto">
              <a:xfrm>
                <a:off x="-4632320" y="6573026"/>
                <a:ext cx="1779588" cy="2749553"/>
              </a:xfrm>
              <a:custGeom>
                <a:avLst/>
                <a:gdLst>
                  <a:gd name="T0" fmla="*/ 0 w 780"/>
                  <a:gd name="T1" fmla="*/ 1203 h 1203"/>
                  <a:gd name="T2" fmla="*/ 390 w 780"/>
                  <a:gd name="T3" fmla="*/ 1080 h 1203"/>
                  <a:gd name="T4" fmla="*/ 780 w 780"/>
                  <a:gd name="T5" fmla="*/ 956 h 1203"/>
                  <a:gd name="T6" fmla="*/ 755 w 780"/>
                  <a:gd name="T7" fmla="*/ 728 h 1203"/>
                  <a:gd name="T8" fmla="*/ 731 w 780"/>
                  <a:gd name="T9" fmla="*/ 841 h 1203"/>
                  <a:gd name="T10" fmla="*/ 674 w 780"/>
                  <a:gd name="T11" fmla="*/ 855 h 1203"/>
                  <a:gd name="T12" fmla="*/ 745 w 780"/>
                  <a:gd name="T13" fmla="*/ 632 h 1203"/>
                  <a:gd name="T14" fmla="*/ 728 w 780"/>
                  <a:gd name="T15" fmla="*/ 478 h 1203"/>
                  <a:gd name="T16" fmla="*/ 677 w 780"/>
                  <a:gd name="T17" fmla="*/ 0 h 1203"/>
                  <a:gd name="T18" fmla="*/ 381 w 780"/>
                  <a:gd name="T19" fmla="*/ 112 h 1203"/>
                  <a:gd name="T20" fmla="*/ 85 w 780"/>
                  <a:gd name="T21" fmla="*/ 224 h 1203"/>
                  <a:gd name="T22" fmla="*/ 42 w 780"/>
                  <a:gd name="T23" fmla="*/ 714 h 1203"/>
                  <a:gd name="T24" fmla="*/ 0 w 780"/>
                  <a:gd name="T25" fmla="*/ 1203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0" h="1203">
                    <a:moveTo>
                      <a:pt x="0" y="1203"/>
                    </a:moveTo>
                    <a:cubicBezTo>
                      <a:pt x="130" y="1162"/>
                      <a:pt x="260" y="1121"/>
                      <a:pt x="390" y="1080"/>
                    </a:cubicBezTo>
                    <a:cubicBezTo>
                      <a:pt x="520" y="1038"/>
                      <a:pt x="650" y="997"/>
                      <a:pt x="780" y="956"/>
                    </a:cubicBezTo>
                    <a:cubicBezTo>
                      <a:pt x="772" y="880"/>
                      <a:pt x="763" y="804"/>
                      <a:pt x="755" y="728"/>
                    </a:cubicBezTo>
                    <a:cubicBezTo>
                      <a:pt x="744" y="763"/>
                      <a:pt x="735" y="801"/>
                      <a:pt x="731" y="841"/>
                    </a:cubicBezTo>
                    <a:cubicBezTo>
                      <a:pt x="712" y="846"/>
                      <a:pt x="693" y="850"/>
                      <a:pt x="674" y="855"/>
                    </a:cubicBezTo>
                    <a:cubicBezTo>
                      <a:pt x="684" y="771"/>
                      <a:pt x="711" y="697"/>
                      <a:pt x="745" y="632"/>
                    </a:cubicBezTo>
                    <a:cubicBezTo>
                      <a:pt x="728" y="478"/>
                      <a:pt x="728" y="478"/>
                      <a:pt x="728" y="478"/>
                    </a:cubicBezTo>
                    <a:cubicBezTo>
                      <a:pt x="711" y="319"/>
                      <a:pt x="694" y="160"/>
                      <a:pt x="677" y="0"/>
                    </a:cubicBezTo>
                    <a:cubicBezTo>
                      <a:pt x="578" y="38"/>
                      <a:pt x="480" y="75"/>
                      <a:pt x="381" y="112"/>
                    </a:cubicBezTo>
                    <a:cubicBezTo>
                      <a:pt x="282" y="149"/>
                      <a:pt x="183" y="187"/>
                      <a:pt x="85" y="224"/>
                    </a:cubicBezTo>
                    <a:cubicBezTo>
                      <a:pt x="70" y="387"/>
                      <a:pt x="56" y="550"/>
                      <a:pt x="42" y="714"/>
                    </a:cubicBezTo>
                    <a:cubicBezTo>
                      <a:pt x="28" y="877"/>
                      <a:pt x="14" y="1040"/>
                      <a:pt x="0" y="1203"/>
                    </a:cubicBezTo>
                    <a:close/>
                  </a:path>
                </a:pathLst>
              </a:custGeom>
              <a:solidFill>
                <a:srgbClr val="B3A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4" name="iṣ1îḑê">
                <a:extLst>
                  <a:ext uri="{FF2B5EF4-FFF2-40B4-BE49-F238E27FC236}">
                    <a16:creationId xmlns:a16="http://schemas.microsoft.com/office/drawing/2014/main" id="{452785BD-BD3C-66A4-AB5F-341B492D0B87}"/>
                  </a:ext>
                </a:extLst>
              </p:cNvPr>
              <p:cNvSpPr/>
              <p:nvPr/>
            </p:nvSpPr>
            <p:spPr bwMode="auto">
              <a:xfrm>
                <a:off x="-4537070" y="8100202"/>
                <a:ext cx="1658939" cy="438151"/>
              </a:xfrm>
              <a:custGeom>
                <a:avLst/>
                <a:gdLst>
                  <a:gd name="T0" fmla="*/ 4 w 727"/>
                  <a:gd name="T1" fmla="*/ 0 h 192"/>
                  <a:gd name="T2" fmla="*/ 345 w 727"/>
                  <a:gd name="T3" fmla="*/ 77 h 192"/>
                  <a:gd name="T4" fmla="*/ 641 w 727"/>
                  <a:gd name="T5" fmla="*/ 134 h 192"/>
                  <a:gd name="T6" fmla="*/ 633 w 727"/>
                  <a:gd name="T7" fmla="*/ 175 h 192"/>
                  <a:gd name="T8" fmla="*/ 345 w 727"/>
                  <a:gd name="T9" fmla="*/ 121 h 192"/>
                  <a:gd name="T10" fmla="*/ 0 w 727"/>
                  <a:gd name="T11" fmla="*/ 44 h 192"/>
                  <a:gd name="T12" fmla="*/ 4 w 727"/>
                  <a:gd name="T13" fmla="*/ 0 h 192"/>
                  <a:gd name="T14" fmla="*/ 693 w 727"/>
                  <a:gd name="T15" fmla="*/ 144 h 192"/>
                  <a:gd name="T16" fmla="*/ 723 w 727"/>
                  <a:gd name="T17" fmla="*/ 149 h 192"/>
                  <a:gd name="T18" fmla="*/ 727 w 727"/>
                  <a:gd name="T19" fmla="*/ 192 h 192"/>
                  <a:gd name="T20" fmla="*/ 660 w 727"/>
                  <a:gd name="T21" fmla="*/ 180 h 192"/>
                  <a:gd name="T22" fmla="*/ 689 w 727"/>
                  <a:gd name="T23" fmla="*/ 173 h 192"/>
                  <a:gd name="T24" fmla="*/ 693 w 727"/>
                  <a:gd name="T25" fmla="*/ 14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7" h="192">
                    <a:moveTo>
                      <a:pt x="4" y="0"/>
                    </a:moveTo>
                    <a:cubicBezTo>
                      <a:pt x="114" y="26"/>
                      <a:pt x="227" y="53"/>
                      <a:pt x="345" y="77"/>
                    </a:cubicBezTo>
                    <a:cubicBezTo>
                      <a:pt x="441" y="97"/>
                      <a:pt x="539" y="116"/>
                      <a:pt x="641" y="134"/>
                    </a:cubicBezTo>
                    <a:cubicBezTo>
                      <a:pt x="638" y="148"/>
                      <a:pt x="635" y="161"/>
                      <a:pt x="633" y="175"/>
                    </a:cubicBezTo>
                    <a:cubicBezTo>
                      <a:pt x="535" y="158"/>
                      <a:pt x="439" y="140"/>
                      <a:pt x="345" y="121"/>
                    </a:cubicBezTo>
                    <a:cubicBezTo>
                      <a:pt x="226" y="96"/>
                      <a:pt x="111" y="70"/>
                      <a:pt x="0" y="44"/>
                    </a:cubicBezTo>
                    <a:cubicBezTo>
                      <a:pt x="2" y="29"/>
                      <a:pt x="3" y="15"/>
                      <a:pt x="4" y="0"/>
                    </a:cubicBezTo>
                    <a:close/>
                    <a:moveTo>
                      <a:pt x="693" y="144"/>
                    </a:moveTo>
                    <a:cubicBezTo>
                      <a:pt x="703" y="145"/>
                      <a:pt x="713" y="147"/>
                      <a:pt x="723" y="149"/>
                    </a:cubicBezTo>
                    <a:cubicBezTo>
                      <a:pt x="724" y="163"/>
                      <a:pt x="726" y="178"/>
                      <a:pt x="727" y="192"/>
                    </a:cubicBezTo>
                    <a:cubicBezTo>
                      <a:pt x="705" y="188"/>
                      <a:pt x="682" y="184"/>
                      <a:pt x="660" y="180"/>
                    </a:cubicBezTo>
                    <a:cubicBezTo>
                      <a:pt x="670" y="178"/>
                      <a:pt x="679" y="176"/>
                      <a:pt x="689" y="173"/>
                    </a:cubicBezTo>
                    <a:cubicBezTo>
                      <a:pt x="690" y="163"/>
                      <a:pt x="691" y="153"/>
                      <a:pt x="693" y="144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5" name="išlíḑê">
                <a:extLst>
                  <a:ext uri="{FF2B5EF4-FFF2-40B4-BE49-F238E27FC236}">
                    <a16:creationId xmlns:a16="http://schemas.microsoft.com/office/drawing/2014/main" id="{0FD66CDC-44D5-A186-B976-A631C412C4B9}"/>
                  </a:ext>
                </a:extLst>
              </p:cNvPr>
              <p:cNvSpPr/>
              <p:nvPr/>
            </p:nvSpPr>
            <p:spPr bwMode="auto">
              <a:xfrm>
                <a:off x="-4529132" y="7517589"/>
                <a:ext cx="1550989" cy="612776"/>
              </a:xfrm>
              <a:custGeom>
                <a:avLst/>
                <a:gdLst>
                  <a:gd name="T0" fmla="*/ 3 w 680"/>
                  <a:gd name="T1" fmla="*/ 233 h 268"/>
                  <a:gd name="T2" fmla="*/ 340 w 680"/>
                  <a:gd name="T3" fmla="*/ 117 h 268"/>
                  <a:gd name="T4" fmla="*/ 676 w 680"/>
                  <a:gd name="T5" fmla="*/ 0 h 268"/>
                  <a:gd name="T6" fmla="*/ 680 w 680"/>
                  <a:gd name="T7" fmla="*/ 33 h 268"/>
                  <a:gd name="T8" fmla="*/ 340 w 680"/>
                  <a:gd name="T9" fmla="*/ 151 h 268"/>
                  <a:gd name="T10" fmla="*/ 0 w 680"/>
                  <a:gd name="T11" fmla="*/ 268 h 268"/>
                  <a:gd name="T12" fmla="*/ 3 w 680"/>
                  <a:gd name="T13" fmla="*/ 233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0" h="268">
                    <a:moveTo>
                      <a:pt x="3" y="233"/>
                    </a:moveTo>
                    <a:cubicBezTo>
                      <a:pt x="115" y="194"/>
                      <a:pt x="228" y="155"/>
                      <a:pt x="340" y="117"/>
                    </a:cubicBezTo>
                    <a:cubicBezTo>
                      <a:pt x="452" y="78"/>
                      <a:pt x="564" y="39"/>
                      <a:pt x="676" y="0"/>
                    </a:cubicBezTo>
                    <a:cubicBezTo>
                      <a:pt x="678" y="11"/>
                      <a:pt x="679" y="22"/>
                      <a:pt x="680" y="33"/>
                    </a:cubicBezTo>
                    <a:cubicBezTo>
                      <a:pt x="567" y="72"/>
                      <a:pt x="453" y="112"/>
                      <a:pt x="340" y="151"/>
                    </a:cubicBezTo>
                    <a:cubicBezTo>
                      <a:pt x="227" y="190"/>
                      <a:pt x="113" y="229"/>
                      <a:pt x="0" y="268"/>
                    </a:cubicBezTo>
                    <a:cubicBezTo>
                      <a:pt x="1" y="256"/>
                      <a:pt x="2" y="245"/>
                      <a:pt x="3" y="23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6" name="ísļíḋé">
                <a:extLst>
                  <a:ext uri="{FF2B5EF4-FFF2-40B4-BE49-F238E27FC236}">
                    <a16:creationId xmlns:a16="http://schemas.microsoft.com/office/drawing/2014/main" id="{63C512CC-25E7-FC8C-F1EE-BA8EB54681A5}"/>
                  </a:ext>
                </a:extLst>
              </p:cNvPr>
              <p:cNvSpPr/>
              <p:nvPr/>
            </p:nvSpPr>
            <p:spPr bwMode="auto">
              <a:xfrm>
                <a:off x="-4545006" y="7860489"/>
                <a:ext cx="241300" cy="447676"/>
              </a:xfrm>
              <a:custGeom>
                <a:avLst/>
                <a:gdLst>
                  <a:gd name="T0" fmla="*/ 0 w 106"/>
                  <a:gd name="T1" fmla="*/ 196 h 196"/>
                  <a:gd name="T2" fmla="*/ 103 w 106"/>
                  <a:gd name="T3" fmla="*/ 68 h 196"/>
                  <a:gd name="T4" fmla="*/ 17 w 106"/>
                  <a:gd name="T5" fmla="*/ 5 h 196"/>
                  <a:gd name="T6" fmla="*/ 0 w 106"/>
                  <a:gd name="T7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196">
                    <a:moveTo>
                      <a:pt x="0" y="196"/>
                    </a:moveTo>
                    <a:cubicBezTo>
                      <a:pt x="58" y="163"/>
                      <a:pt x="100" y="112"/>
                      <a:pt x="103" y="68"/>
                    </a:cubicBezTo>
                    <a:cubicBezTo>
                      <a:pt x="106" y="24"/>
                      <a:pt x="69" y="0"/>
                      <a:pt x="17" y="5"/>
                    </a:cubicBezTo>
                    <a:cubicBezTo>
                      <a:pt x="11" y="69"/>
                      <a:pt x="6" y="132"/>
                      <a:pt x="0" y="196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7" name="îṡlíďê">
                <a:extLst>
                  <a:ext uri="{FF2B5EF4-FFF2-40B4-BE49-F238E27FC236}">
                    <a16:creationId xmlns:a16="http://schemas.microsoft.com/office/drawing/2014/main" id="{E9DA3159-945E-6765-565A-44A8A2898C60}"/>
                  </a:ext>
                </a:extLst>
              </p:cNvPr>
              <p:cNvSpPr/>
              <p:nvPr/>
            </p:nvSpPr>
            <p:spPr bwMode="auto">
              <a:xfrm>
                <a:off x="-4538657" y="7954152"/>
                <a:ext cx="127000" cy="271462"/>
              </a:xfrm>
              <a:custGeom>
                <a:avLst/>
                <a:gdLst>
                  <a:gd name="T0" fmla="*/ 0 w 56"/>
                  <a:gd name="T1" fmla="*/ 119 h 119"/>
                  <a:gd name="T2" fmla="*/ 54 w 56"/>
                  <a:gd name="T3" fmla="*/ 43 h 119"/>
                  <a:gd name="T4" fmla="*/ 11 w 56"/>
                  <a:gd name="T5" fmla="*/ 0 h 119"/>
                  <a:gd name="T6" fmla="*/ 0 w 56"/>
                  <a:gd name="T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19">
                    <a:moveTo>
                      <a:pt x="0" y="119"/>
                    </a:moveTo>
                    <a:cubicBezTo>
                      <a:pt x="31" y="97"/>
                      <a:pt x="52" y="68"/>
                      <a:pt x="54" y="43"/>
                    </a:cubicBezTo>
                    <a:cubicBezTo>
                      <a:pt x="56" y="17"/>
                      <a:pt x="38" y="1"/>
                      <a:pt x="11" y="0"/>
                    </a:cubicBezTo>
                    <a:cubicBezTo>
                      <a:pt x="7" y="40"/>
                      <a:pt x="4" y="79"/>
                      <a:pt x="0" y="119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8" name="íṣḷîḍé">
                <a:extLst>
                  <a:ext uri="{FF2B5EF4-FFF2-40B4-BE49-F238E27FC236}">
                    <a16:creationId xmlns:a16="http://schemas.microsoft.com/office/drawing/2014/main" id="{FA656B6B-D99B-258F-381C-B6365FD988EF}"/>
                  </a:ext>
                </a:extLst>
              </p:cNvPr>
              <p:cNvSpPr/>
              <p:nvPr/>
            </p:nvSpPr>
            <p:spPr bwMode="auto">
              <a:xfrm>
                <a:off x="-4032244" y="7595377"/>
                <a:ext cx="1063626" cy="733426"/>
              </a:xfrm>
              <a:custGeom>
                <a:avLst/>
                <a:gdLst>
                  <a:gd name="T0" fmla="*/ 27 w 466"/>
                  <a:gd name="T1" fmla="*/ 321 h 321"/>
                  <a:gd name="T2" fmla="*/ 0 w 466"/>
                  <a:gd name="T3" fmla="*/ 302 h 321"/>
                  <a:gd name="T4" fmla="*/ 236 w 466"/>
                  <a:gd name="T5" fmla="*/ 151 h 321"/>
                  <a:gd name="T6" fmla="*/ 462 w 466"/>
                  <a:gd name="T7" fmla="*/ 0 h 321"/>
                  <a:gd name="T8" fmla="*/ 466 w 466"/>
                  <a:gd name="T9" fmla="*/ 36 h 321"/>
                  <a:gd name="T10" fmla="*/ 251 w 466"/>
                  <a:gd name="T11" fmla="*/ 178 h 321"/>
                  <a:gd name="T12" fmla="*/ 27 w 466"/>
                  <a:gd name="T13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321">
                    <a:moveTo>
                      <a:pt x="27" y="321"/>
                    </a:moveTo>
                    <a:cubicBezTo>
                      <a:pt x="18" y="315"/>
                      <a:pt x="9" y="309"/>
                      <a:pt x="0" y="302"/>
                    </a:cubicBezTo>
                    <a:cubicBezTo>
                      <a:pt x="79" y="252"/>
                      <a:pt x="158" y="201"/>
                      <a:pt x="236" y="151"/>
                    </a:cubicBezTo>
                    <a:cubicBezTo>
                      <a:pt x="312" y="101"/>
                      <a:pt x="388" y="50"/>
                      <a:pt x="462" y="0"/>
                    </a:cubicBezTo>
                    <a:cubicBezTo>
                      <a:pt x="463" y="12"/>
                      <a:pt x="465" y="24"/>
                      <a:pt x="466" y="36"/>
                    </a:cubicBezTo>
                    <a:cubicBezTo>
                      <a:pt x="395" y="83"/>
                      <a:pt x="323" y="131"/>
                      <a:pt x="251" y="178"/>
                    </a:cubicBezTo>
                    <a:cubicBezTo>
                      <a:pt x="177" y="226"/>
                      <a:pt x="103" y="274"/>
                      <a:pt x="27" y="321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9" name="íṧ1îḍè">
                <a:extLst>
                  <a:ext uri="{FF2B5EF4-FFF2-40B4-BE49-F238E27FC236}">
                    <a16:creationId xmlns:a16="http://schemas.microsoft.com/office/drawing/2014/main" id="{AB318802-B62E-B2FF-6B86-293799EEF839}"/>
                  </a:ext>
                </a:extLst>
              </p:cNvPr>
              <p:cNvSpPr/>
              <p:nvPr/>
            </p:nvSpPr>
            <p:spPr bwMode="auto">
              <a:xfrm>
                <a:off x="-4492619" y="6890526"/>
                <a:ext cx="1446214" cy="819150"/>
              </a:xfrm>
              <a:custGeom>
                <a:avLst/>
                <a:gdLst>
                  <a:gd name="T0" fmla="*/ 3 w 634"/>
                  <a:gd name="T1" fmla="*/ 324 h 358"/>
                  <a:gd name="T2" fmla="*/ 322 w 634"/>
                  <a:gd name="T3" fmla="*/ 161 h 358"/>
                  <a:gd name="T4" fmla="*/ 631 w 634"/>
                  <a:gd name="T5" fmla="*/ 0 h 358"/>
                  <a:gd name="T6" fmla="*/ 634 w 634"/>
                  <a:gd name="T7" fmla="*/ 33 h 358"/>
                  <a:gd name="T8" fmla="*/ 322 w 634"/>
                  <a:gd name="T9" fmla="*/ 196 h 358"/>
                  <a:gd name="T10" fmla="*/ 0 w 634"/>
                  <a:gd name="T11" fmla="*/ 358 h 358"/>
                  <a:gd name="T12" fmla="*/ 3 w 634"/>
                  <a:gd name="T13" fmla="*/ 32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358">
                    <a:moveTo>
                      <a:pt x="3" y="324"/>
                    </a:moveTo>
                    <a:cubicBezTo>
                      <a:pt x="110" y="270"/>
                      <a:pt x="217" y="216"/>
                      <a:pt x="322" y="161"/>
                    </a:cubicBezTo>
                    <a:cubicBezTo>
                      <a:pt x="426" y="108"/>
                      <a:pt x="529" y="54"/>
                      <a:pt x="631" y="0"/>
                    </a:cubicBezTo>
                    <a:cubicBezTo>
                      <a:pt x="632" y="11"/>
                      <a:pt x="633" y="22"/>
                      <a:pt x="634" y="33"/>
                    </a:cubicBezTo>
                    <a:cubicBezTo>
                      <a:pt x="531" y="87"/>
                      <a:pt x="427" y="142"/>
                      <a:pt x="322" y="196"/>
                    </a:cubicBezTo>
                    <a:cubicBezTo>
                      <a:pt x="216" y="250"/>
                      <a:pt x="108" y="304"/>
                      <a:pt x="0" y="358"/>
                    </a:cubicBezTo>
                    <a:cubicBezTo>
                      <a:pt x="1" y="347"/>
                      <a:pt x="2" y="335"/>
                      <a:pt x="3" y="324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0" name="i$ľïḑe">
                <a:extLst>
                  <a:ext uri="{FF2B5EF4-FFF2-40B4-BE49-F238E27FC236}">
                    <a16:creationId xmlns:a16="http://schemas.microsoft.com/office/drawing/2014/main" id="{398CD7E2-32F1-F487-B21F-BFAE1134746B}"/>
                  </a:ext>
                </a:extLst>
              </p:cNvPr>
              <p:cNvSpPr/>
              <p:nvPr/>
            </p:nvSpPr>
            <p:spPr bwMode="auto">
              <a:xfrm>
                <a:off x="-4022719" y="6882588"/>
                <a:ext cx="596900" cy="306388"/>
              </a:xfrm>
              <a:custGeom>
                <a:avLst/>
                <a:gdLst>
                  <a:gd name="T0" fmla="*/ 262 w 262"/>
                  <a:gd name="T1" fmla="*/ 105 h 134"/>
                  <a:gd name="T2" fmla="*/ 226 w 262"/>
                  <a:gd name="T3" fmla="*/ 134 h 134"/>
                  <a:gd name="T4" fmla="*/ 109 w 262"/>
                  <a:gd name="T5" fmla="*/ 78 h 134"/>
                  <a:gd name="T6" fmla="*/ 0 w 262"/>
                  <a:gd name="T7" fmla="*/ 20 h 134"/>
                  <a:gd name="T8" fmla="*/ 52 w 262"/>
                  <a:gd name="T9" fmla="*/ 0 h 134"/>
                  <a:gd name="T10" fmla="*/ 154 w 262"/>
                  <a:gd name="T11" fmla="*/ 53 h 134"/>
                  <a:gd name="T12" fmla="*/ 262 w 262"/>
                  <a:gd name="T13" fmla="*/ 10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2" h="134">
                    <a:moveTo>
                      <a:pt x="262" y="105"/>
                    </a:moveTo>
                    <a:cubicBezTo>
                      <a:pt x="250" y="115"/>
                      <a:pt x="238" y="125"/>
                      <a:pt x="226" y="134"/>
                    </a:cubicBezTo>
                    <a:cubicBezTo>
                      <a:pt x="186" y="116"/>
                      <a:pt x="147" y="97"/>
                      <a:pt x="109" y="78"/>
                    </a:cubicBezTo>
                    <a:cubicBezTo>
                      <a:pt x="72" y="59"/>
                      <a:pt x="35" y="40"/>
                      <a:pt x="0" y="20"/>
                    </a:cubicBezTo>
                    <a:cubicBezTo>
                      <a:pt x="17" y="14"/>
                      <a:pt x="35" y="7"/>
                      <a:pt x="52" y="0"/>
                    </a:cubicBezTo>
                    <a:cubicBezTo>
                      <a:pt x="85" y="18"/>
                      <a:pt x="119" y="36"/>
                      <a:pt x="154" y="53"/>
                    </a:cubicBezTo>
                    <a:cubicBezTo>
                      <a:pt x="189" y="71"/>
                      <a:pt x="225" y="88"/>
                      <a:pt x="262" y="105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1" name="i$lîde">
                <a:extLst>
                  <a:ext uri="{FF2B5EF4-FFF2-40B4-BE49-F238E27FC236}">
                    <a16:creationId xmlns:a16="http://schemas.microsoft.com/office/drawing/2014/main" id="{02767E46-07AC-ABF6-E48A-6DCCB8DA1BCE}"/>
                  </a:ext>
                </a:extLst>
              </p:cNvPr>
              <p:cNvSpPr/>
              <p:nvPr/>
            </p:nvSpPr>
            <p:spPr bwMode="auto">
              <a:xfrm>
                <a:off x="-3525831" y="7108013"/>
                <a:ext cx="182563" cy="628651"/>
              </a:xfrm>
              <a:custGeom>
                <a:avLst/>
                <a:gdLst>
                  <a:gd name="T0" fmla="*/ 80 w 80"/>
                  <a:gd name="T1" fmla="*/ 244 h 275"/>
                  <a:gd name="T2" fmla="*/ 40 w 80"/>
                  <a:gd name="T3" fmla="*/ 275 h 275"/>
                  <a:gd name="T4" fmla="*/ 0 w 80"/>
                  <a:gd name="T5" fmla="*/ 31 h 275"/>
                  <a:gd name="T6" fmla="*/ 37 w 80"/>
                  <a:gd name="T7" fmla="*/ 0 h 275"/>
                  <a:gd name="T8" fmla="*/ 80 w 80"/>
                  <a:gd name="T9" fmla="*/ 2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275">
                    <a:moveTo>
                      <a:pt x="80" y="244"/>
                    </a:moveTo>
                    <a:cubicBezTo>
                      <a:pt x="67" y="254"/>
                      <a:pt x="53" y="264"/>
                      <a:pt x="40" y="275"/>
                    </a:cubicBezTo>
                    <a:cubicBezTo>
                      <a:pt x="26" y="194"/>
                      <a:pt x="13" y="112"/>
                      <a:pt x="0" y="31"/>
                    </a:cubicBezTo>
                    <a:cubicBezTo>
                      <a:pt x="12" y="20"/>
                      <a:pt x="25" y="10"/>
                      <a:pt x="37" y="0"/>
                    </a:cubicBezTo>
                    <a:cubicBezTo>
                      <a:pt x="51" y="81"/>
                      <a:pt x="66" y="163"/>
                      <a:pt x="80" y="244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2" name="isļiďé">
                <a:extLst>
                  <a:ext uri="{FF2B5EF4-FFF2-40B4-BE49-F238E27FC236}">
                    <a16:creationId xmlns:a16="http://schemas.microsoft.com/office/drawing/2014/main" id="{B065FD1B-B61C-7F1D-CA45-55E5F85A6607}"/>
                  </a:ext>
                </a:extLst>
              </p:cNvPr>
              <p:cNvSpPr/>
              <p:nvPr/>
            </p:nvSpPr>
            <p:spPr bwMode="auto">
              <a:xfrm>
                <a:off x="-3500431" y="7173101"/>
                <a:ext cx="485775" cy="257175"/>
              </a:xfrm>
              <a:custGeom>
                <a:avLst/>
                <a:gdLst>
                  <a:gd name="T0" fmla="*/ 0 w 213"/>
                  <a:gd name="T1" fmla="*/ 113 h 113"/>
                  <a:gd name="T2" fmla="*/ 2 w 213"/>
                  <a:gd name="T3" fmla="*/ 74 h 113"/>
                  <a:gd name="T4" fmla="*/ 106 w 213"/>
                  <a:gd name="T5" fmla="*/ 37 h 113"/>
                  <a:gd name="T6" fmla="*/ 209 w 213"/>
                  <a:gd name="T7" fmla="*/ 0 h 113"/>
                  <a:gd name="T8" fmla="*/ 213 w 213"/>
                  <a:gd name="T9" fmla="*/ 37 h 113"/>
                  <a:gd name="T10" fmla="*/ 106 w 213"/>
                  <a:gd name="T11" fmla="*/ 75 h 113"/>
                  <a:gd name="T12" fmla="*/ 0 w 213"/>
                  <a:gd name="T13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113">
                    <a:moveTo>
                      <a:pt x="0" y="113"/>
                    </a:moveTo>
                    <a:cubicBezTo>
                      <a:pt x="0" y="100"/>
                      <a:pt x="1" y="87"/>
                      <a:pt x="2" y="74"/>
                    </a:cubicBezTo>
                    <a:cubicBezTo>
                      <a:pt x="36" y="61"/>
                      <a:pt x="71" y="49"/>
                      <a:pt x="106" y="37"/>
                    </a:cubicBezTo>
                    <a:cubicBezTo>
                      <a:pt x="140" y="24"/>
                      <a:pt x="175" y="12"/>
                      <a:pt x="209" y="0"/>
                    </a:cubicBezTo>
                    <a:cubicBezTo>
                      <a:pt x="210" y="12"/>
                      <a:pt x="212" y="25"/>
                      <a:pt x="213" y="37"/>
                    </a:cubicBezTo>
                    <a:cubicBezTo>
                      <a:pt x="178" y="50"/>
                      <a:pt x="142" y="62"/>
                      <a:pt x="106" y="75"/>
                    </a:cubicBezTo>
                    <a:cubicBezTo>
                      <a:pt x="71" y="88"/>
                      <a:pt x="35" y="100"/>
                      <a:pt x="0" y="11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3" name="îṧḷidê">
                <a:extLst>
                  <a:ext uri="{FF2B5EF4-FFF2-40B4-BE49-F238E27FC236}">
                    <a16:creationId xmlns:a16="http://schemas.microsoft.com/office/drawing/2014/main" id="{6A3776D9-C933-A8EC-7822-B5DE26C8504F}"/>
                  </a:ext>
                </a:extLst>
              </p:cNvPr>
              <p:cNvSpPr/>
              <p:nvPr/>
            </p:nvSpPr>
            <p:spPr bwMode="auto">
              <a:xfrm>
                <a:off x="-4502144" y="7319151"/>
                <a:ext cx="1081087" cy="485776"/>
              </a:xfrm>
              <a:custGeom>
                <a:avLst/>
                <a:gdLst>
                  <a:gd name="T0" fmla="*/ 4 w 474"/>
                  <a:gd name="T1" fmla="*/ 174 h 213"/>
                  <a:gd name="T2" fmla="*/ 235 w 474"/>
                  <a:gd name="T3" fmla="*/ 87 h 213"/>
                  <a:gd name="T4" fmla="*/ 466 w 474"/>
                  <a:gd name="T5" fmla="*/ 0 h 213"/>
                  <a:gd name="T6" fmla="*/ 474 w 474"/>
                  <a:gd name="T7" fmla="*/ 36 h 213"/>
                  <a:gd name="T8" fmla="*/ 237 w 474"/>
                  <a:gd name="T9" fmla="*/ 125 h 213"/>
                  <a:gd name="T10" fmla="*/ 0 w 474"/>
                  <a:gd name="T11" fmla="*/ 213 h 213"/>
                  <a:gd name="T12" fmla="*/ 4 w 474"/>
                  <a:gd name="T13" fmla="*/ 174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4" h="213">
                    <a:moveTo>
                      <a:pt x="4" y="174"/>
                    </a:moveTo>
                    <a:cubicBezTo>
                      <a:pt x="81" y="145"/>
                      <a:pt x="158" y="116"/>
                      <a:pt x="235" y="87"/>
                    </a:cubicBezTo>
                    <a:cubicBezTo>
                      <a:pt x="312" y="58"/>
                      <a:pt x="389" y="29"/>
                      <a:pt x="466" y="0"/>
                    </a:cubicBezTo>
                    <a:cubicBezTo>
                      <a:pt x="468" y="12"/>
                      <a:pt x="471" y="24"/>
                      <a:pt x="474" y="36"/>
                    </a:cubicBezTo>
                    <a:cubicBezTo>
                      <a:pt x="395" y="66"/>
                      <a:pt x="316" y="96"/>
                      <a:pt x="237" y="125"/>
                    </a:cubicBezTo>
                    <a:cubicBezTo>
                      <a:pt x="159" y="154"/>
                      <a:pt x="79" y="184"/>
                      <a:pt x="0" y="213"/>
                    </a:cubicBezTo>
                    <a:cubicBezTo>
                      <a:pt x="1" y="200"/>
                      <a:pt x="3" y="187"/>
                      <a:pt x="4" y="174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4" name="iṩļîdê">
                <a:extLst>
                  <a:ext uri="{FF2B5EF4-FFF2-40B4-BE49-F238E27FC236}">
                    <a16:creationId xmlns:a16="http://schemas.microsoft.com/office/drawing/2014/main" id="{8F3B2249-0CA3-1856-4E0B-F59C6B75250F}"/>
                  </a:ext>
                </a:extLst>
              </p:cNvPr>
              <p:cNvSpPr/>
              <p:nvPr/>
            </p:nvSpPr>
            <p:spPr bwMode="auto">
              <a:xfrm>
                <a:off x="-3803644" y="7498539"/>
                <a:ext cx="117475" cy="341313"/>
              </a:xfrm>
              <a:custGeom>
                <a:avLst/>
                <a:gdLst>
                  <a:gd name="T0" fmla="*/ 52 w 52"/>
                  <a:gd name="T1" fmla="*/ 138 h 149"/>
                  <a:gd name="T2" fmla="*/ 0 w 52"/>
                  <a:gd name="T3" fmla="*/ 149 h 149"/>
                  <a:gd name="T4" fmla="*/ 1 w 52"/>
                  <a:gd name="T5" fmla="*/ 7 h 149"/>
                  <a:gd name="T6" fmla="*/ 52 w 52"/>
                  <a:gd name="T7" fmla="*/ 0 h 149"/>
                  <a:gd name="T8" fmla="*/ 52 w 52"/>
                  <a:gd name="T9" fmla="*/ 13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49">
                    <a:moveTo>
                      <a:pt x="52" y="138"/>
                    </a:moveTo>
                    <a:cubicBezTo>
                      <a:pt x="35" y="142"/>
                      <a:pt x="17" y="145"/>
                      <a:pt x="0" y="149"/>
                    </a:cubicBezTo>
                    <a:cubicBezTo>
                      <a:pt x="0" y="102"/>
                      <a:pt x="1" y="54"/>
                      <a:pt x="1" y="7"/>
                    </a:cubicBezTo>
                    <a:cubicBezTo>
                      <a:pt x="18" y="4"/>
                      <a:pt x="35" y="2"/>
                      <a:pt x="52" y="0"/>
                    </a:cubicBezTo>
                    <a:cubicBezTo>
                      <a:pt x="52" y="46"/>
                      <a:pt x="52" y="92"/>
                      <a:pt x="52" y="13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5" name="îŝḷíḍe">
                <a:extLst>
                  <a:ext uri="{FF2B5EF4-FFF2-40B4-BE49-F238E27FC236}">
                    <a16:creationId xmlns:a16="http://schemas.microsoft.com/office/drawing/2014/main" id="{2662F889-CF73-63D8-4D27-0C5177CD0A48}"/>
                  </a:ext>
                </a:extLst>
              </p:cNvPr>
              <p:cNvSpPr/>
              <p:nvPr/>
            </p:nvSpPr>
            <p:spPr bwMode="auto">
              <a:xfrm>
                <a:off x="-4189407" y="7620776"/>
                <a:ext cx="134938" cy="344488"/>
              </a:xfrm>
              <a:custGeom>
                <a:avLst/>
                <a:gdLst>
                  <a:gd name="T0" fmla="*/ 53 w 59"/>
                  <a:gd name="T1" fmla="*/ 139 h 151"/>
                  <a:gd name="T2" fmla="*/ 0 w 59"/>
                  <a:gd name="T3" fmla="*/ 151 h 151"/>
                  <a:gd name="T4" fmla="*/ 9 w 59"/>
                  <a:gd name="T5" fmla="*/ 7 h 151"/>
                  <a:gd name="T6" fmla="*/ 59 w 59"/>
                  <a:gd name="T7" fmla="*/ 0 h 151"/>
                  <a:gd name="T8" fmla="*/ 53 w 59"/>
                  <a:gd name="T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51">
                    <a:moveTo>
                      <a:pt x="53" y="139"/>
                    </a:moveTo>
                    <a:cubicBezTo>
                      <a:pt x="35" y="143"/>
                      <a:pt x="18" y="147"/>
                      <a:pt x="0" y="151"/>
                    </a:cubicBezTo>
                    <a:cubicBezTo>
                      <a:pt x="3" y="103"/>
                      <a:pt x="6" y="55"/>
                      <a:pt x="9" y="7"/>
                    </a:cubicBezTo>
                    <a:cubicBezTo>
                      <a:pt x="25" y="5"/>
                      <a:pt x="42" y="2"/>
                      <a:pt x="59" y="0"/>
                    </a:cubicBezTo>
                    <a:cubicBezTo>
                      <a:pt x="57" y="47"/>
                      <a:pt x="55" y="93"/>
                      <a:pt x="53" y="139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6" name="íṧḷiḍé">
                <a:extLst>
                  <a:ext uri="{FF2B5EF4-FFF2-40B4-BE49-F238E27FC236}">
                    <a16:creationId xmlns:a16="http://schemas.microsoft.com/office/drawing/2014/main" id="{858EFC38-4AB6-CF33-1939-105C04BE66E3}"/>
                  </a:ext>
                </a:extLst>
              </p:cNvPr>
              <p:cNvSpPr/>
              <p:nvPr/>
            </p:nvSpPr>
            <p:spPr bwMode="auto">
              <a:xfrm>
                <a:off x="-3781419" y="6650812"/>
                <a:ext cx="709613" cy="403226"/>
              </a:xfrm>
              <a:custGeom>
                <a:avLst/>
                <a:gdLst>
                  <a:gd name="T0" fmla="*/ 31 w 311"/>
                  <a:gd name="T1" fmla="*/ 176 h 176"/>
                  <a:gd name="T2" fmla="*/ 0 w 311"/>
                  <a:gd name="T3" fmla="*/ 158 h 176"/>
                  <a:gd name="T4" fmla="*/ 155 w 311"/>
                  <a:gd name="T5" fmla="*/ 79 h 176"/>
                  <a:gd name="T6" fmla="*/ 308 w 311"/>
                  <a:gd name="T7" fmla="*/ 0 h 176"/>
                  <a:gd name="T8" fmla="*/ 311 w 311"/>
                  <a:gd name="T9" fmla="*/ 34 h 176"/>
                  <a:gd name="T10" fmla="*/ 172 w 311"/>
                  <a:gd name="T11" fmla="*/ 105 h 176"/>
                  <a:gd name="T12" fmla="*/ 31 w 311"/>
                  <a:gd name="T1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176">
                    <a:moveTo>
                      <a:pt x="31" y="176"/>
                    </a:moveTo>
                    <a:cubicBezTo>
                      <a:pt x="20" y="170"/>
                      <a:pt x="10" y="164"/>
                      <a:pt x="0" y="158"/>
                    </a:cubicBezTo>
                    <a:cubicBezTo>
                      <a:pt x="51" y="131"/>
                      <a:pt x="103" y="105"/>
                      <a:pt x="155" y="79"/>
                    </a:cubicBezTo>
                    <a:cubicBezTo>
                      <a:pt x="206" y="53"/>
                      <a:pt x="257" y="27"/>
                      <a:pt x="308" y="0"/>
                    </a:cubicBezTo>
                    <a:cubicBezTo>
                      <a:pt x="309" y="12"/>
                      <a:pt x="310" y="23"/>
                      <a:pt x="311" y="34"/>
                    </a:cubicBezTo>
                    <a:cubicBezTo>
                      <a:pt x="265" y="58"/>
                      <a:pt x="218" y="82"/>
                      <a:pt x="172" y="105"/>
                    </a:cubicBezTo>
                    <a:cubicBezTo>
                      <a:pt x="125" y="129"/>
                      <a:pt x="78" y="153"/>
                      <a:pt x="31" y="176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7" name="îšļîḑè">
                <a:extLst>
                  <a:ext uri="{FF2B5EF4-FFF2-40B4-BE49-F238E27FC236}">
                    <a16:creationId xmlns:a16="http://schemas.microsoft.com/office/drawing/2014/main" id="{F4E592C3-BA39-A637-1307-D361D091F0AE}"/>
                  </a:ext>
                </a:extLst>
              </p:cNvPr>
              <p:cNvSpPr/>
              <p:nvPr/>
            </p:nvSpPr>
            <p:spPr bwMode="auto">
              <a:xfrm>
                <a:off x="-4594220" y="8355789"/>
                <a:ext cx="1058863" cy="523876"/>
              </a:xfrm>
              <a:custGeom>
                <a:avLst/>
                <a:gdLst>
                  <a:gd name="T0" fmla="*/ 2 w 464"/>
                  <a:gd name="T1" fmla="*/ 195 h 229"/>
                  <a:gd name="T2" fmla="*/ 235 w 464"/>
                  <a:gd name="T3" fmla="*/ 97 h 229"/>
                  <a:gd name="T4" fmla="*/ 464 w 464"/>
                  <a:gd name="T5" fmla="*/ 0 h 229"/>
                  <a:gd name="T6" fmla="*/ 463 w 464"/>
                  <a:gd name="T7" fmla="*/ 34 h 229"/>
                  <a:gd name="T8" fmla="*/ 233 w 464"/>
                  <a:gd name="T9" fmla="*/ 131 h 229"/>
                  <a:gd name="T10" fmla="*/ 0 w 464"/>
                  <a:gd name="T11" fmla="*/ 229 h 229"/>
                  <a:gd name="T12" fmla="*/ 2 w 464"/>
                  <a:gd name="T13" fmla="*/ 19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4" h="229">
                    <a:moveTo>
                      <a:pt x="2" y="195"/>
                    </a:moveTo>
                    <a:cubicBezTo>
                      <a:pt x="80" y="162"/>
                      <a:pt x="158" y="130"/>
                      <a:pt x="235" y="97"/>
                    </a:cubicBezTo>
                    <a:cubicBezTo>
                      <a:pt x="311" y="65"/>
                      <a:pt x="388" y="32"/>
                      <a:pt x="464" y="0"/>
                    </a:cubicBezTo>
                    <a:cubicBezTo>
                      <a:pt x="464" y="11"/>
                      <a:pt x="464" y="23"/>
                      <a:pt x="463" y="34"/>
                    </a:cubicBezTo>
                    <a:cubicBezTo>
                      <a:pt x="387" y="67"/>
                      <a:pt x="310" y="99"/>
                      <a:pt x="233" y="131"/>
                    </a:cubicBezTo>
                    <a:cubicBezTo>
                      <a:pt x="155" y="164"/>
                      <a:pt x="78" y="196"/>
                      <a:pt x="0" y="229"/>
                    </a:cubicBezTo>
                    <a:cubicBezTo>
                      <a:pt x="1" y="218"/>
                      <a:pt x="2" y="206"/>
                      <a:pt x="2" y="195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8" name="ï$ḻídé">
                <a:extLst>
                  <a:ext uri="{FF2B5EF4-FFF2-40B4-BE49-F238E27FC236}">
                    <a16:creationId xmlns:a16="http://schemas.microsoft.com/office/drawing/2014/main" id="{EC874F1B-E7DC-9096-11B4-BF516C9E5A25}"/>
                  </a:ext>
                </a:extLst>
              </p:cNvPr>
              <p:cNvSpPr/>
              <p:nvPr/>
            </p:nvSpPr>
            <p:spPr bwMode="auto">
              <a:xfrm>
                <a:off x="-3989382" y="8509777"/>
                <a:ext cx="628651" cy="198438"/>
              </a:xfrm>
              <a:custGeom>
                <a:avLst/>
                <a:gdLst>
                  <a:gd name="T0" fmla="*/ 275 w 275"/>
                  <a:gd name="T1" fmla="*/ 53 h 87"/>
                  <a:gd name="T2" fmla="*/ 208 w 275"/>
                  <a:gd name="T3" fmla="*/ 87 h 87"/>
                  <a:gd name="T4" fmla="*/ 102 w 275"/>
                  <a:gd name="T5" fmla="*/ 60 h 87"/>
                  <a:gd name="T6" fmla="*/ 0 w 275"/>
                  <a:gd name="T7" fmla="*/ 33 h 87"/>
                  <a:gd name="T8" fmla="*/ 65 w 275"/>
                  <a:gd name="T9" fmla="*/ 0 h 87"/>
                  <a:gd name="T10" fmla="*/ 168 w 275"/>
                  <a:gd name="T11" fmla="*/ 26 h 87"/>
                  <a:gd name="T12" fmla="*/ 275 w 275"/>
                  <a:gd name="T13" fmla="*/ 5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5" h="87">
                    <a:moveTo>
                      <a:pt x="275" y="53"/>
                    </a:moveTo>
                    <a:cubicBezTo>
                      <a:pt x="253" y="64"/>
                      <a:pt x="230" y="75"/>
                      <a:pt x="208" y="87"/>
                    </a:cubicBezTo>
                    <a:cubicBezTo>
                      <a:pt x="173" y="78"/>
                      <a:pt x="137" y="69"/>
                      <a:pt x="102" y="60"/>
                    </a:cubicBezTo>
                    <a:cubicBezTo>
                      <a:pt x="68" y="52"/>
                      <a:pt x="34" y="42"/>
                      <a:pt x="0" y="33"/>
                    </a:cubicBezTo>
                    <a:cubicBezTo>
                      <a:pt x="22" y="22"/>
                      <a:pt x="44" y="11"/>
                      <a:pt x="65" y="0"/>
                    </a:cubicBezTo>
                    <a:cubicBezTo>
                      <a:pt x="99" y="9"/>
                      <a:pt x="134" y="18"/>
                      <a:pt x="168" y="26"/>
                    </a:cubicBezTo>
                    <a:cubicBezTo>
                      <a:pt x="204" y="35"/>
                      <a:pt x="239" y="44"/>
                      <a:pt x="275" y="5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9" name="îš1íḓe">
                <a:extLst>
                  <a:ext uri="{FF2B5EF4-FFF2-40B4-BE49-F238E27FC236}">
                    <a16:creationId xmlns:a16="http://schemas.microsoft.com/office/drawing/2014/main" id="{D36A9DCD-33CE-0756-2C14-54A9A9CCF1EB}"/>
                  </a:ext>
                </a:extLst>
              </p:cNvPr>
              <p:cNvSpPr/>
              <p:nvPr/>
            </p:nvSpPr>
            <p:spPr bwMode="auto">
              <a:xfrm>
                <a:off x="-3094031" y="8017651"/>
                <a:ext cx="184150" cy="509588"/>
              </a:xfrm>
              <a:custGeom>
                <a:avLst/>
                <a:gdLst>
                  <a:gd name="T0" fmla="*/ 71 w 81"/>
                  <a:gd name="T1" fmla="*/ 0 h 223"/>
                  <a:gd name="T2" fmla="*/ 0 w 81"/>
                  <a:gd name="T3" fmla="*/ 223 h 223"/>
                  <a:gd name="T4" fmla="*/ 57 w 81"/>
                  <a:gd name="T5" fmla="*/ 209 h 223"/>
                  <a:gd name="T6" fmla="*/ 81 w 81"/>
                  <a:gd name="T7" fmla="*/ 96 h 223"/>
                  <a:gd name="T8" fmla="*/ 71 w 81"/>
                  <a:gd name="T9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23">
                    <a:moveTo>
                      <a:pt x="71" y="0"/>
                    </a:moveTo>
                    <a:cubicBezTo>
                      <a:pt x="37" y="65"/>
                      <a:pt x="10" y="139"/>
                      <a:pt x="0" y="223"/>
                    </a:cubicBezTo>
                    <a:cubicBezTo>
                      <a:pt x="19" y="218"/>
                      <a:pt x="38" y="214"/>
                      <a:pt x="57" y="209"/>
                    </a:cubicBezTo>
                    <a:cubicBezTo>
                      <a:pt x="61" y="169"/>
                      <a:pt x="70" y="131"/>
                      <a:pt x="81" y="96"/>
                    </a:cubicBezTo>
                    <a:cubicBezTo>
                      <a:pt x="78" y="64"/>
                      <a:pt x="74" y="32"/>
                      <a:pt x="71" y="0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0" name="íś1íďè">
                <a:extLst>
                  <a:ext uri="{FF2B5EF4-FFF2-40B4-BE49-F238E27FC236}">
                    <a16:creationId xmlns:a16="http://schemas.microsoft.com/office/drawing/2014/main" id="{D2DC40A2-645F-F27C-0901-C6B43F51E467}"/>
                  </a:ext>
                </a:extLst>
              </p:cNvPr>
              <p:cNvSpPr/>
              <p:nvPr/>
            </p:nvSpPr>
            <p:spPr bwMode="auto">
              <a:xfrm>
                <a:off x="-3616319" y="7987489"/>
                <a:ext cx="692150" cy="166688"/>
              </a:xfrm>
              <a:custGeom>
                <a:avLst/>
                <a:gdLst>
                  <a:gd name="T0" fmla="*/ 304 w 304"/>
                  <a:gd name="T1" fmla="*/ 46 h 73"/>
                  <a:gd name="T2" fmla="*/ 304 w 304"/>
                  <a:gd name="T3" fmla="*/ 47 h 73"/>
                  <a:gd name="T4" fmla="*/ 303 w 304"/>
                  <a:gd name="T5" fmla="*/ 40 h 73"/>
                  <a:gd name="T6" fmla="*/ 304 w 304"/>
                  <a:gd name="T7" fmla="*/ 46 h 73"/>
                  <a:gd name="T8" fmla="*/ 272 w 304"/>
                  <a:gd name="T9" fmla="*/ 73 h 73"/>
                  <a:gd name="T10" fmla="*/ 143 w 304"/>
                  <a:gd name="T11" fmla="*/ 57 h 73"/>
                  <a:gd name="T12" fmla="*/ 0 w 304"/>
                  <a:gd name="T13" fmla="*/ 38 h 73"/>
                  <a:gd name="T14" fmla="*/ 18 w 304"/>
                  <a:gd name="T15" fmla="*/ 0 h 73"/>
                  <a:gd name="T16" fmla="*/ 158 w 304"/>
                  <a:gd name="T17" fmla="*/ 19 h 73"/>
                  <a:gd name="T18" fmla="*/ 289 w 304"/>
                  <a:gd name="T19" fmla="*/ 35 h 73"/>
                  <a:gd name="T20" fmla="*/ 272 w 304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4" h="73">
                    <a:moveTo>
                      <a:pt x="304" y="46"/>
                    </a:moveTo>
                    <a:cubicBezTo>
                      <a:pt x="304" y="47"/>
                      <a:pt x="304" y="47"/>
                      <a:pt x="304" y="47"/>
                    </a:cubicBezTo>
                    <a:cubicBezTo>
                      <a:pt x="303" y="40"/>
                      <a:pt x="303" y="40"/>
                      <a:pt x="303" y="40"/>
                    </a:cubicBezTo>
                    <a:cubicBezTo>
                      <a:pt x="303" y="42"/>
                      <a:pt x="303" y="44"/>
                      <a:pt x="304" y="46"/>
                    </a:cubicBezTo>
                    <a:close/>
                    <a:moveTo>
                      <a:pt x="272" y="73"/>
                    </a:moveTo>
                    <a:cubicBezTo>
                      <a:pt x="229" y="67"/>
                      <a:pt x="186" y="62"/>
                      <a:pt x="143" y="57"/>
                    </a:cubicBezTo>
                    <a:cubicBezTo>
                      <a:pt x="95" y="51"/>
                      <a:pt x="47" y="44"/>
                      <a:pt x="0" y="38"/>
                    </a:cubicBezTo>
                    <a:cubicBezTo>
                      <a:pt x="6" y="25"/>
                      <a:pt x="12" y="13"/>
                      <a:pt x="18" y="0"/>
                    </a:cubicBezTo>
                    <a:cubicBezTo>
                      <a:pt x="64" y="7"/>
                      <a:pt x="110" y="13"/>
                      <a:pt x="158" y="19"/>
                    </a:cubicBezTo>
                    <a:cubicBezTo>
                      <a:pt x="201" y="25"/>
                      <a:pt x="245" y="30"/>
                      <a:pt x="289" y="35"/>
                    </a:cubicBezTo>
                    <a:cubicBezTo>
                      <a:pt x="283" y="47"/>
                      <a:pt x="277" y="60"/>
                      <a:pt x="272" y="7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1" name="îŝḷîďe">
                <a:extLst>
                  <a:ext uri="{FF2B5EF4-FFF2-40B4-BE49-F238E27FC236}">
                    <a16:creationId xmlns:a16="http://schemas.microsoft.com/office/drawing/2014/main" id="{9CCC2BB3-AEA2-2442-12EA-760AF4B6B81A}"/>
                  </a:ext>
                </a:extLst>
              </p:cNvPr>
              <p:cNvSpPr/>
              <p:nvPr/>
            </p:nvSpPr>
            <p:spPr bwMode="auto">
              <a:xfrm>
                <a:off x="-3535356" y="8635189"/>
                <a:ext cx="274638" cy="296863"/>
              </a:xfrm>
              <a:custGeom>
                <a:avLst/>
                <a:gdLst>
                  <a:gd name="T0" fmla="*/ 58 w 120"/>
                  <a:gd name="T1" fmla="*/ 130 h 130"/>
                  <a:gd name="T2" fmla="*/ 0 w 120"/>
                  <a:gd name="T3" fmla="*/ 32 h 130"/>
                  <a:gd name="T4" fmla="*/ 52 w 120"/>
                  <a:gd name="T5" fmla="*/ 0 h 130"/>
                  <a:gd name="T6" fmla="*/ 120 w 120"/>
                  <a:gd name="T7" fmla="*/ 111 h 130"/>
                  <a:gd name="T8" fmla="*/ 58 w 120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30">
                    <a:moveTo>
                      <a:pt x="58" y="130"/>
                    </a:moveTo>
                    <a:cubicBezTo>
                      <a:pt x="39" y="97"/>
                      <a:pt x="19" y="64"/>
                      <a:pt x="0" y="32"/>
                    </a:cubicBezTo>
                    <a:cubicBezTo>
                      <a:pt x="17" y="21"/>
                      <a:pt x="35" y="10"/>
                      <a:pt x="52" y="0"/>
                    </a:cubicBezTo>
                    <a:cubicBezTo>
                      <a:pt x="74" y="37"/>
                      <a:pt x="97" y="74"/>
                      <a:pt x="120" y="111"/>
                    </a:cubicBezTo>
                    <a:cubicBezTo>
                      <a:pt x="99" y="117"/>
                      <a:pt x="79" y="124"/>
                      <a:pt x="58" y="130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2" name="ïśľïḑè">
                <a:extLst>
                  <a:ext uri="{FF2B5EF4-FFF2-40B4-BE49-F238E27FC236}">
                    <a16:creationId xmlns:a16="http://schemas.microsoft.com/office/drawing/2014/main" id="{B687EA86-796C-C7A5-9C24-301ABB89DCB2}"/>
                  </a:ext>
                </a:extLst>
              </p:cNvPr>
              <p:cNvSpPr/>
              <p:nvPr/>
            </p:nvSpPr>
            <p:spPr bwMode="auto">
              <a:xfrm>
                <a:off x="-4564056" y="8230376"/>
                <a:ext cx="661988" cy="303213"/>
              </a:xfrm>
              <a:custGeom>
                <a:avLst/>
                <a:gdLst>
                  <a:gd name="T0" fmla="*/ 3 w 290"/>
                  <a:gd name="T1" fmla="*/ 95 h 133"/>
                  <a:gd name="T2" fmla="*/ 143 w 290"/>
                  <a:gd name="T3" fmla="*/ 48 h 133"/>
                  <a:gd name="T4" fmla="*/ 283 w 290"/>
                  <a:gd name="T5" fmla="*/ 0 h 133"/>
                  <a:gd name="T6" fmla="*/ 290 w 290"/>
                  <a:gd name="T7" fmla="*/ 35 h 133"/>
                  <a:gd name="T8" fmla="*/ 145 w 290"/>
                  <a:gd name="T9" fmla="*/ 84 h 133"/>
                  <a:gd name="T10" fmla="*/ 0 w 290"/>
                  <a:gd name="T11" fmla="*/ 133 h 133"/>
                  <a:gd name="T12" fmla="*/ 3 w 290"/>
                  <a:gd name="T13" fmla="*/ 9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33">
                    <a:moveTo>
                      <a:pt x="3" y="95"/>
                    </a:moveTo>
                    <a:cubicBezTo>
                      <a:pt x="50" y="79"/>
                      <a:pt x="96" y="63"/>
                      <a:pt x="143" y="48"/>
                    </a:cubicBezTo>
                    <a:cubicBezTo>
                      <a:pt x="190" y="32"/>
                      <a:pt x="237" y="16"/>
                      <a:pt x="283" y="0"/>
                    </a:cubicBezTo>
                    <a:cubicBezTo>
                      <a:pt x="286" y="12"/>
                      <a:pt x="288" y="24"/>
                      <a:pt x="290" y="35"/>
                    </a:cubicBezTo>
                    <a:cubicBezTo>
                      <a:pt x="242" y="52"/>
                      <a:pt x="193" y="68"/>
                      <a:pt x="145" y="84"/>
                    </a:cubicBezTo>
                    <a:cubicBezTo>
                      <a:pt x="97" y="100"/>
                      <a:pt x="48" y="116"/>
                      <a:pt x="0" y="133"/>
                    </a:cubicBezTo>
                    <a:cubicBezTo>
                      <a:pt x="1" y="120"/>
                      <a:pt x="2" y="107"/>
                      <a:pt x="3" y="95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3" name="íṥḻiďê">
                <a:extLst>
                  <a:ext uri="{FF2B5EF4-FFF2-40B4-BE49-F238E27FC236}">
                    <a16:creationId xmlns:a16="http://schemas.microsoft.com/office/drawing/2014/main" id="{7A207949-CBBD-4A61-C7F8-244E7770FCD6}"/>
                  </a:ext>
                </a:extLst>
              </p:cNvPr>
              <p:cNvSpPr/>
              <p:nvPr/>
            </p:nvSpPr>
            <p:spPr bwMode="auto">
              <a:xfrm>
                <a:off x="-3760781" y="8401827"/>
                <a:ext cx="609600" cy="207963"/>
              </a:xfrm>
              <a:custGeom>
                <a:avLst/>
                <a:gdLst>
                  <a:gd name="T0" fmla="*/ 132 w 267"/>
                  <a:gd name="T1" fmla="*/ 0 h 91"/>
                  <a:gd name="T2" fmla="*/ 0 w 267"/>
                  <a:gd name="T3" fmla="*/ 56 h 91"/>
                  <a:gd name="T4" fmla="*/ 140 w 267"/>
                  <a:gd name="T5" fmla="*/ 91 h 91"/>
                  <a:gd name="T6" fmla="*/ 267 w 267"/>
                  <a:gd name="T7" fmla="*/ 39 h 91"/>
                  <a:gd name="T8" fmla="*/ 132 w 267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91">
                    <a:moveTo>
                      <a:pt x="132" y="0"/>
                    </a:moveTo>
                    <a:cubicBezTo>
                      <a:pt x="100" y="14"/>
                      <a:pt x="33" y="42"/>
                      <a:pt x="0" y="56"/>
                    </a:cubicBezTo>
                    <a:cubicBezTo>
                      <a:pt x="46" y="68"/>
                      <a:pt x="93" y="79"/>
                      <a:pt x="140" y="91"/>
                    </a:cubicBezTo>
                    <a:cubicBezTo>
                      <a:pt x="182" y="74"/>
                      <a:pt x="225" y="56"/>
                      <a:pt x="267" y="39"/>
                    </a:cubicBezTo>
                    <a:cubicBezTo>
                      <a:pt x="210" y="31"/>
                      <a:pt x="188" y="8"/>
                      <a:pt x="132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4" name="ïśļiḓé">
                <a:extLst>
                  <a:ext uri="{FF2B5EF4-FFF2-40B4-BE49-F238E27FC236}">
                    <a16:creationId xmlns:a16="http://schemas.microsoft.com/office/drawing/2014/main" id="{81C44F19-185E-ED3E-DF8D-188FF1DA1382}"/>
                  </a:ext>
                </a:extLst>
              </p:cNvPr>
              <p:cNvSpPr/>
              <p:nvPr/>
            </p:nvSpPr>
            <p:spPr bwMode="auto">
              <a:xfrm>
                <a:off x="-3394069" y="7254063"/>
                <a:ext cx="406400" cy="388938"/>
              </a:xfrm>
              <a:custGeom>
                <a:avLst/>
                <a:gdLst>
                  <a:gd name="T0" fmla="*/ 178 w 178"/>
                  <a:gd name="T1" fmla="*/ 115 h 170"/>
                  <a:gd name="T2" fmla="*/ 20 w 178"/>
                  <a:gd name="T3" fmla="*/ 170 h 170"/>
                  <a:gd name="T4" fmla="*/ 0 w 178"/>
                  <a:gd name="T5" fmla="*/ 58 h 170"/>
                  <a:gd name="T6" fmla="*/ 83 w 178"/>
                  <a:gd name="T7" fmla="*/ 29 h 170"/>
                  <a:gd name="T8" fmla="*/ 166 w 178"/>
                  <a:gd name="T9" fmla="*/ 0 h 170"/>
                  <a:gd name="T10" fmla="*/ 178 w 178"/>
                  <a:gd name="T11" fmla="*/ 11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8" h="170">
                    <a:moveTo>
                      <a:pt x="178" y="115"/>
                    </a:moveTo>
                    <a:cubicBezTo>
                      <a:pt x="126" y="133"/>
                      <a:pt x="73" y="151"/>
                      <a:pt x="20" y="170"/>
                    </a:cubicBezTo>
                    <a:cubicBezTo>
                      <a:pt x="14" y="132"/>
                      <a:pt x="7" y="95"/>
                      <a:pt x="0" y="58"/>
                    </a:cubicBezTo>
                    <a:cubicBezTo>
                      <a:pt x="28" y="48"/>
                      <a:pt x="56" y="39"/>
                      <a:pt x="83" y="29"/>
                    </a:cubicBezTo>
                    <a:cubicBezTo>
                      <a:pt x="111" y="20"/>
                      <a:pt x="138" y="10"/>
                      <a:pt x="166" y="0"/>
                    </a:cubicBezTo>
                    <a:cubicBezTo>
                      <a:pt x="170" y="38"/>
                      <a:pt x="174" y="77"/>
                      <a:pt x="178" y="115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5" name="ïṧ1îḓe">
                <a:extLst>
                  <a:ext uri="{FF2B5EF4-FFF2-40B4-BE49-F238E27FC236}">
                    <a16:creationId xmlns:a16="http://schemas.microsoft.com/office/drawing/2014/main" id="{82C13BFD-1CBF-9B4E-F5FA-80182F088E35}"/>
                  </a:ext>
                </a:extLst>
              </p:cNvPr>
              <p:cNvSpPr/>
              <p:nvPr/>
            </p:nvSpPr>
            <p:spPr bwMode="auto">
              <a:xfrm>
                <a:off x="-4068757" y="7544576"/>
                <a:ext cx="266700" cy="347663"/>
              </a:xfrm>
              <a:custGeom>
                <a:avLst/>
                <a:gdLst>
                  <a:gd name="T0" fmla="*/ 117 w 117"/>
                  <a:gd name="T1" fmla="*/ 0 h 152"/>
                  <a:gd name="T2" fmla="*/ 116 w 117"/>
                  <a:gd name="T3" fmla="*/ 112 h 152"/>
                  <a:gd name="T4" fmla="*/ 0 w 117"/>
                  <a:gd name="T5" fmla="*/ 152 h 152"/>
                  <a:gd name="T6" fmla="*/ 5 w 117"/>
                  <a:gd name="T7" fmla="*/ 41 h 152"/>
                  <a:gd name="T8" fmla="*/ 117 w 117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52">
                    <a:moveTo>
                      <a:pt x="117" y="0"/>
                    </a:moveTo>
                    <a:cubicBezTo>
                      <a:pt x="117" y="37"/>
                      <a:pt x="116" y="75"/>
                      <a:pt x="116" y="112"/>
                    </a:cubicBezTo>
                    <a:cubicBezTo>
                      <a:pt x="77" y="125"/>
                      <a:pt x="39" y="139"/>
                      <a:pt x="0" y="152"/>
                    </a:cubicBezTo>
                    <a:cubicBezTo>
                      <a:pt x="2" y="115"/>
                      <a:pt x="4" y="78"/>
                      <a:pt x="5" y="41"/>
                    </a:cubicBezTo>
                    <a:cubicBezTo>
                      <a:pt x="43" y="28"/>
                      <a:pt x="80" y="14"/>
                      <a:pt x="117" y="0"/>
                    </a:cubicBezTo>
                    <a:close/>
                  </a:path>
                </a:pathLst>
              </a:custGeom>
              <a:solidFill>
                <a:srgbClr val="A7A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6" name="îsḻiďê">
                <a:extLst>
                  <a:ext uri="{FF2B5EF4-FFF2-40B4-BE49-F238E27FC236}">
                    <a16:creationId xmlns:a16="http://schemas.microsoft.com/office/drawing/2014/main" id="{553CE015-6C27-D197-B73F-C12406C676C4}"/>
                  </a:ext>
                </a:extLst>
              </p:cNvPr>
              <p:cNvSpPr/>
              <p:nvPr/>
            </p:nvSpPr>
            <p:spPr bwMode="auto">
              <a:xfrm>
                <a:off x="-4197344" y="7049276"/>
                <a:ext cx="630238" cy="360363"/>
              </a:xfrm>
              <a:custGeom>
                <a:avLst/>
                <a:gdLst>
                  <a:gd name="T0" fmla="*/ 276 w 276"/>
                  <a:gd name="T1" fmla="*/ 49 h 158"/>
                  <a:gd name="T2" fmla="*/ 176 w 276"/>
                  <a:gd name="T3" fmla="*/ 0 h 158"/>
                  <a:gd name="T4" fmla="*/ 89 w 276"/>
                  <a:gd name="T5" fmla="*/ 46 h 158"/>
                  <a:gd name="T6" fmla="*/ 0 w 276"/>
                  <a:gd name="T7" fmla="*/ 91 h 158"/>
                  <a:gd name="T8" fmla="*/ 63 w 276"/>
                  <a:gd name="T9" fmla="*/ 158 h 158"/>
                  <a:gd name="T10" fmla="*/ 170 w 276"/>
                  <a:gd name="T11" fmla="*/ 103 h 158"/>
                  <a:gd name="T12" fmla="*/ 276 w 276"/>
                  <a:gd name="T13" fmla="*/ 4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158">
                    <a:moveTo>
                      <a:pt x="276" y="49"/>
                    </a:moveTo>
                    <a:cubicBezTo>
                      <a:pt x="242" y="33"/>
                      <a:pt x="209" y="16"/>
                      <a:pt x="176" y="0"/>
                    </a:cubicBezTo>
                    <a:cubicBezTo>
                      <a:pt x="147" y="15"/>
                      <a:pt x="118" y="30"/>
                      <a:pt x="89" y="46"/>
                    </a:cubicBezTo>
                    <a:cubicBezTo>
                      <a:pt x="59" y="61"/>
                      <a:pt x="30" y="76"/>
                      <a:pt x="0" y="91"/>
                    </a:cubicBezTo>
                    <a:cubicBezTo>
                      <a:pt x="21" y="114"/>
                      <a:pt x="42" y="136"/>
                      <a:pt x="63" y="158"/>
                    </a:cubicBezTo>
                    <a:cubicBezTo>
                      <a:pt x="99" y="140"/>
                      <a:pt x="135" y="122"/>
                      <a:pt x="170" y="103"/>
                    </a:cubicBezTo>
                    <a:cubicBezTo>
                      <a:pt x="205" y="85"/>
                      <a:pt x="241" y="67"/>
                      <a:pt x="276" y="49"/>
                    </a:cubicBezTo>
                    <a:close/>
                  </a:path>
                </a:pathLst>
              </a:custGeom>
              <a:solidFill>
                <a:srgbClr val="A7A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7" name="îśľïḑê">
                <a:extLst>
                  <a:ext uri="{FF2B5EF4-FFF2-40B4-BE49-F238E27FC236}">
                    <a16:creationId xmlns:a16="http://schemas.microsoft.com/office/drawing/2014/main" id="{14D6FE16-010F-2262-660A-DDE316AF9B54}"/>
                  </a:ext>
                </a:extLst>
              </p:cNvPr>
              <p:cNvSpPr/>
              <p:nvPr/>
            </p:nvSpPr>
            <p:spPr bwMode="auto">
              <a:xfrm>
                <a:off x="-4492619" y="7215962"/>
                <a:ext cx="992188" cy="500063"/>
              </a:xfrm>
              <a:custGeom>
                <a:avLst/>
                <a:gdLst>
                  <a:gd name="T0" fmla="*/ 0 w 435"/>
                  <a:gd name="T1" fmla="*/ 219 h 219"/>
                  <a:gd name="T2" fmla="*/ 218 w 435"/>
                  <a:gd name="T3" fmla="*/ 137 h 219"/>
                  <a:gd name="T4" fmla="*/ 435 w 435"/>
                  <a:gd name="T5" fmla="*/ 55 h 219"/>
                  <a:gd name="T6" fmla="*/ 426 w 435"/>
                  <a:gd name="T7" fmla="*/ 0 h 219"/>
                  <a:gd name="T8" fmla="*/ 215 w 435"/>
                  <a:gd name="T9" fmla="*/ 108 h 219"/>
                  <a:gd name="T10" fmla="*/ 0 w 435"/>
                  <a:gd name="T11" fmla="*/ 216 h 219"/>
                  <a:gd name="T12" fmla="*/ 0 w 435"/>
                  <a:gd name="T13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" h="219">
                    <a:moveTo>
                      <a:pt x="0" y="219"/>
                    </a:moveTo>
                    <a:cubicBezTo>
                      <a:pt x="72" y="192"/>
                      <a:pt x="145" y="164"/>
                      <a:pt x="218" y="137"/>
                    </a:cubicBezTo>
                    <a:cubicBezTo>
                      <a:pt x="290" y="110"/>
                      <a:pt x="363" y="83"/>
                      <a:pt x="435" y="55"/>
                    </a:cubicBezTo>
                    <a:cubicBezTo>
                      <a:pt x="432" y="37"/>
                      <a:pt x="429" y="18"/>
                      <a:pt x="426" y="0"/>
                    </a:cubicBezTo>
                    <a:cubicBezTo>
                      <a:pt x="356" y="36"/>
                      <a:pt x="286" y="72"/>
                      <a:pt x="215" y="108"/>
                    </a:cubicBezTo>
                    <a:cubicBezTo>
                      <a:pt x="144" y="144"/>
                      <a:pt x="72" y="180"/>
                      <a:pt x="0" y="216"/>
                    </a:cubicBezTo>
                    <a:cubicBezTo>
                      <a:pt x="0" y="217"/>
                      <a:pt x="0" y="218"/>
                      <a:pt x="0" y="219"/>
                    </a:cubicBezTo>
                    <a:close/>
                  </a:path>
                </a:pathLst>
              </a:custGeom>
              <a:solidFill>
                <a:srgbClr val="A7A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8" name="íṣľïde">
                <a:extLst>
                  <a:ext uri="{FF2B5EF4-FFF2-40B4-BE49-F238E27FC236}">
                    <a16:creationId xmlns:a16="http://schemas.microsoft.com/office/drawing/2014/main" id="{5C23119A-CCD5-F18F-CE09-59CA3D03968B}"/>
                  </a:ext>
                </a:extLst>
              </p:cNvPr>
              <p:cNvSpPr/>
              <p:nvPr/>
            </p:nvSpPr>
            <p:spPr bwMode="auto">
              <a:xfrm>
                <a:off x="-4618032" y="8463739"/>
                <a:ext cx="1573213" cy="701675"/>
              </a:xfrm>
              <a:custGeom>
                <a:avLst/>
                <a:gdLst>
                  <a:gd name="T0" fmla="*/ 3 w 690"/>
                  <a:gd name="T1" fmla="*/ 273 h 307"/>
                  <a:gd name="T2" fmla="*/ 349 w 690"/>
                  <a:gd name="T3" fmla="*/ 133 h 307"/>
                  <a:gd name="T4" fmla="*/ 672 w 690"/>
                  <a:gd name="T5" fmla="*/ 0 h 307"/>
                  <a:gd name="T6" fmla="*/ 668 w 690"/>
                  <a:gd name="T7" fmla="*/ 28 h 307"/>
                  <a:gd name="T8" fmla="*/ 690 w 690"/>
                  <a:gd name="T9" fmla="*/ 22 h 307"/>
                  <a:gd name="T10" fmla="*/ 690 w 690"/>
                  <a:gd name="T11" fmla="*/ 27 h 307"/>
                  <a:gd name="T12" fmla="*/ 348 w 690"/>
                  <a:gd name="T13" fmla="*/ 167 h 307"/>
                  <a:gd name="T14" fmla="*/ 0 w 690"/>
                  <a:gd name="T15" fmla="*/ 307 h 307"/>
                  <a:gd name="T16" fmla="*/ 3 w 690"/>
                  <a:gd name="T17" fmla="*/ 27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0" h="307">
                    <a:moveTo>
                      <a:pt x="3" y="273"/>
                    </a:moveTo>
                    <a:cubicBezTo>
                      <a:pt x="119" y="226"/>
                      <a:pt x="234" y="179"/>
                      <a:pt x="349" y="133"/>
                    </a:cubicBezTo>
                    <a:cubicBezTo>
                      <a:pt x="457" y="89"/>
                      <a:pt x="565" y="44"/>
                      <a:pt x="672" y="0"/>
                    </a:cubicBezTo>
                    <a:cubicBezTo>
                      <a:pt x="670" y="9"/>
                      <a:pt x="669" y="18"/>
                      <a:pt x="668" y="28"/>
                    </a:cubicBezTo>
                    <a:cubicBezTo>
                      <a:pt x="675" y="26"/>
                      <a:pt x="683" y="24"/>
                      <a:pt x="690" y="22"/>
                    </a:cubicBezTo>
                    <a:cubicBezTo>
                      <a:pt x="690" y="27"/>
                      <a:pt x="690" y="27"/>
                      <a:pt x="690" y="27"/>
                    </a:cubicBezTo>
                    <a:cubicBezTo>
                      <a:pt x="577" y="74"/>
                      <a:pt x="463" y="120"/>
                      <a:pt x="348" y="167"/>
                    </a:cubicBezTo>
                    <a:cubicBezTo>
                      <a:pt x="232" y="214"/>
                      <a:pt x="116" y="260"/>
                      <a:pt x="0" y="307"/>
                    </a:cubicBezTo>
                    <a:cubicBezTo>
                      <a:pt x="1" y="296"/>
                      <a:pt x="2" y="285"/>
                      <a:pt x="3" y="273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9" name="í$ľiḑé">
                <a:extLst>
                  <a:ext uri="{FF2B5EF4-FFF2-40B4-BE49-F238E27FC236}">
                    <a16:creationId xmlns:a16="http://schemas.microsoft.com/office/drawing/2014/main" id="{94B918C3-7BE3-E1D5-F2D6-D20BE62FCD6D}"/>
                  </a:ext>
                </a:extLst>
              </p:cNvPr>
              <p:cNvSpPr/>
              <p:nvPr/>
            </p:nvSpPr>
            <p:spPr bwMode="auto">
              <a:xfrm>
                <a:off x="-6847313" y="6815618"/>
                <a:ext cx="2471739" cy="2587629"/>
              </a:xfrm>
              <a:custGeom>
                <a:avLst/>
                <a:gdLst>
                  <a:gd name="T0" fmla="*/ 326 w 1083"/>
                  <a:gd name="T1" fmla="*/ 0 h 1132"/>
                  <a:gd name="T2" fmla="*/ 163 w 1083"/>
                  <a:gd name="T3" fmla="*/ 496 h 1132"/>
                  <a:gd name="T4" fmla="*/ 0 w 1083"/>
                  <a:gd name="T5" fmla="*/ 992 h 1132"/>
                  <a:gd name="T6" fmla="*/ 497 w 1083"/>
                  <a:gd name="T7" fmla="*/ 1062 h 1132"/>
                  <a:gd name="T8" fmla="*/ 993 w 1083"/>
                  <a:gd name="T9" fmla="*/ 1132 h 1132"/>
                  <a:gd name="T10" fmla="*/ 1038 w 1083"/>
                  <a:gd name="T11" fmla="*/ 614 h 1132"/>
                  <a:gd name="T12" fmla="*/ 1083 w 1083"/>
                  <a:gd name="T13" fmla="*/ 95 h 1132"/>
                  <a:gd name="T14" fmla="*/ 705 w 1083"/>
                  <a:gd name="T15" fmla="*/ 47 h 1132"/>
                  <a:gd name="T16" fmla="*/ 326 w 1083"/>
                  <a:gd name="T17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1132">
                    <a:moveTo>
                      <a:pt x="326" y="0"/>
                    </a:moveTo>
                    <a:cubicBezTo>
                      <a:pt x="272" y="165"/>
                      <a:pt x="217" y="331"/>
                      <a:pt x="163" y="496"/>
                    </a:cubicBezTo>
                    <a:cubicBezTo>
                      <a:pt x="108" y="661"/>
                      <a:pt x="54" y="827"/>
                      <a:pt x="0" y="992"/>
                    </a:cubicBezTo>
                    <a:cubicBezTo>
                      <a:pt x="165" y="1015"/>
                      <a:pt x="331" y="1038"/>
                      <a:pt x="497" y="1062"/>
                    </a:cubicBezTo>
                    <a:cubicBezTo>
                      <a:pt x="662" y="1085"/>
                      <a:pt x="828" y="1108"/>
                      <a:pt x="993" y="1132"/>
                    </a:cubicBezTo>
                    <a:cubicBezTo>
                      <a:pt x="1008" y="959"/>
                      <a:pt x="1023" y="786"/>
                      <a:pt x="1038" y="614"/>
                    </a:cubicBezTo>
                    <a:cubicBezTo>
                      <a:pt x="1053" y="441"/>
                      <a:pt x="1068" y="268"/>
                      <a:pt x="1083" y="95"/>
                    </a:cubicBezTo>
                    <a:cubicBezTo>
                      <a:pt x="957" y="79"/>
                      <a:pt x="831" y="63"/>
                      <a:pt x="705" y="47"/>
                    </a:cubicBezTo>
                    <a:cubicBezTo>
                      <a:pt x="579" y="32"/>
                      <a:pt x="452" y="16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0" name="îṥḻiḑe">
                <a:extLst>
                  <a:ext uri="{FF2B5EF4-FFF2-40B4-BE49-F238E27FC236}">
                    <a16:creationId xmlns:a16="http://schemas.microsoft.com/office/drawing/2014/main" id="{3CFA452F-14DC-D0E9-84AA-3D2C6C32D64D}"/>
                  </a:ext>
                </a:extLst>
              </p:cNvPr>
              <p:cNvSpPr/>
              <p:nvPr/>
            </p:nvSpPr>
            <p:spPr bwMode="auto">
              <a:xfrm>
                <a:off x="-6759569" y="6877826"/>
                <a:ext cx="2320926" cy="2444752"/>
              </a:xfrm>
              <a:custGeom>
                <a:avLst/>
                <a:gdLst>
                  <a:gd name="T0" fmla="*/ 296 w 1017"/>
                  <a:gd name="T1" fmla="*/ 0 h 1070"/>
                  <a:gd name="T2" fmla="*/ 148 w 1017"/>
                  <a:gd name="T3" fmla="*/ 470 h 1070"/>
                  <a:gd name="T4" fmla="*/ 0 w 1017"/>
                  <a:gd name="T5" fmla="*/ 940 h 1070"/>
                  <a:gd name="T6" fmla="*/ 466 w 1017"/>
                  <a:gd name="T7" fmla="*/ 1005 h 1070"/>
                  <a:gd name="T8" fmla="*/ 932 w 1017"/>
                  <a:gd name="T9" fmla="*/ 1070 h 1070"/>
                  <a:gd name="T10" fmla="*/ 974 w 1017"/>
                  <a:gd name="T11" fmla="*/ 581 h 1070"/>
                  <a:gd name="T12" fmla="*/ 1017 w 1017"/>
                  <a:gd name="T13" fmla="*/ 91 h 1070"/>
                  <a:gd name="T14" fmla="*/ 656 w 1017"/>
                  <a:gd name="T15" fmla="*/ 45 h 1070"/>
                  <a:gd name="T16" fmla="*/ 296 w 1017"/>
                  <a:gd name="T17" fmla="*/ 0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7" h="1070">
                    <a:moveTo>
                      <a:pt x="296" y="0"/>
                    </a:moveTo>
                    <a:cubicBezTo>
                      <a:pt x="247" y="156"/>
                      <a:pt x="197" y="313"/>
                      <a:pt x="148" y="470"/>
                    </a:cubicBezTo>
                    <a:cubicBezTo>
                      <a:pt x="99" y="626"/>
                      <a:pt x="49" y="783"/>
                      <a:pt x="0" y="940"/>
                    </a:cubicBezTo>
                    <a:cubicBezTo>
                      <a:pt x="155" y="961"/>
                      <a:pt x="311" y="983"/>
                      <a:pt x="466" y="1005"/>
                    </a:cubicBezTo>
                    <a:cubicBezTo>
                      <a:pt x="621" y="1027"/>
                      <a:pt x="777" y="1049"/>
                      <a:pt x="932" y="1070"/>
                    </a:cubicBezTo>
                    <a:cubicBezTo>
                      <a:pt x="946" y="907"/>
                      <a:pt x="960" y="744"/>
                      <a:pt x="974" y="581"/>
                    </a:cubicBezTo>
                    <a:cubicBezTo>
                      <a:pt x="988" y="417"/>
                      <a:pt x="1003" y="254"/>
                      <a:pt x="1017" y="91"/>
                    </a:cubicBezTo>
                    <a:cubicBezTo>
                      <a:pt x="897" y="76"/>
                      <a:pt x="777" y="60"/>
                      <a:pt x="656" y="45"/>
                    </a:cubicBezTo>
                    <a:cubicBezTo>
                      <a:pt x="536" y="30"/>
                      <a:pt x="416" y="15"/>
                      <a:pt x="296" y="0"/>
                    </a:cubicBezTo>
                    <a:close/>
                  </a:path>
                </a:pathLst>
              </a:custGeom>
              <a:solidFill>
                <a:srgbClr val="E4DD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1" name="ï$ļíḍè">
                <a:extLst>
                  <a:ext uri="{FF2B5EF4-FFF2-40B4-BE49-F238E27FC236}">
                    <a16:creationId xmlns:a16="http://schemas.microsoft.com/office/drawing/2014/main" id="{AFDB072B-7767-1646-76FB-21BC506A4707}"/>
                  </a:ext>
                </a:extLst>
              </p:cNvPr>
              <p:cNvSpPr/>
              <p:nvPr/>
            </p:nvSpPr>
            <p:spPr bwMode="auto">
              <a:xfrm>
                <a:off x="-5278432" y="6977838"/>
                <a:ext cx="684212" cy="1152527"/>
              </a:xfrm>
              <a:custGeom>
                <a:avLst/>
                <a:gdLst>
                  <a:gd name="T0" fmla="*/ 58 w 300"/>
                  <a:gd name="T1" fmla="*/ 8 h 504"/>
                  <a:gd name="T2" fmla="*/ 169 w 300"/>
                  <a:gd name="T3" fmla="*/ 251 h 504"/>
                  <a:gd name="T4" fmla="*/ 300 w 300"/>
                  <a:gd name="T5" fmla="*/ 499 h 504"/>
                  <a:gd name="T6" fmla="*/ 242 w 300"/>
                  <a:gd name="T7" fmla="*/ 504 h 504"/>
                  <a:gd name="T8" fmla="*/ 111 w 300"/>
                  <a:gd name="T9" fmla="*/ 250 h 504"/>
                  <a:gd name="T10" fmla="*/ 0 w 300"/>
                  <a:gd name="T11" fmla="*/ 0 h 504"/>
                  <a:gd name="T12" fmla="*/ 58 w 300"/>
                  <a:gd name="T13" fmla="*/ 8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504">
                    <a:moveTo>
                      <a:pt x="58" y="8"/>
                    </a:moveTo>
                    <a:cubicBezTo>
                      <a:pt x="93" y="88"/>
                      <a:pt x="129" y="170"/>
                      <a:pt x="169" y="251"/>
                    </a:cubicBezTo>
                    <a:cubicBezTo>
                      <a:pt x="210" y="334"/>
                      <a:pt x="254" y="416"/>
                      <a:pt x="300" y="499"/>
                    </a:cubicBezTo>
                    <a:cubicBezTo>
                      <a:pt x="281" y="500"/>
                      <a:pt x="261" y="502"/>
                      <a:pt x="242" y="504"/>
                    </a:cubicBezTo>
                    <a:cubicBezTo>
                      <a:pt x="196" y="419"/>
                      <a:pt x="152" y="335"/>
                      <a:pt x="111" y="250"/>
                    </a:cubicBezTo>
                    <a:cubicBezTo>
                      <a:pt x="71" y="167"/>
                      <a:pt x="35" y="83"/>
                      <a:pt x="0" y="0"/>
                    </a:cubicBezTo>
                    <a:cubicBezTo>
                      <a:pt x="20" y="3"/>
                      <a:pt x="39" y="5"/>
                      <a:pt x="5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2" name="í$ļïḓé">
                <a:extLst>
                  <a:ext uri="{FF2B5EF4-FFF2-40B4-BE49-F238E27FC236}">
                    <a16:creationId xmlns:a16="http://schemas.microsoft.com/office/drawing/2014/main" id="{D1BC785D-2604-7641-E34C-D3386104BFC8}"/>
                  </a:ext>
                </a:extLst>
              </p:cNvPr>
              <p:cNvSpPr/>
              <p:nvPr/>
            </p:nvSpPr>
            <p:spPr bwMode="auto">
              <a:xfrm>
                <a:off x="-6751632" y="8033526"/>
                <a:ext cx="2052637" cy="966789"/>
              </a:xfrm>
              <a:custGeom>
                <a:avLst/>
                <a:gdLst>
                  <a:gd name="T0" fmla="*/ 837 w 900"/>
                  <a:gd name="T1" fmla="*/ 0 h 423"/>
                  <a:gd name="T2" fmla="*/ 639 w 900"/>
                  <a:gd name="T3" fmla="*/ 213 h 423"/>
                  <a:gd name="T4" fmla="*/ 400 w 900"/>
                  <a:gd name="T5" fmla="*/ 314 h 423"/>
                  <a:gd name="T6" fmla="*/ 13 w 900"/>
                  <a:gd name="T7" fmla="*/ 384 h 423"/>
                  <a:gd name="T8" fmla="*/ 0 w 900"/>
                  <a:gd name="T9" fmla="*/ 423 h 423"/>
                  <a:gd name="T10" fmla="*/ 433 w 900"/>
                  <a:gd name="T11" fmla="*/ 351 h 423"/>
                  <a:gd name="T12" fmla="*/ 694 w 900"/>
                  <a:gd name="T13" fmla="*/ 241 h 423"/>
                  <a:gd name="T14" fmla="*/ 900 w 900"/>
                  <a:gd name="T15" fmla="*/ 15 h 423"/>
                  <a:gd name="T16" fmla="*/ 837 w 900"/>
                  <a:gd name="T17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0" h="423">
                    <a:moveTo>
                      <a:pt x="837" y="0"/>
                    </a:moveTo>
                    <a:cubicBezTo>
                      <a:pt x="814" y="47"/>
                      <a:pt x="766" y="133"/>
                      <a:pt x="639" y="213"/>
                    </a:cubicBezTo>
                    <a:cubicBezTo>
                      <a:pt x="579" y="249"/>
                      <a:pt x="501" y="285"/>
                      <a:pt x="400" y="314"/>
                    </a:cubicBezTo>
                    <a:cubicBezTo>
                      <a:pt x="297" y="344"/>
                      <a:pt x="170" y="368"/>
                      <a:pt x="13" y="384"/>
                    </a:cubicBezTo>
                    <a:cubicBezTo>
                      <a:pt x="8" y="397"/>
                      <a:pt x="4" y="410"/>
                      <a:pt x="0" y="423"/>
                    </a:cubicBezTo>
                    <a:cubicBezTo>
                      <a:pt x="176" y="408"/>
                      <a:pt x="319" y="383"/>
                      <a:pt x="433" y="351"/>
                    </a:cubicBezTo>
                    <a:cubicBezTo>
                      <a:pt x="544" y="319"/>
                      <a:pt x="629" y="280"/>
                      <a:pt x="694" y="241"/>
                    </a:cubicBezTo>
                    <a:cubicBezTo>
                      <a:pt x="828" y="155"/>
                      <a:pt x="876" y="65"/>
                      <a:pt x="900" y="15"/>
                    </a:cubicBezTo>
                    <a:cubicBezTo>
                      <a:pt x="879" y="10"/>
                      <a:pt x="858" y="5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3" name="ísļïḓe">
                <a:extLst>
                  <a:ext uri="{FF2B5EF4-FFF2-40B4-BE49-F238E27FC236}">
                    <a16:creationId xmlns:a16="http://schemas.microsoft.com/office/drawing/2014/main" id="{355D3681-3039-5ADB-44F6-F81E282C88AE}"/>
                  </a:ext>
                </a:extLst>
              </p:cNvPr>
              <p:cNvSpPr/>
              <p:nvPr/>
            </p:nvSpPr>
            <p:spPr bwMode="auto">
              <a:xfrm>
                <a:off x="-6162670" y="7038162"/>
                <a:ext cx="1635125" cy="1162052"/>
              </a:xfrm>
              <a:custGeom>
                <a:avLst/>
                <a:gdLst>
                  <a:gd name="T0" fmla="*/ 13 w 717"/>
                  <a:gd name="T1" fmla="*/ 0 h 509"/>
                  <a:gd name="T2" fmla="*/ 345 w 717"/>
                  <a:gd name="T3" fmla="*/ 229 h 509"/>
                  <a:gd name="T4" fmla="*/ 717 w 717"/>
                  <a:gd name="T5" fmla="*/ 465 h 509"/>
                  <a:gd name="T6" fmla="*/ 713 w 717"/>
                  <a:gd name="T7" fmla="*/ 509 h 509"/>
                  <a:gd name="T8" fmla="*/ 337 w 717"/>
                  <a:gd name="T9" fmla="*/ 272 h 509"/>
                  <a:gd name="T10" fmla="*/ 0 w 717"/>
                  <a:gd name="T11" fmla="*/ 42 h 509"/>
                  <a:gd name="T12" fmla="*/ 13 w 717"/>
                  <a:gd name="T1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7" h="509">
                    <a:moveTo>
                      <a:pt x="13" y="0"/>
                    </a:moveTo>
                    <a:cubicBezTo>
                      <a:pt x="119" y="75"/>
                      <a:pt x="230" y="153"/>
                      <a:pt x="345" y="229"/>
                    </a:cubicBezTo>
                    <a:cubicBezTo>
                      <a:pt x="464" y="308"/>
                      <a:pt x="589" y="385"/>
                      <a:pt x="717" y="465"/>
                    </a:cubicBezTo>
                    <a:cubicBezTo>
                      <a:pt x="716" y="480"/>
                      <a:pt x="715" y="494"/>
                      <a:pt x="713" y="509"/>
                    </a:cubicBezTo>
                    <a:cubicBezTo>
                      <a:pt x="583" y="429"/>
                      <a:pt x="457" y="351"/>
                      <a:pt x="337" y="272"/>
                    </a:cubicBezTo>
                    <a:cubicBezTo>
                      <a:pt x="219" y="196"/>
                      <a:pt x="107" y="118"/>
                      <a:pt x="0" y="42"/>
                    </a:cubicBezTo>
                    <a:cubicBezTo>
                      <a:pt x="4" y="28"/>
                      <a:pt x="8" y="14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4" name="isḷïḍè">
                <a:extLst>
                  <a:ext uri="{FF2B5EF4-FFF2-40B4-BE49-F238E27FC236}">
                    <a16:creationId xmlns:a16="http://schemas.microsoft.com/office/drawing/2014/main" id="{DA848616-F67F-F86C-E75B-0819D030F559}"/>
                  </a:ext>
                </a:extLst>
              </p:cNvPr>
              <p:cNvSpPr/>
              <p:nvPr/>
            </p:nvSpPr>
            <p:spPr bwMode="auto">
              <a:xfrm>
                <a:off x="-4862506" y="7061977"/>
                <a:ext cx="366712" cy="2251078"/>
              </a:xfrm>
              <a:custGeom>
                <a:avLst/>
                <a:gdLst>
                  <a:gd name="T0" fmla="*/ 0 w 161"/>
                  <a:gd name="T1" fmla="*/ 975 h 985"/>
                  <a:gd name="T2" fmla="*/ 54 w 161"/>
                  <a:gd name="T3" fmla="*/ 488 h 985"/>
                  <a:gd name="T4" fmla="*/ 108 w 161"/>
                  <a:gd name="T5" fmla="*/ 0 h 985"/>
                  <a:gd name="T6" fmla="*/ 161 w 161"/>
                  <a:gd name="T7" fmla="*/ 7 h 985"/>
                  <a:gd name="T8" fmla="*/ 115 w 161"/>
                  <a:gd name="T9" fmla="*/ 496 h 985"/>
                  <a:gd name="T10" fmla="*/ 69 w 161"/>
                  <a:gd name="T11" fmla="*/ 985 h 985"/>
                  <a:gd name="T12" fmla="*/ 0 w 161"/>
                  <a:gd name="T13" fmla="*/ 975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985">
                    <a:moveTo>
                      <a:pt x="0" y="975"/>
                    </a:moveTo>
                    <a:cubicBezTo>
                      <a:pt x="18" y="813"/>
                      <a:pt x="36" y="650"/>
                      <a:pt x="54" y="488"/>
                    </a:cubicBezTo>
                    <a:cubicBezTo>
                      <a:pt x="72" y="325"/>
                      <a:pt x="90" y="162"/>
                      <a:pt x="108" y="0"/>
                    </a:cubicBezTo>
                    <a:cubicBezTo>
                      <a:pt x="125" y="2"/>
                      <a:pt x="143" y="4"/>
                      <a:pt x="161" y="7"/>
                    </a:cubicBezTo>
                    <a:cubicBezTo>
                      <a:pt x="146" y="170"/>
                      <a:pt x="130" y="333"/>
                      <a:pt x="115" y="496"/>
                    </a:cubicBezTo>
                    <a:cubicBezTo>
                      <a:pt x="100" y="659"/>
                      <a:pt x="84" y="822"/>
                      <a:pt x="69" y="985"/>
                    </a:cubicBezTo>
                    <a:cubicBezTo>
                      <a:pt x="46" y="982"/>
                      <a:pt x="23" y="978"/>
                      <a:pt x="0" y="9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5" name="îṡļíḍè">
                <a:extLst>
                  <a:ext uri="{FF2B5EF4-FFF2-40B4-BE49-F238E27FC236}">
                    <a16:creationId xmlns:a16="http://schemas.microsoft.com/office/drawing/2014/main" id="{B10CE63C-A426-E653-0681-41D9872A3C87}"/>
                  </a:ext>
                </a:extLst>
              </p:cNvPr>
              <p:cNvSpPr/>
              <p:nvPr/>
            </p:nvSpPr>
            <p:spPr bwMode="auto">
              <a:xfrm>
                <a:off x="-6399208" y="7803340"/>
                <a:ext cx="1876426" cy="327025"/>
              </a:xfrm>
              <a:custGeom>
                <a:avLst/>
                <a:gdLst>
                  <a:gd name="T0" fmla="*/ 10 w 822"/>
                  <a:gd name="T1" fmla="*/ 0 h 143"/>
                  <a:gd name="T2" fmla="*/ 416 w 822"/>
                  <a:gd name="T3" fmla="*/ 54 h 143"/>
                  <a:gd name="T4" fmla="*/ 822 w 822"/>
                  <a:gd name="T5" fmla="*/ 108 h 143"/>
                  <a:gd name="T6" fmla="*/ 819 w 822"/>
                  <a:gd name="T7" fmla="*/ 143 h 143"/>
                  <a:gd name="T8" fmla="*/ 410 w 822"/>
                  <a:gd name="T9" fmla="*/ 88 h 143"/>
                  <a:gd name="T10" fmla="*/ 0 w 822"/>
                  <a:gd name="T11" fmla="*/ 33 h 143"/>
                  <a:gd name="T12" fmla="*/ 10 w 822"/>
                  <a:gd name="T13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2" h="143">
                    <a:moveTo>
                      <a:pt x="10" y="0"/>
                    </a:moveTo>
                    <a:cubicBezTo>
                      <a:pt x="146" y="18"/>
                      <a:pt x="281" y="36"/>
                      <a:pt x="416" y="54"/>
                    </a:cubicBezTo>
                    <a:cubicBezTo>
                      <a:pt x="552" y="72"/>
                      <a:pt x="687" y="90"/>
                      <a:pt x="822" y="108"/>
                    </a:cubicBezTo>
                    <a:cubicBezTo>
                      <a:pt x="821" y="120"/>
                      <a:pt x="820" y="131"/>
                      <a:pt x="819" y="143"/>
                    </a:cubicBezTo>
                    <a:cubicBezTo>
                      <a:pt x="683" y="125"/>
                      <a:pt x="546" y="106"/>
                      <a:pt x="410" y="88"/>
                    </a:cubicBezTo>
                    <a:cubicBezTo>
                      <a:pt x="273" y="70"/>
                      <a:pt x="137" y="51"/>
                      <a:pt x="0" y="33"/>
                    </a:cubicBezTo>
                    <a:cubicBezTo>
                      <a:pt x="3" y="22"/>
                      <a:pt x="7" y="11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6" name="iṡḷíďè">
                <a:extLst>
                  <a:ext uri="{FF2B5EF4-FFF2-40B4-BE49-F238E27FC236}">
                    <a16:creationId xmlns:a16="http://schemas.microsoft.com/office/drawing/2014/main" id="{A69C3670-6747-F1D0-8F0B-E1E0C7BE70DA}"/>
                  </a:ext>
                </a:extLst>
              </p:cNvPr>
              <p:cNvSpPr/>
              <p:nvPr/>
            </p:nvSpPr>
            <p:spPr bwMode="auto">
              <a:xfrm>
                <a:off x="-5086344" y="7823977"/>
                <a:ext cx="584199" cy="498476"/>
              </a:xfrm>
              <a:custGeom>
                <a:avLst/>
                <a:gdLst>
                  <a:gd name="T0" fmla="*/ 198 w 256"/>
                  <a:gd name="T1" fmla="*/ 8 h 218"/>
                  <a:gd name="T2" fmla="*/ 9 w 256"/>
                  <a:gd name="T3" fmla="*/ 85 h 218"/>
                  <a:gd name="T4" fmla="*/ 177 w 256"/>
                  <a:gd name="T5" fmla="*/ 210 h 218"/>
                  <a:gd name="T6" fmla="*/ 237 w 256"/>
                  <a:gd name="T7" fmla="*/ 212 h 218"/>
                  <a:gd name="T8" fmla="*/ 254 w 256"/>
                  <a:gd name="T9" fmla="*/ 21 h 218"/>
                  <a:gd name="T10" fmla="*/ 198 w 256"/>
                  <a:gd name="T11" fmla="*/ 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18">
                    <a:moveTo>
                      <a:pt x="198" y="8"/>
                    </a:moveTo>
                    <a:cubicBezTo>
                      <a:pt x="140" y="0"/>
                      <a:pt x="17" y="30"/>
                      <a:pt x="9" y="85"/>
                    </a:cubicBezTo>
                    <a:cubicBezTo>
                      <a:pt x="0" y="140"/>
                      <a:pt x="116" y="201"/>
                      <a:pt x="177" y="210"/>
                    </a:cubicBezTo>
                    <a:cubicBezTo>
                      <a:pt x="238" y="218"/>
                      <a:pt x="218" y="213"/>
                      <a:pt x="237" y="212"/>
                    </a:cubicBezTo>
                    <a:cubicBezTo>
                      <a:pt x="243" y="148"/>
                      <a:pt x="248" y="85"/>
                      <a:pt x="254" y="21"/>
                    </a:cubicBezTo>
                    <a:cubicBezTo>
                      <a:pt x="237" y="15"/>
                      <a:pt x="256" y="15"/>
                      <a:pt x="198" y="8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7" name="işlïḑê">
                <a:extLst>
                  <a:ext uri="{FF2B5EF4-FFF2-40B4-BE49-F238E27FC236}">
                    <a16:creationId xmlns:a16="http://schemas.microsoft.com/office/drawing/2014/main" id="{45AAD9EE-8BA0-964B-A768-6BC6C9F0240F}"/>
                  </a:ext>
                </a:extLst>
              </p:cNvPr>
              <p:cNvSpPr/>
              <p:nvPr/>
            </p:nvSpPr>
            <p:spPr bwMode="auto">
              <a:xfrm>
                <a:off x="-4945056" y="7903353"/>
                <a:ext cx="439738" cy="338138"/>
              </a:xfrm>
              <a:custGeom>
                <a:avLst/>
                <a:gdLst>
                  <a:gd name="T0" fmla="*/ 135 w 193"/>
                  <a:gd name="T1" fmla="*/ 6 h 148"/>
                  <a:gd name="T2" fmla="*/ 5 w 193"/>
                  <a:gd name="T3" fmla="*/ 58 h 148"/>
                  <a:gd name="T4" fmla="*/ 121 w 193"/>
                  <a:gd name="T5" fmla="*/ 142 h 148"/>
                  <a:gd name="T6" fmla="*/ 183 w 193"/>
                  <a:gd name="T7" fmla="*/ 141 h 148"/>
                  <a:gd name="T8" fmla="*/ 193 w 193"/>
                  <a:gd name="T9" fmla="*/ 22 h 148"/>
                  <a:gd name="T10" fmla="*/ 135 w 193"/>
                  <a:gd name="T11" fmla="*/ 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148">
                    <a:moveTo>
                      <a:pt x="135" y="6"/>
                    </a:moveTo>
                    <a:cubicBezTo>
                      <a:pt x="91" y="0"/>
                      <a:pt x="10" y="20"/>
                      <a:pt x="5" y="58"/>
                    </a:cubicBezTo>
                    <a:cubicBezTo>
                      <a:pt x="0" y="95"/>
                      <a:pt x="75" y="136"/>
                      <a:pt x="121" y="142"/>
                    </a:cubicBezTo>
                    <a:cubicBezTo>
                      <a:pt x="167" y="148"/>
                      <a:pt x="164" y="144"/>
                      <a:pt x="183" y="141"/>
                    </a:cubicBezTo>
                    <a:cubicBezTo>
                      <a:pt x="186" y="101"/>
                      <a:pt x="190" y="62"/>
                      <a:pt x="193" y="22"/>
                    </a:cubicBezTo>
                    <a:cubicBezTo>
                      <a:pt x="176" y="14"/>
                      <a:pt x="180" y="12"/>
                      <a:pt x="135" y="6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8" name="îṡļïḓè">
                <a:extLst>
                  <a:ext uri="{FF2B5EF4-FFF2-40B4-BE49-F238E27FC236}">
                    <a16:creationId xmlns:a16="http://schemas.microsoft.com/office/drawing/2014/main" id="{8F8707C3-F11A-8E6B-4077-A70B9CAA56CC}"/>
                  </a:ext>
                </a:extLst>
              </p:cNvPr>
              <p:cNvSpPr/>
              <p:nvPr/>
            </p:nvSpPr>
            <p:spPr bwMode="auto">
              <a:xfrm>
                <a:off x="-4621206" y="7628715"/>
                <a:ext cx="134937" cy="80963"/>
              </a:xfrm>
              <a:custGeom>
                <a:avLst/>
                <a:gdLst>
                  <a:gd name="T0" fmla="*/ 0 w 59"/>
                  <a:gd name="T1" fmla="*/ 35 h 35"/>
                  <a:gd name="T2" fmla="*/ 2 w 59"/>
                  <a:gd name="T3" fmla="*/ 0 h 35"/>
                  <a:gd name="T4" fmla="*/ 59 w 59"/>
                  <a:gd name="T5" fmla="*/ 1 h 35"/>
                  <a:gd name="T6" fmla="*/ 56 w 59"/>
                  <a:gd name="T7" fmla="*/ 35 h 35"/>
                  <a:gd name="T8" fmla="*/ 0 w 59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5">
                    <a:moveTo>
                      <a:pt x="0" y="35"/>
                    </a:moveTo>
                    <a:cubicBezTo>
                      <a:pt x="1" y="23"/>
                      <a:pt x="1" y="12"/>
                      <a:pt x="2" y="0"/>
                    </a:cubicBezTo>
                    <a:cubicBezTo>
                      <a:pt x="21" y="1"/>
                      <a:pt x="40" y="1"/>
                      <a:pt x="59" y="1"/>
                    </a:cubicBezTo>
                    <a:cubicBezTo>
                      <a:pt x="58" y="12"/>
                      <a:pt x="57" y="24"/>
                      <a:pt x="56" y="35"/>
                    </a:cubicBezTo>
                    <a:cubicBezTo>
                      <a:pt x="37" y="35"/>
                      <a:pt x="19" y="35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9" name="ïşḷîdé">
                <a:extLst>
                  <a:ext uri="{FF2B5EF4-FFF2-40B4-BE49-F238E27FC236}">
                    <a16:creationId xmlns:a16="http://schemas.microsoft.com/office/drawing/2014/main" id="{43642C95-54BB-F879-3490-04719B3B3E90}"/>
                  </a:ext>
                </a:extLst>
              </p:cNvPr>
              <p:cNvSpPr/>
              <p:nvPr/>
            </p:nvSpPr>
            <p:spPr bwMode="auto">
              <a:xfrm>
                <a:off x="-4664069" y="7695390"/>
                <a:ext cx="171450" cy="109538"/>
              </a:xfrm>
              <a:custGeom>
                <a:avLst/>
                <a:gdLst>
                  <a:gd name="T0" fmla="*/ 3 w 75"/>
                  <a:gd name="T1" fmla="*/ 40 h 48"/>
                  <a:gd name="T2" fmla="*/ 0 w 75"/>
                  <a:gd name="T3" fmla="*/ 0 h 48"/>
                  <a:gd name="T4" fmla="*/ 75 w 75"/>
                  <a:gd name="T5" fmla="*/ 9 h 48"/>
                  <a:gd name="T6" fmla="*/ 71 w 75"/>
                  <a:gd name="T7" fmla="*/ 48 h 48"/>
                  <a:gd name="T8" fmla="*/ 3 w 75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8">
                    <a:moveTo>
                      <a:pt x="3" y="40"/>
                    </a:moveTo>
                    <a:cubicBezTo>
                      <a:pt x="2" y="27"/>
                      <a:pt x="1" y="14"/>
                      <a:pt x="0" y="0"/>
                    </a:cubicBezTo>
                    <a:cubicBezTo>
                      <a:pt x="25" y="3"/>
                      <a:pt x="50" y="6"/>
                      <a:pt x="75" y="9"/>
                    </a:cubicBezTo>
                    <a:cubicBezTo>
                      <a:pt x="74" y="22"/>
                      <a:pt x="73" y="35"/>
                      <a:pt x="71" y="48"/>
                    </a:cubicBezTo>
                    <a:cubicBezTo>
                      <a:pt x="48" y="46"/>
                      <a:pt x="26" y="43"/>
                      <a:pt x="3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0" name="íşḻiḓê">
                <a:extLst>
                  <a:ext uri="{FF2B5EF4-FFF2-40B4-BE49-F238E27FC236}">
                    <a16:creationId xmlns:a16="http://schemas.microsoft.com/office/drawing/2014/main" id="{935326C7-B69B-F2D1-0BEB-02A110B6DA2E}"/>
                  </a:ext>
                </a:extLst>
              </p:cNvPr>
              <p:cNvSpPr/>
              <p:nvPr/>
            </p:nvSpPr>
            <p:spPr bwMode="auto">
              <a:xfrm>
                <a:off x="-4776781" y="8790767"/>
                <a:ext cx="190500" cy="88900"/>
              </a:xfrm>
              <a:custGeom>
                <a:avLst/>
                <a:gdLst>
                  <a:gd name="T0" fmla="*/ 0 w 83"/>
                  <a:gd name="T1" fmla="*/ 34 h 39"/>
                  <a:gd name="T2" fmla="*/ 7 w 83"/>
                  <a:gd name="T3" fmla="*/ 0 h 39"/>
                  <a:gd name="T4" fmla="*/ 83 w 83"/>
                  <a:gd name="T5" fmla="*/ 5 h 39"/>
                  <a:gd name="T6" fmla="*/ 80 w 83"/>
                  <a:gd name="T7" fmla="*/ 39 h 39"/>
                  <a:gd name="T8" fmla="*/ 0 w 83"/>
                  <a:gd name="T9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39">
                    <a:moveTo>
                      <a:pt x="0" y="34"/>
                    </a:moveTo>
                    <a:cubicBezTo>
                      <a:pt x="3" y="23"/>
                      <a:pt x="5" y="11"/>
                      <a:pt x="7" y="0"/>
                    </a:cubicBezTo>
                    <a:cubicBezTo>
                      <a:pt x="32" y="2"/>
                      <a:pt x="57" y="3"/>
                      <a:pt x="83" y="5"/>
                    </a:cubicBezTo>
                    <a:cubicBezTo>
                      <a:pt x="82" y="16"/>
                      <a:pt x="81" y="28"/>
                      <a:pt x="80" y="39"/>
                    </a:cubicBezTo>
                    <a:cubicBezTo>
                      <a:pt x="53" y="37"/>
                      <a:pt x="27" y="36"/>
                      <a:pt x="0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1" name="îšḷiďè">
                <a:extLst>
                  <a:ext uri="{FF2B5EF4-FFF2-40B4-BE49-F238E27FC236}">
                    <a16:creationId xmlns:a16="http://schemas.microsoft.com/office/drawing/2014/main" id="{44A7C57A-B3E8-CC98-A08C-73AFEC7FBF7F}"/>
                  </a:ext>
                </a:extLst>
              </p:cNvPr>
              <p:cNvSpPr/>
              <p:nvPr/>
            </p:nvSpPr>
            <p:spPr bwMode="auto">
              <a:xfrm>
                <a:off x="-5924544" y="7908115"/>
                <a:ext cx="687387" cy="696913"/>
              </a:xfrm>
              <a:custGeom>
                <a:avLst/>
                <a:gdLst>
                  <a:gd name="T0" fmla="*/ 301 w 301"/>
                  <a:gd name="T1" fmla="*/ 298 h 305"/>
                  <a:gd name="T2" fmla="*/ 231 w 301"/>
                  <a:gd name="T3" fmla="*/ 305 h 305"/>
                  <a:gd name="T4" fmla="*/ 110 w 301"/>
                  <a:gd name="T5" fmla="*/ 155 h 305"/>
                  <a:gd name="T6" fmla="*/ 0 w 301"/>
                  <a:gd name="T7" fmla="*/ 8 h 305"/>
                  <a:gd name="T8" fmla="*/ 66 w 301"/>
                  <a:gd name="T9" fmla="*/ 0 h 305"/>
                  <a:gd name="T10" fmla="*/ 179 w 301"/>
                  <a:gd name="T11" fmla="*/ 148 h 305"/>
                  <a:gd name="T12" fmla="*/ 301 w 301"/>
                  <a:gd name="T13" fmla="*/ 29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" h="305">
                    <a:moveTo>
                      <a:pt x="301" y="298"/>
                    </a:moveTo>
                    <a:cubicBezTo>
                      <a:pt x="277" y="300"/>
                      <a:pt x="254" y="303"/>
                      <a:pt x="231" y="305"/>
                    </a:cubicBezTo>
                    <a:cubicBezTo>
                      <a:pt x="190" y="255"/>
                      <a:pt x="149" y="205"/>
                      <a:pt x="110" y="155"/>
                    </a:cubicBezTo>
                    <a:cubicBezTo>
                      <a:pt x="72" y="106"/>
                      <a:pt x="36" y="57"/>
                      <a:pt x="0" y="8"/>
                    </a:cubicBezTo>
                    <a:cubicBezTo>
                      <a:pt x="22" y="5"/>
                      <a:pt x="44" y="3"/>
                      <a:pt x="66" y="0"/>
                    </a:cubicBezTo>
                    <a:cubicBezTo>
                      <a:pt x="103" y="49"/>
                      <a:pt x="140" y="99"/>
                      <a:pt x="179" y="148"/>
                    </a:cubicBezTo>
                    <a:cubicBezTo>
                      <a:pt x="218" y="198"/>
                      <a:pt x="259" y="248"/>
                      <a:pt x="301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2" name="ï$líḑê">
                <a:extLst>
                  <a:ext uri="{FF2B5EF4-FFF2-40B4-BE49-F238E27FC236}">
                    <a16:creationId xmlns:a16="http://schemas.microsoft.com/office/drawing/2014/main" id="{0BB9BA21-4385-37EB-B5FB-BAB629AB50B3}"/>
                  </a:ext>
                </a:extLst>
              </p:cNvPr>
              <p:cNvSpPr/>
              <p:nvPr/>
            </p:nvSpPr>
            <p:spPr bwMode="auto">
              <a:xfrm>
                <a:off x="-5554656" y="8552640"/>
                <a:ext cx="373063" cy="665163"/>
              </a:xfrm>
              <a:custGeom>
                <a:avLst/>
                <a:gdLst>
                  <a:gd name="T0" fmla="*/ 0 w 163"/>
                  <a:gd name="T1" fmla="*/ 281 h 291"/>
                  <a:gd name="T2" fmla="*/ 47 w 163"/>
                  <a:gd name="T3" fmla="*/ 141 h 291"/>
                  <a:gd name="T4" fmla="*/ 93 w 163"/>
                  <a:gd name="T5" fmla="*/ 0 h 291"/>
                  <a:gd name="T6" fmla="*/ 163 w 163"/>
                  <a:gd name="T7" fmla="*/ 13 h 291"/>
                  <a:gd name="T8" fmla="*/ 121 w 163"/>
                  <a:gd name="T9" fmla="*/ 153 h 291"/>
                  <a:gd name="T10" fmla="*/ 76 w 163"/>
                  <a:gd name="T11" fmla="*/ 291 h 291"/>
                  <a:gd name="T12" fmla="*/ 0 w 163"/>
                  <a:gd name="T13" fmla="*/ 28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91">
                    <a:moveTo>
                      <a:pt x="0" y="281"/>
                    </a:moveTo>
                    <a:cubicBezTo>
                      <a:pt x="16" y="234"/>
                      <a:pt x="32" y="187"/>
                      <a:pt x="47" y="141"/>
                    </a:cubicBezTo>
                    <a:cubicBezTo>
                      <a:pt x="62" y="94"/>
                      <a:pt x="78" y="47"/>
                      <a:pt x="93" y="0"/>
                    </a:cubicBezTo>
                    <a:cubicBezTo>
                      <a:pt x="116" y="4"/>
                      <a:pt x="140" y="9"/>
                      <a:pt x="163" y="13"/>
                    </a:cubicBezTo>
                    <a:cubicBezTo>
                      <a:pt x="149" y="60"/>
                      <a:pt x="135" y="106"/>
                      <a:pt x="121" y="153"/>
                    </a:cubicBezTo>
                    <a:cubicBezTo>
                      <a:pt x="106" y="199"/>
                      <a:pt x="91" y="245"/>
                      <a:pt x="76" y="291"/>
                    </a:cubicBezTo>
                    <a:cubicBezTo>
                      <a:pt x="51" y="288"/>
                      <a:pt x="25" y="284"/>
                      <a:pt x="0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3" name="ï$ļïḍê">
                <a:extLst>
                  <a:ext uri="{FF2B5EF4-FFF2-40B4-BE49-F238E27FC236}">
                    <a16:creationId xmlns:a16="http://schemas.microsoft.com/office/drawing/2014/main" id="{03776B24-D25C-DE36-123E-37B772B03497}"/>
                  </a:ext>
                </a:extLst>
              </p:cNvPr>
              <p:cNvSpPr/>
              <p:nvPr/>
            </p:nvSpPr>
            <p:spPr bwMode="auto">
              <a:xfrm>
                <a:off x="-5319707" y="8525653"/>
                <a:ext cx="619126" cy="349250"/>
              </a:xfrm>
              <a:custGeom>
                <a:avLst/>
                <a:gdLst>
                  <a:gd name="T0" fmla="*/ 0 w 271"/>
                  <a:gd name="T1" fmla="*/ 47 h 153"/>
                  <a:gd name="T2" fmla="*/ 10 w 271"/>
                  <a:gd name="T3" fmla="*/ 0 h 153"/>
                  <a:gd name="T4" fmla="*/ 140 w 271"/>
                  <a:gd name="T5" fmla="*/ 53 h 153"/>
                  <a:gd name="T6" fmla="*/ 271 w 271"/>
                  <a:gd name="T7" fmla="*/ 105 h 153"/>
                  <a:gd name="T8" fmla="*/ 264 w 271"/>
                  <a:gd name="T9" fmla="*/ 153 h 153"/>
                  <a:gd name="T10" fmla="*/ 131 w 271"/>
                  <a:gd name="T11" fmla="*/ 100 h 153"/>
                  <a:gd name="T12" fmla="*/ 0 w 271"/>
                  <a:gd name="T13" fmla="*/ 4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" h="153">
                    <a:moveTo>
                      <a:pt x="0" y="47"/>
                    </a:moveTo>
                    <a:cubicBezTo>
                      <a:pt x="3" y="32"/>
                      <a:pt x="7" y="16"/>
                      <a:pt x="10" y="0"/>
                    </a:cubicBezTo>
                    <a:cubicBezTo>
                      <a:pt x="53" y="18"/>
                      <a:pt x="96" y="35"/>
                      <a:pt x="140" y="53"/>
                    </a:cubicBezTo>
                    <a:cubicBezTo>
                      <a:pt x="183" y="70"/>
                      <a:pt x="227" y="88"/>
                      <a:pt x="271" y="105"/>
                    </a:cubicBezTo>
                    <a:cubicBezTo>
                      <a:pt x="269" y="121"/>
                      <a:pt x="266" y="137"/>
                      <a:pt x="264" y="153"/>
                    </a:cubicBezTo>
                    <a:cubicBezTo>
                      <a:pt x="219" y="135"/>
                      <a:pt x="175" y="117"/>
                      <a:pt x="131" y="100"/>
                    </a:cubicBezTo>
                    <a:cubicBezTo>
                      <a:pt x="87" y="82"/>
                      <a:pt x="43" y="65"/>
                      <a:pt x="0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4" name="ïŝḷíḍé">
                <a:extLst>
                  <a:ext uri="{FF2B5EF4-FFF2-40B4-BE49-F238E27FC236}">
                    <a16:creationId xmlns:a16="http://schemas.microsoft.com/office/drawing/2014/main" id="{B2F39DCE-CDEA-27E5-069A-27BDAEBA32B1}"/>
                  </a:ext>
                </a:extLst>
              </p:cNvPr>
              <p:cNvSpPr/>
              <p:nvPr/>
            </p:nvSpPr>
            <p:spPr bwMode="auto">
              <a:xfrm>
                <a:off x="-4760907" y="8419290"/>
                <a:ext cx="203200" cy="114300"/>
              </a:xfrm>
              <a:custGeom>
                <a:avLst/>
                <a:gdLst>
                  <a:gd name="T0" fmla="*/ 13 w 89"/>
                  <a:gd name="T1" fmla="*/ 40 h 50"/>
                  <a:gd name="T2" fmla="*/ 0 w 89"/>
                  <a:gd name="T3" fmla="*/ 0 h 50"/>
                  <a:gd name="T4" fmla="*/ 89 w 89"/>
                  <a:gd name="T5" fmla="*/ 12 h 50"/>
                  <a:gd name="T6" fmla="*/ 86 w 89"/>
                  <a:gd name="T7" fmla="*/ 50 h 50"/>
                  <a:gd name="T8" fmla="*/ 13 w 89"/>
                  <a:gd name="T9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50">
                    <a:moveTo>
                      <a:pt x="13" y="40"/>
                    </a:moveTo>
                    <a:cubicBezTo>
                      <a:pt x="9" y="26"/>
                      <a:pt x="5" y="13"/>
                      <a:pt x="0" y="0"/>
                    </a:cubicBezTo>
                    <a:cubicBezTo>
                      <a:pt x="30" y="4"/>
                      <a:pt x="60" y="8"/>
                      <a:pt x="89" y="12"/>
                    </a:cubicBezTo>
                    <a:cubicBezTo>
                      <a:pt x="88" y="24"/>
                      <a:pt x="87" y="37"/>
                      <a:pt x="86" y="50"/>
                    </a:cubicBezTo>
                    <a:cubicBezTo>
                      <a:pt x="62" y="46"/>
                      <a:pt x="37" y="43"/>
                      <a:pt x="13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5" name="îṡľidê">
                <a:extLst>
                  <a:ext uri="{FF2B5EF4-FFF2-40B4-BE49-F238E27FC236}">
                    <a16:creationId xmlns:a16="http://schemas.microsoft.com/office/drawing/2014/main" id="{339D4E9D-54C2-3E1E-2EA6-9DCC7CBB5C79}"/>
                  </a:ext>
                </a:extLst>
              </p:cNvPr>
              <p:cNvSpPr/>
              <p:nvPr/>
            </p:nvSpPr>
            <p:spPr bwMode="auto">
              <a:xfrm>
                <a:off x="-6042019" y="7165163"/>
                <a:ext cx="944562" cy="153988"/>
              </a:xfrm>
              <a:custGeom>
                <a:avLst/>
                <a:gdLst>
                  <a:gd name="T0" fmla="*/ 414 w 414"/>
                  <a:gd name="T1" fmla="*/ 29 h 67"/>
                  <a:gd name="T2" fmla="*/ 404 w 414"/>
                  <a:gd name="T3" fmla="*/ 67 h 67"/>
                  <a:gd name="T4" fmla="*/ 222 w 414"/>
                  <a:gd name="T5" fmla="*/ 52 h 67"/>
                  <a:gd name="T6" fmla="*/ 39 w 414"/>
                  <a:gd name="T7" fmla="*/ 37 h 67"/>
                  <a:gd name="T8" fmla="*/ 0 w 414"/>
                  <a:gd name="T9" fmla="*/ 0 h 67"/>
                  <a:gd name="T10" fmla="*/ 208 w 414"/>
                  <a:gd name="T11" fmla="*/ 15 h 67"/>
                  <a:gd name="T12" fmla="*/ 414 w 414"/>
                  <a:gd name="T13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4" h="67">
                    <a:moveTo>
                      <a:pt x="414" y="29"/>
                    </a:moveTo>
                    <a:cubicBezTo>
                      <a:pt x="411" y="42"/>
                      <a:pt x="407" y="54"/>
                      <a:pt x="404" y="67"/>
                    </a:cubicBezTo>
                    <a:cubicBezTo>
                      <a:pt x="343" y="62"/>
                      <a:pt x="283" y="57"/>
                      <a:pt x="222" y="52"/>
                    </a:cubicBezTo>
                    <a:cubicBezTo>
                      <a:pt x="161" y="47"/>
                      <a:pt x="100" y="42"/>
                      <a:pt x="39" y="37"/>
                    </a:cubicBezTo>
                    <a:cubicBezTo>
                      <a:pt x="26" y="24"/>
                      <a:pt x="13" y="12"/>
                      <a:pt x="0" y="0"/>
                    </a:cubicBezTo>
                    <a:cubicBezTo>
                      <a:pt x="69" y="5"/>
                      <a:pt x="139" y="10"/>
                      <a:pt x="208" y="15"/>
                    </a:cubicBezTo>
                    <a:cubicBezTo>
                      <a:pt x="276" y="20"/>
                      <a:pt x="345" y="25"/>
                      <a:pt x="414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6" name="íslíḋé">
                <a:extLst>
                  <a:ext uri="{FF2B5EF4-FFF2-40B4-BE49-F238E27FC236}">
                    <a16:creationId xmlns:a16="http://schemas.microsoft.com/office/drawing/2014/main" id="{99AA5626-28CC-17EE-2B66-918BCA0E89BF}"/>
                  </a:ext>
                </a:extLst>
              </p:cNvPr>
              <p:cNvSpPr/>
              <p:nvPr/>
            </p:nvSpPr>
            <p:spPr bwMode="auto">
              <a:xfrm>
                <a:off x="-5718170" y="6923863"/>
                <a:ext cx="328612" cy="319088"/>
              </a:xfrm>
              <a:custGeom>
                <a:avLst/>
                <a:gdLst>
                  <a:gd name="T0" fmla="*/ 144 w 144"/>
                  <a:gd name="T1" fmla="*/ 137 h 140"/>
                  <a:gd name="T2" fmla="*/ 71 w 144"/>
                  <a:gd name="T3" fmla="*/ 140 h 140"/>
                  <a:gd name="T4" fmla="*/ 0 w 144"/>
                  <a:gd name="T5" fmla="*/ 0 h 140"/>
                  <a:gd name="T6" fmla="*/ 78 w 144"/>
                  <a:gd name="T7" fmla="*/ 10 h 140"/>
                  <a:gd name="T8" fmla="*/ 144 w 144"/>
                  <a:gd name="T9" fmla="*/ 13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0">
                    <a:moveTo>
                      <a:pt x="144" y="137"/>
                    </a:moveTo>
                    <a:cubicBezTo>
                      <a:pt x="119" y="138"/>
                      <a:pt x="95" y="139"/>
                      <a:pt x="71" y="140"/>
                    </a:cubicBezTo>
                    <a:cubicBezTo>
                      <a:pt x="46" y="93"/>
                      <a:pt x="23" y="46"/>
                      <a:pt x="0" y="0"/>
                    </a:cubicBezTo>
                    <a:cubicBezTo>
                      <a:pt x="26" y="3"/>
                      <a:pt x="52" y="6"/>
                      <a:pt x="78" y="10"/>
                    </a:cubicBezTo>
                    <a:cubicBezTo>
                      <a:pt x="99" y="52"/>
                      <a:pt x="121" y="94"/>
                      <a:pt x="144" y="1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7" name="iṩľidé">
                <a:extLst>
                  <a:ext uri="{FF2B5EF4-FFF2-40B4-BE49-F238E27FC236}">
                    <a16:creationId xmlns:a16="http://schemas.microsoft.com/office/drawing/2014/main" id="{7F9A2E1D-EFFA-69B0-5C27-C13F2647C568}"/>
                  </a:ext>
                </a:extLst>
              </p:cNvPr>
              <p:cNvSpPr/>
              <p:nvPr/>
            </p:nvSpPr>
            <p:spPr bwMode="auto">
              <a:xfrm>
                <a:off x="-5576882" y="7487427"/>
                <a:ext cx="666751" cy="171450"/>
              </a:xfrm>
              <a:custGeom>
                <a:avLst/>
                <a:gdLst>
                  <a:gd name="T0" fmla="*/ 292 w 292"/>
                  <a:gd name="T1" fmla="*/ 37 h 75"/>
                  <a:gd name="T2" fmla="*/ 283 w 292"/>
                  <a:gd name="T3" fmla="*/ 75 h 75"/>
                  <a:gd name="T4" fmla="*/ 163 w 292"/>
                  <a:gd name="T5" fmla="*/ 56 h 75"/>
                  <a:gd name="T6" fmla="*/ 43 w 292"/>
                  <a:gd name="T7" fmla="*/ 37 h 75"/>
                  <a:gd name="T8" fmla="*/ 0 w 292"/>
                  <a:gd name="T9" fmla="*/ 0 h 75"/>
                  <a:gd name="T10" fmla="*/ 146 w 292"/>
                  <a:gd name="T11" fmla="*/ 19 h 75"/>
                  <a:gd name="T12" fmla="*/ 292 w 292"/>
                  <a:gd name="T13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2" h="75">
                    <a:moveTo>
                      <a:pt x="292" y="37"/>
                    </a:moveTo>
                    <a:cubicBezTo>
                      <a:pt x="289" y="50"/>
                      <a:pt x="286" y="62"/>
                      <a:pt x="283" y="75"/>
                    </a:cubicBezTo>
                    <a:cubicBezTo>
                      <a:pt x="243" y="69"/>
                      <a:pt x="203" y="62"/>
                      <a:pt x="163" y="56"/>
                    </a:cubicBezTo>
                    <a:cubicBezTo>
                      <a:pt x="123" y="50"/>
                      <a:pt x="83" y="43"/>
                      <a:pt x="43" y="37"/>
                    </a:cubicBezTo>
                    <a:cubicBezTo>
                      <a:pt x="28" y="24"/>
                      <a:pt x="14" y="12"/>
                      <a:pt x="0" y="0"/>
                    </a:cubicBezTo>
                    <a:cubicBezTo>
                      <a:pt x="49" y="6"/>
                      <a:pt x="97" y="12"/>
                      <a:pt x="146" y="19"/>
                    </a:cubicBezTo>
                    <a:cubicBezTo>
                      <a:pt x="194" y="25"/>
                      <a:pt x="243" y="31"/>
                      <a:pt x="292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8" name="iŝľïḓê">
                <a:extLst>
                  <a:ext uri="{FF2B5EF4-FFF2-40B4-BE49-F238E27FC236}">
                    <a16:creationId xmlns:a16="http://schemas.microsoft.com/office/drawing/2014/main" id="{7D6A8415-E82C-8097-3267-AE7A60B0E5E0}"/>
                  </a:ext>
                </a:extLst>
              </p:cNvPr>
              <p:cNvSpPr/>
              <p:nvPr/>
            </p:nvSpPr>
            <p:spPr bwMode="auto">
              <a:xfrm>
                <a:off x="-5540368" y="6946088"/>
                <a:ext cx="366712" cy="280987"/>
              </a:xfrm>
              <a:custGeom>
                <a:avLst/>
                <a:gdLst>
                  <a:gd name="T0" fmla="*/ 115 w 161"/>
                  <a:gd name="T1" fmla="*/ 14 h 123"/>
                  <a:gd name="T2" fmla="*/ 161 w 161"/>
                  <a:gd name="T3" fmla="*/ 123 h 123"/>
                  <a:gd name="T4" fmla="*/ 60 w 161"/>
                  <a:gd name="T5" fmla="*/ 116 h 123"/>
                  <a:gd name="T6" fmla="*/ 0 w 161"/>
                  <a:gd name="T7" fmla="*/ 0 h 123"/>
                  <a:gd name="T8" fmla="*/ 115 w 161"/>
                  <a:gd name="T9" fmla="*/ 1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23">
                    <a:moveTo>
                      <a:pt x="115" y="14"/>
                    </a:moveTo>
                    <a:cubicBezTo>
                      <a:pt x="130" y="50"/>
                      <a:pt x="146" y="87"/>
                      <a:pt x="161" y="123"/>
                    </a:cubicBezTo>
                    <a:cubicBezTo>
                      <a:pt x="128" y="121"/>
                      <a:pt x="94" y="119"/>
                      <a:pt x="60" y="116"/>
                    </a:cubicBezTo>
                    <a:cubicBezTo>
                      <a:pt x="39" y="77"/>
                      <a:pt x="19" y="38"/>
                      <a:pt x="0" y="0"/>
                    </a:cubicBezTo>
                    <a:cubicBezTo>
                      <a:pt x="38" y="5"/>
                      <a:pt x="77" y="9"/>
                      <a:pt x="115" y="14"/>
                    </a:cubicBezTo>
                    <a:close/>
                  </a:path>
                </a:pathLst>
              </a:custGeom>
              <a:solidFill>
                <a:srgbClr val="D4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9" name="ïṩļïḋê">
                <a:extLst>
                  <a:ext uri="{FF2B5EF4-FFF2-40B4-BE49-F238E27FC236}">
                    <a16:creationId xmlns:a16="http://schemas.microsoft.com/office/drawing/2014/main" id="{1225BF91-E7C3-1750-1FD5-E48A1A59707A}"/>
                  </a:ext>
                </a:extLst>
              </p:cNvPr>
              <p:cNvSpPr/>
              <p:nvPr/>
            </p:nvSpPr>
            <p:spPr bwMode="auto">
              <a:xfrm>
                <a:off x="-6564307" y="8173227"/>
                <a:ext cx="996951" cy="233363"/>
              </a:xfrm>
              <a:custGeom>
                <a:avLst/>
                <a:gdLst>
                  <a:gd name="T0" fmla="*/ 12 w 437"/>
                  <a:gd name="T1" fmla="*/ 63 h 102"/>
                  <a:gd name="T2" fmla="*/ 215 w 437"/>
                  <a:gd name="T3" fmla="*/ 32 h 102"/>
                  <a:gd name="T4" fmla="*/ 413 w 437"/>
                  <a:gd name="T5" fmla="*/ 0 h 102"/>
                  <a:gd name="T6" fmla="*/ 437 w 437"/>
                  <a:gd name="T7" fmla="*/ 34 h 102"/>
                  <a:gd name="T8" fmla="*/ 222 w 437"/>
                  <a:gd name="T9" fmla="*/ 68 h 102"/>
                  <a:gd name="T10" fmla="*/ 0 w 437"/>
                  <a:gd name="T11" fmla="*/ 102 h 102"/>
                  <a:gd name="T12" fmla="*/ 12 w 437"/>
                  <a:gd name="T13" fmla="*/ 6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" h="102">
                    <a:moveTo>
                      <a:pt x="12" y="63"/>
                    </a:moveTo>
                    <a:cubicBezTo>
                      <a:pt x="80" y="53"/>
                      <a:pt x="148" y="43"/>
                      <a:pt x="215" y="32"/>
                    </a:cubicBezTo>
                    <a:cubicBezTo>
                      <a:pt x="282" y="22"/>
                      <a:pt x="347" y="11"/>
                      <a:pt x="413" y="0"/>
                    </a:cubicBezTo>
                    <a:cubicBezTo>
                      <a:pt x="421" y="11"/>
                      <a:pt x="429" y="23"/>
                      <a:pt x="437" y="34"/>
                    </a:cubicBezTo>
                    <a:cubicBezTo>
                      <a:pt x="366" y="45"/>
                      <a:pt x="294" y="57"/>
                      <a:pt x="222" y="68"/>
                    </a:cubicBezTo>
                    <a:cubicBezTo>
                      <a:pt x="149" y="80"/>
                      <a:pt x="75" y="91"/>
                      <a:pt x="0" y="102"/>
                    </a:cubicBezTo>
                    <a:cubicBezTo>
                      <a:pt x="4" y="89"/>
                      <a:pt x="8" y="76"/>
                      <a:pt x="12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0" name="íṩľiḍé">
                <a:extLst>
                  <a:ext uri="{FF2B5EF4-FFF2-40B4-BE49-F238E27FC236}">
                    <a16:creationId xmlns:a16="http://schemas.microsoft.com/office/drawing/2014/main" id="{700ED9F1-04C7-84EB-5C2F-CA7210CFB18F}"/>
                  </a:ext>
                </a:extLst>
              </p:cNvPr>
              <p:cNvSpPr/>
              <p:nvPr/>
            </p:nvSpPr>
            <p:spPr bwMode="auto">
              <a:xfrm>
                <a:off x="-6296019" y="8293877"/>
                <a:ext cx="498474" cy="550863"/>
              </a:xfrm>
              <a:custGeom>
                <a:avLst/>
                <a:gdLst>
                  <a:gd name="T0" fmla="*/ 218 w 218"/>
                  <a:gd name="T1" fmla="*/ 230 h 241"/>
                  <a:gd name="T2" fmla="*/ 158 w 218"/>
                  <a:gd name="T3" fmla="*/ 241 h 241"/>
                  <a:gd name="T4" fmla="*/ 0 w 218"/>
                  <a:gd name="T5" fmla="*/ 11 h 241"/>
                  <a:gd name="T6" fmla="*/ 59 w 218"/>
                  <a:gd name="T7" fmla="*/ 0 h 241"/>
                  <a:gd name="T8" fmla="*/ 218 w 218"/>
                  <a:gd name="T9" fmla="*/ 23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41">
                    <a:moveTo>
                      <a:pt x="218" y="230"/>
                    </a:moveTo>
                    <a:cubicBezTo>
                      <a:pt x="198" y="234"/>
                      <a:pt x="178" y="238"/>
                      <a:pt x="158" y="241"/>
                    </a:cubicBezTo>
                    <a:cubicBezTo>
                      <a:pt x="103" y="164"/>
                      <a:pt x="50" y="87"/>
                      <a:pt x="0" y="11"/>
                    </a:cubicBezTo>
                    <a:cubicBezTo>
                      <a:pt x="20" y="8"/>
                      <a:pt x="39" y="4"/>
                      <a:pt x="59" y="0"/>
                    </a:cubicBezTo>
                    <a:cubicBezTo>
                      <a:pt x="110" y="76"/>
                      <a:pt x="163" y="153"/>
                      <a:pt x="218" y="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1" name="ïŝ1íḓè">
                <a:extLst>
                  <a:ext uri="{FF2B5EF4-FFF2-40B4-BE49-F238E27FC236}">
                    <a16:creationId xmlns:a16="http://schemas.microsoft.com/office/drawing/2014/main" id="{6171A7D1-53F5-ED77-400F-74BF21E4161C}"/>
                  </a:ext>
                </a:extLst>
              </p:cNvPr>
              <p:cNvSpPr/>
              <p:nvPr/>
            </p:nvSpPr>
            <p:spPr bwMode="auto">
              <a:xfrm>
                <a:off x="-6656382" y="8500253"/>
                <a:ext cx="615951" cy="196850"/>
              </a:xfrm>
              <a:custGeom>
                <a:avLst/>
                <a:gdLst>
                  <a:gd name="T0" fmla="*/ 14 w 270"/>
                  <a:gd name="T1" fmla="*/ 42 h 86"/>
                  <a:gd name="T2" fmla="*/ 239 w 270"/>
                  <a:gd name="T3" fmla="*/ 0 h 86"/>
                  <a:gd name="T4" fmla="*/ 270 w 270"/>
                  <a:gd name="T5" fmla="*/ 36 h 86"/>
                  <a:gd name="T6" fmla="*/ 137 w 270"/>
                  <a:gd name="T7" fmla="*/ 61 h 86"/>
                  <a:gd name="T8" fmla="*/ 0 w 270"/>
                  <a:gd name="T9" fmla="*/ 86 h 86"/>
                  <a:gd name="T10" fmla="*/ 14 w 270"/>
                  <a:gd name="T11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0" h="86">
                    <a:moveTo>
                      <a:pt x="14" y="42"/>
                    </a:moveTo>
                    <a:cubicBezTo>
                      <a:pt x="90" y="28"/>
                      <a:pt x="164" y="14"/>
                      <a:pt x="239" y="0"/>
                    </a:cubicBezTo>
                    <a:cubicBezTo>
                      <a:pt x="249" y="12"/>
                      <a:pt x="260" y="24"/>
                      <a:pt x="270" y="36"/>
                    </a:cubicBezTo>
                    <a:cubicBezTo>
                      <a:pt x="226" y="45"/>
                      <a:pt x="181" y="53"/>
                      <a:pt x="137" y="61"/>
                    </a:cubicBezTo>
                    <a:cubicBezTo>
                      <a:pt x="91" y="70"/>
                      <a:pt x="46" y="78"/>
                      <a:pt x="0" y="86"/>
                    </a:cubicBezTo>
                    <a:cubicBezTo>
                      <a:pt x="5" y="71"/>
                      <a:pt x="9" y="57"/>
                      <a:pt x="14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2" name="îṣḻïḓe">
                <a:extLst>
                  <a:ext uri="{FF2B5EF4-FFF2-40B4-BE49-F238E27FC236}">
                    <a16:creationId xmlns:a16="http://schemas.microsoft.com/office/drawing/2014/main" id="{3DE7C697-5DD2-FDEF-0FA3-2B7E45E67215}"/>
                  </a:ext>
                </a:extLst>
              </p:cNvPr>
              <p:cNvSpPr/>
              <p:nvPr/>
            </p:nvSpPr>
            <p:spPr bwMode="auto">
              <a:xfrm>
                <a:off x="-6561132" y="8579628"/>
                <a:ext cx="384175" cy="346075"/>
              </a:xfrm>
              <a:custGeom>
                <a:avLst/>
                <a:gdLst>
                  <a:gd name="T0" fmla="*/ 168 w 168"/>
                  <a:gd name="T1" fmla="*/ 143 h 151"/>
                  <a:gd name="T2" fmla="*/ 104 w 168"/>
                  <a:gd name="T3" fmla="*/ 151 h 151"/>
                  <a:gd name="T4" fmla="*/ 0 w 168"/>
                  <a:gd name="T5" fmla="*/ 8 h 151"/>
                  <a:gd name="T6" fmla="*/ 63 w 168"/>
                  <a:gd name="T7" fmla="*/ 0 h 151"/>
                  <a:gd name="T8" fmla="*/ 168 w 168"/>
                  <a:gd name="T9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51">
                    <a:moveTo>
                      <a:pt x="168" y="143"/>
                    </a:moveTo>
                    <a:cubicBezTo>
                      <a:pt x="146" y="146"/>
                      <a:pt x="125" y="148"/>
                      <a:pt x="104" y="151"/>
                    </a:cubicBezTo>
                    <a:cubicBezTo>
                      <a:pt x="68" y="103"/>
                      <a:pt x="34" y="55"/>
                      <a:pt x="0" y="8"/>
                    </a:cubicBezTo>
                    <a:cubicBezTo>
                      <a:pt x="21" y="5"/>
                      <a:pt x="42" y="3"/>
                      <a:pt x="63" y="0"/>
                    </a:cubicBezTo>
                    <a:cubicBezTo>
                      <a:pt x="97" y="48"/>
                      <a:pt x="132" y="95"/>
                      <a:pt x="168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3" name="îŝḷidé">
                <a:extLst>
                  <a:ext uri="{FF2B5EF4-FFF2-40B4-BE49-F238E27FC236}">
                    <a16:creationId xmlns:a16="http://schemas.microsoft.com/office/drawing/2014/main" id="{222D3694-557A-8196-47EA-45D022338CBA}"/>
                  </a:ext>
                </a:extLst>
              </p:cNvPr>
              <p:cNvSpPr/>
              <p:nvPr/>
            </p:nvSpPr>
            <p:spPr bwMode="auto">
              <a:xfrm>
                <a:off x="-6370633" y="8595503"/>
                <a:ext cx="393700" cy="247650"/>
              </a:xfrm>
              <a:custGeom>
                <a:avLst/>
                <a:gdLst>
                  <a:gd name="T0" fmla="*/ 114 w 173"/>
                  <a:gd name="T1" fmla="*/ 0 h 108"/>
                  <a:gd name="T2" fmla="*/ 173 w 173"/>
                  <a:gd name="T3" fmla="*/ 85 h 108"/>
                  <a:gd name="T4" fmla="*/ 120 w 173"/>
                  <a:gd name="T5" fmla="*/ 97 h 108"/>
                  <a:gd name="T6" fmla="*/ 64 w 173"/>
                  <a:gd name="T7" fmla="*/ 108 h 108"/>
                  <a:gd name="T8" fmla="*/ 0 w 173"/>
                  <a:gd name="T9" fmla="*/ 21 h 108"/>
                  <a:gd name="T10" fmla="*/ 114 w 173"/>
                  <a:gd name="T1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" h="108">
                    <a:moveTo>
                      <a:pt x="114" y="0"/>
                    </a:moveTo>
                    <a:cubicBezTo>
                      <a:pt x="133" y="28"/>
                      <a:pt x="153" y="56"/>
                      <a:pt x="173" y="85"/>
                    </a:cubicBezTo>
                    <a:cubicBezTo>
                      <a:pt x="173" y="85"/>
                      <a:pt x="144" y="92"/>
                      <a:pt x="120" y="97"/>
                    </a:cubicBezTo>
                    <a:cubicBezTo>
                      <a:pt x="95" y="102"/>
                      <a:pt x="64" y="108"/>
                      <a:pt x="64" y="108"/>
                    </a:cubicBezTo>
                    <a:cubicBezTo>
                      <a:pt x="42" y="79"/>
                      <a:pt x="21" y="50"/>
                      <a:pt x="0" y="21"/>
                    </a:cubicBezTo>
                    <a:cubicBezTo>
                      <a:pt x="38" y="14"/>
                      <a:pt x="76" y="7"/>
                      <a:pt x="114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4" name="iŝļîḋé">
                <a:extLst>
                  <a:ext uri="{FF2B5EF4-FFF2-40B4-BE49-F238E27FC236}">
                    <a16:creationId xmlns:a16="http://schemas.microsoft.com/office/drawing/2014/main" id="{0014FB28-A88B-4529-90C4-5A7678DC8874}"/>
                  </a:ext>
                </a:extLst>
              </p:cNvPr>
              <p:cNvSpPr/>
              <p:nvPr/>
            </p:nvSpPr>
            <p:spPr bwMode="auto">
              <a:xfrm>
                <a:off x="-4552945" y="7709678"/>
                <a:ext cx="60325" cy="6350"/>
              </a:xfrm>
              <a:custGeom>
                <a:avLst/>
                <a:gdLst>
                  <a:gd name="T0" fmla="*/ 0 w 26"/>
                  <a:gd name="T1" fmla="*/ 0 h 3"/>
                  <a:gd name="T2" fmla="*/ 26 w 26"/>
                  <a:gd name="T3" fmla="*/ 3 h 3"/>
                  <a:gd name="T4" fmla="*/ 26 w 26"/>
                  <a:gd name="T5" fmla="*/ 0 h 3"/>
                  <a:gd name="T6" fmla="*/ 0 w 2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">
                    <a:moveTo>
                      <a:pt x="0" y="0"/>
                    </a:moveTo>
                    <a:cubicBezTo>
                      <a:pt x="9" y="1"/>
                      <a:pt x="17" y="2"/>
                      <a:pt x="26" y="3"/>
                    </a:cubicBezTo>
                    <a:cubicBezTo>
                      <a:pt x="26" y="2"/>
                      <a:pt x="26" y="1"/>
                      <a:pt x="26" y="0"/>
                    </a:cubicBezTo>
                    <a:cubicBezTo>
                      <a:pt x="17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rgbClr val="D4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5" name="íṥḻidê">
                <a:extLst>
                  <a:ext uri="{FF2B5EF4-FFF2-40B4-BE49-F238E27FC236}">
                    <a16:creationId xmlns:a16="http://schemas.microsoft.com/office/drawing/2014/main" id="{B327E4BD-BBCD-EF62-9826-CAC0FC37F15D}"/>
                  </a:ext>
                </a:extLst>
              </p:cNvPr>
              <p:cNvSpPr/>
              <p:nvPr/>
            </p:nvSpPr>
            <p:spPr bwMode="auto">
              <a:xfrm>
                <a:off x="-6375394" y="7133414"/>
                <a:ext cx="704851" cy="752476"/>
              </a:xfrm>
              <a:custGeom>
                <a:avLst/>
                <a:gdLst>
                  <a:gd name="T0" fmla="*/ 134 w 444"/>
                  <a:gd name="T1" fmla="*/ 0 h 474"/>
                  <a:gd name="T2" fmla="*/ 444 w 444"/>
                  <a:gd name="T3" fmla="*/ 216 h 474"/>
                  <a:gd name="T4" fmla="*/ 382 w 444"/>
                  <a:gd name="T5" fmla="*/ 474 h 474"/>
                  <a:gd name="T6" fmla="*/ 0 w 444"/>
                  <a:gd name="T7" fmla="*/ 422 h 474"/>
                  <a:gd name="T8" fmla="*/ 134 w 444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474">
                    <a:moveTo>
                      <a:pt x="134" y="0"/>
                    </a:moveTo>
                    <a:lnTo>
                      <a:pt x="444" y="216"/>
                    </a:lnTo>
                    <a:lnTo>
                      <a:pt x="382" y="474"/>
                    </a:lnTo>
                    <a:lnTo>
                      <a:pt x="0" y="422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6" name="iş1ïḋè">
                <a:extLst>
                  <a:ext uri="{FF2B5EF4-FFF2-40B4-BE49-F238E27FC236}">
                    <a16:creationId xmlns:a16="http://schemas.microsoft.com/office/drawing/2014/main" id="{73589251-9C08-BECF-7317-E5A5DB1C033C}"/>
                  </a:ext>
                </a:extLst>
              </p:cNvPr>
              <p:cNvSpPr/>
              <p:nvPr/>
            </p:nvSpPr>
            <p:spPr bwMode="auto">
              <a:xfrm>
                <a:off x="-5784845" y="7449327"/>
                <a:ext cx="192088" cy="458788"/>
              </a:xfrm>
              <a:custGeom>
                <a:avLst/>
                <a:gdLst>
                  <a:gd name="T0" fmla="*/ 121 w 121"/>
                  <a:gd name="T1" fmla="*/ 31 h 289"/>
                  <a:gd name="T2" fmla="*/ 50 w 121"/>
                  <a:gd name="T3" fmla="*/ 289 h 289"/>
                  <a:gd name="T4" fmla="*/ 0 w 121"/>
                  <a:gd name="T5" fmla="*/ 280 h 289"/>
                  <a:gd name="T6" fmla="*/ 75 w 121"/>
                  <a:gd name="T7" fmla="*/ 0 h 289"/>
                  <a:gd name="T8" fmla="*/ 121 w 121"/>
                  <a:gd name="T9" fmla="*/ 31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289">
                    <a:moveTo>
                      <a:pt x="121" y="31"/>
                    </a:moveTo>
                    <a:lnTo>
                      <a:pt x="50" y="289"/>
                    </a:lnTo>
                    <a:lnTo>
                      <a:pt x="0" y="280"/>
                    </a:lnTo>
                    <a:lnTo>
                      <a:pt x="75" y="0"/>
                    </a:lnTo>
                    <a:lnTo>
                      <a:pt x="121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7" name="íṧḻïḍe">
                <a:extLst>
                  <a:ext uri="{FF2B5EF4-FFF2-40B4-BE49-F238E27FC236}">
                    <a16:creationId xmlns:a16="http://schemas.microsoft.com/office/drawing/2014/main" id="{E367CD2D-9302-1DF5-9D8B-6978B56BEC12}"/>
                  </a:ext>
                </a:extLst>
              </p:cNvPr>
              <p:cNvSpPr/>
              <p:nvPr/>
            </p:nvSpPr>
            <p:spPr bwMode="auto">
              <a:xfrm>
                <a:off x="-6162670" y="7038163"/>
                <a:ext cx="1368425" cy="941388"/>
              </a:xfrm>
              <a:custGeom>
                <a:avLst/>
                <a:gdLst>
                  <a:gd name="T0" fmla="*/ 13 w 600"/>
                  <a:gd name="T1" fmla="*/ 0 h 412"/>
                  <a:gd name="T2" fmla="*/ 0 w 600"/>
                  <a:gd name="T3" fmla="*/ 42 h 412"/>
                  <a:gd name="T4" fmla="*/ 555 w 600"/>
                  <a:gd name="T5" fmla="*/ 412 h 412"/>
                  <a:gd name="T6" fmla="*/ 600 w 600"/>
                  <a:gd name="T7" fmla="*/ 391 h 412"/>
                  <a:gd name="T8" fmla="*/ 13 w 600"/>
                  <a:gd name="T9" fmla="*/ 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" h="412">
                    <a:moveTo>
                      <a:pt x="13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181" y="172"/>
                      <a:pt x="366" y="295"/>
                      <a:pt x="555" y="412"/>
                    </a:cubicBezTo>
                    <a:cubicBezTo>
                      <a:pt x="566" y="403"/>
                      <a:pt x="583" y="396"/>
                      <a:pt x="600" y="391"/>
                    </a:cubicBezTo>
                    <a:cubicBezTo>
                      <a:pt x="400" y="263"/>
                      <a:pt x="204" y="132"/>
                      <a:pt x="13" y="0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8" name="ïşḷíḍè">
                <a:extLst>
                  <a:ext uri="{FF2B5EF4-FFF2-40B4-BE49-F238E27FC236}">
                    <a16:creationId xmlns:a16="http://schemas.microsoft.com/office/drawing/2014/main" id="{FBD96DCE-2F58-347F-1860-48032D142512}"/>
                  </a:ext>
                </a:extLst>
              </p:cNvPr>
              <p:cNvSpPr/>
              <p:nvPr/>
            </p:nvSpPr>
            <p:spPr bwMode="auto">
              <a:xfrm>
                <a:off x="-6162670" y="7038163"/>
                <a:ext cx="1276351" cy="881064"/>
              </a:xfrm>
              <a:custGeom>
                <a:avLst/>
                <a:gdLst>
                  <a:gd name="T0" fmla="*/ 0 w 560"/>
                  <a:gd name="T1" fmla="*/ 42 h 386"/>
                  <a:gd name="T2" fmla="*/ 56 w 560"/>
                  <a:gd name="T3" fmla="*/ 82 h 386"/>
                  <a:gd name="T4" fmla="*/ 56 w 560"/>
                  <a:gd name="T5" fmla="*/ 82 h 386"/>
                  <a:gd name="T6" fmla="*/ 0 w 560"/>
                  <a:gd name="T7" fmla="*/ 42 h 386"/>
                  <a:gd name="T8" fmla="*/ 56 w 560"/>
                  <a:gd name="T9" fmla="*/ 31 h 386"/>
                  <a:gd name="T10" fmla="*/ 56 w 560"/>
                  <a:gd name="T11" fmla="*/ 30 h 386"/>
                  <a:gd name="T12" fmla="*/ 13 w 560"/>
                  <a:gd name="T13" fmla="*/ 0 h 386"/>
                  <a:gd name="T14" fmla="*/ 56 w 560"/>
                  <a:gd name="T15" fmla="*/ 31 h 386"/>
                  <a:gd name="T16" fmla="*/ 56 w 560"/>
                  <a:gd name="T17" fmla="*/ 82 h 386"/>
                  <a:gd name="T18" fmla="*/ 233 w 560"/>
                  <a:gd name="T19" fmla="*/ 204 h 386"/>
                  <a:gd name="T20" fmla="*/ 233 w 560"/>
                  <a:gd name="T21" fmla="*/ 203 h 386"/>
                  <a:gd name="T22" fmla="*/ 56 w 560"/>
                  <a:gd name="T23" fmla="*/ 82 h 386"/>
                  <a:gd name="T24" fmla="*/ 56 w 560"/>
                  <a:gd name="T25" fmla="*/ 82 h 386"/>
                  <a:gd name="T26" fmla="*/ 56 w 560"/>
                  <a:gd name="T27" fmla="*/ 30 h 386"/>
                  <a:gd name="T28" fmla="*/ 56 w 560"/>
                  <a:gd name="T29" fmla="*/ 31 h 386"/>
                  <a:gd name="T30" fmla="*/ 97 w 560"/>
                  <a:gd name="T31" fmla="*/ 60 h 386"/>
                  <a:gd name="T32" fmla="*/ 100 w 560"/>
                  <a:gd name="T33" fmla="*/ 60 h 386"/>
                  <a:gd name="T34" fmla="*/ 56 w 560"/>
                  <a:gd name="T35" fmla="*/ 30 h 386"/>
                  <a:gd name="T36" fmla="*/ 233 w 560"/>
                  <a:gd name="T37" fmla="*/ 153 h 386"/>
                  <a:gd name="T38" fmla="*/ 151 w 560"/>
                  <a:gd name="T39" fmla="*/ 97 h 386"/>
                  <a:gd name="T40" fmla="*/ 155 w 560"/>
                  <a:gd name="T41" fmla="*/ 98 h 386"/>
                  <a:gd name="T42" fmla="*/ 233 w 560"/>
                  <a:gd name="T43" fmla="*/ 150 h 386"/>
                  <a:gd name="T44" fmla="*/ 233 w 560"/>
                  <a:gd name="T45" fmla="*/ 153 h 386"/>
                  <a:gd name="T46" fmla="*/ 233 w 560"/>
                  <a:gd name="T47" fmla="*/ 204 h 386"/>
                  <a:gd name="T48" fmla="*/ 442 w 560"/>
                  <a:gd name="T49" fmla="*/ 341 h 386"/>
                  <a:gd name="T50" fmla="*/ 442 w 560"/>
                  <a:gd name="T51" fmla="*/ 340 h 386"/>
                  <a:gd name="T52" fmla="*/ 337 w 560"/>
                  <a:gd name="T53" fmla="*/ 272 h 386"/>
                  <a:gd name="T54" fmla="*/ 233 w 560"/>
                  <a:gd name="T55" fmla="*/ 203 h 386"/>
                  <a:gd name="T56" fmla="*/ 233 w 560"/>
                  <a:gd name="T57" fmla="*/ 204 h 386"/>
                  <a:gd name="T58" fmla="*/ 233 w 560"/>
                  <a:gd name="T59" fmla="*/ 150 h 386"/>
                  <a:gd name="T60" fmla="*/ 314 w 560"/>
                  <a:gd name="T61" fmla="*/ 204 h 386"/>
                  <a:gd name="T62" fmla="*/ 307 w 560"/>
                  <a:gd name="T63" fmla="*/ 203 h 386"/>
                  <a:gd name="T64" fmla="*/ 233 w 560"/>
                  <a:gd name="T65" fmla="*/ 153 h 386"/>
                  <a:gd name="T66" fmla="*/ 233 w 560"/>
                  <a:gd name="T67" fmla="*/ 150 h 386"/>
                  <a:gd name="T68" fmla="*/ 442 w 560"/>
                  <a:gd name="T69" fmla="*/ 292 h 386"/>
                  <a:gd name="T70" fmla="*/ 370 w 560"/>
                  <a:gd name="T71" fmla="*/ 245 h 386"/>
                  <a:gd name="T72" fmla="*/ 377 w 560"/>
                  <a:gd name="T73" fmla="*/ 246 h 386"/>
                  <a:gd name="T74" fmla="*/ 442 w 560"/>
                  <a:gd name="T75" fmla="*/ 289 h 386"/>
                  <a:gd name="T76" fmla="*/ 442 w 560"/>
                  <a:gd name="T77" fmla="*/ 292 h 386"/>
                  <a:gd name="T78" fmla="*/ 442 w 560"/>
                  <a:gd name="T79" fmla="*/ 341 h 386"/>
                  <a:gd name="T80" fmla="*/ 514 w 560"/>
                  <a:gd name="T81" fmla="*/ 386 h 386"/>
                  <a:gd name="T82" fmla="*/ 515 w 560"/>
                  <a:gd name="T83" fmla="*/ 386 h 386"/>
                  <a:gd name="T84" fmla="*/ 442 w 560"/>
                  <a:gd name="T85" fmla="*/ 340 h 386"/>
                  <a:gd name="T86" fmla="*/ 442 w 560"/>
                  <a:gd name="T87" fmla="*/ 341 h 386"/>
                  <a:gd name="T88" fmla="*/ 442 w 560"/>
                  <a:gd name="T89" fmla="*/ 289 h 386"/>
                  <a:gd name="T90" fmla="*/ 560 w 560"/>
                  <a:gd name="T91" fmla="*/ 365 h 386"/>
                  <a:gd name="T92" fmla="*/ 559 w 560"/>
                  <a:gd name="T93" fmla="*/ 366 h 386"/>
                  <a:gd name="T94" fmla="*/ 442 w 560"/>
                  <a:gd name="T95" fmla="*/ 292 h 386"/>
                  <a:gd name="T96" fmla="*/ 442 w 560"/>
                  <a:gd name="T97" fmla="*/ 28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60" h="386">
                    <a:moveTo>
                      <a:pt x="0" y="42"/>
                    </a:moveTo>
                    <a:cubicBezTo>
                      <a:pt x="18" y="56"/>
                      <a:pt x="37" y="69"/>
                      <a:pt x="56" y="82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37" y="69"/>
                      <a:pt x="18" y="55"/>
                      <a:pt x="0" y="42"/>
                    </a:cubicBezTo>
                    <a:close/>
                    <a:moveTo>
                      <a:pt x="56" y="31"/>
                    </a:moveTo>
                    <a:cubicBezTo>
                      <a:pt x="56" y="30"/>
                      <a:pt x="56" y="30"/>
                      <a:pt x="56" y="30"/>
                    </a:cubicBezTo>
                    <a:cubicBezTo>
                      <a:pt x="42" y="20"/>
                      <a:pt x="27" y="10"/>
                      <a:pt x="13" y="0"/>
                    </a:cubicBezTo>
                    <a:cubicBezTo>
                      <a:pt x="27" y="10"/>
                      <a:pt x="42" y="20"/>
                      <a:pt x="56" y="31"/>
                    </a:cubicBezTo>
                    <a:close/>
                    <a:moveTo>
                      <a:pt x="56" y="82"/>
                    </a:moveTo>
                    <a:cubicBezTo>
                      <a:pt x="115" y="123"/>
                      <a:pt x="173" y="164"/>
                      <a:pt x="233" y="204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173" y="163"/>
                      <a:pt x="114" y="122"/>
                      <a:pt x="56" y="82"/>
                    </a:cubicBezTo>
                    <a:cubicBezTo>
                      <a:pt x="56" y="82"/>
                      <a:pt x="56" y="82"/>
                      <a:pt x="56" y="82"/>
                    </a:cubicBezTo>
                    <a:close/>
                    <a:moveTo>
                      <a:pt x="56" y="30"/>
                    </a:moveTo>
                    <a:cubicBezTo>
                      <a:pt x="56" y="31"/>
                      <a:pt x="56" y="31"/>
                      <a:pt x="56" y="31"/>
                    </a:cubicBezTo>
                    <a:cubicBezTo>
                      <a:pt x="70" y="40"/>
                      <a:pt x="83" y="50"/>
                      <a:pt x="97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85" y="50"/>
                      <a:pt x="71" y="40"/>
                      <a:pt x="56" y="30"/>
                    </a:cubicBezTo>
                    <a:close/>
                    <a:moveTo>
                      <a:pt x="233" y="153"/>
                    </a:moveTo>
                    <a:cubicBezTo>
                      <a:pt x="205" y="135"/>
                      <a:pt x="178" y="116"/>
                      <a:pt x="151" y="97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81" y="115"/>
                      <a:pt x="207" y="133"/>
                      <a:pt x="233" y="150"/>
                    </a:cubicBezTo>
                    <a:lnTo>
                      <a:pt x="233" y="153"/>
                    </a:lnTo>
                    <a:close/>
                    <a:moveTo>
                      <a:pt x="233" y="204"/>
                    </a:moveTo>
                    <a:cubicBezTo>
                      <a:pt x="302" y="250"/>
                      <a:pt x="372" y="296"/>
                      <a:pt x="442" y="341"/>
                    </a:cubicBezTo>
                    <a:cubicBezTo>
                      <a:pt x="442" y="340"/>
                      <a:pt x="442" y="340"/>
                      <a:pt x="442" y="340"/>
                    </a:cubicBezTo>
                    <a:cubicBezTo>
                      <a:pt x="407" y="318"/>
                      <a:pt x="371" y="295"/>
                      <a:pt x="337" y="272"/>
                    </a:cubicBezTo>
                    <a:cubicBezTo>
                      <a:pt x="301" y="249"/>
                      <a:pt x="267" y="226"/>
                      <a:pt x="233" y="203"/>
                    </a:cubicBezTo>
                    <a:cubicBezTo>
                      <a:pt x="233" y="204"/>
                      <a:pt x="233" y="204"/>
                      <a:pt x="233" y="204"/>
                    </a:cubicBezTo>
                    <a:close/>
                    <a:moveTo>
                      <a:pt x="233" y="150"/>
                    </a:moveTo>
                    <a:cubicBezTo>
                      <a:pt x="260" y="168"/>
                      <a:pt x="287" y="186"/>
                      <a:pt x="314" y="204"/>
                    </a:cubicBezTo>
                    <a:cubicBezTo>
                      <a:pt x="307" y="203"/>
                      <a:pt x="307" y="203"/>
                      <a:pt x="307" y="203"/>
                    </a:cubicBezTo>
                    <a:cubicBezTo>
                      <a:pt x="282" y="187"/>
                      <a:pt x="257" y="170"/>
                      <a:pt x="233" y="153"/>
                    </a:cubicBezTo>
                    <a:cubicBezTo>
                      <a:pt x="233" y="150"/>
                      <a:pt x="233" y="150"/>
                      <a:pt x="233" y="150"/>
                    </a:cubicBezTo>
                    <a:close/>
                    <a:moveTo>
                      <a:pt x="442" y="292"/>
                    </a:moveTo>
                    <a:cubicBezTo>
                      <a:pt x="418" y="276"/>
                      <a:pt x="394" y="261"/>
                      <a:pt x="370" y="245"/>
                    </a:cubicBezTo>
                    <a:cubicBezTo>
                      <a:pt x="377" y="246"/>
                      <a:pt x="377" y="246"/>
                      <a:pt x="377" y="246"/>
                    </a:cubicBezTo>
                    <a:cubicBezTo>
                      <a:pt x="399" y="260"/>
                      <a:pt x="420" y="275"/>
                      <a:pt x="442" y="289"/>
                    </a:cubicBezTo>
                    <a:lnTo>
                      <a:pt x="442" y="292"/>
                    </a:lnTo>
                    <a:close/>
                    <a:moveTo>
                      <a:pt x="442" y="341"/>
                    </a:moveTo>
                    <a:cubicBezTo>
                      <a:pt x="466" y="356"/>
                      <a:pt x="490" y="371"/>
                      <a:pt x="514" y="386"/>
                    </a:cubicBezTo>
                    <a:cubicBezTo>
                      <a:pt x="515" y="386"/>
                      <a:pt x="515" y="386"/>
                      <a:pt x="515" y="386"/>
                    </a:cubicBezTo>
                    <a:cubicBezTo>
                      <a:pt x="490" y="371"/>
                      <a:pt x="466" y="355"/>
                      <a:pt x="442" y="340"/>
                    </a:cubicBezTo>
                    <a:cubicBezTo>
                      <a:pt x="442" y="341"/>
                      <a:pt x="442" y="341"/>
                      <a:pt x="442" y="341"/>
                    </a:cubicBezTo>
                    <a:close/>
                    <a:moveTo>
                      <a:pt x="442" y="289"/>
                    </a:moveTo>
                    <a:cubicBezTo>
                      <a:pt x="481" y="314"/>
                      <a:pt x="521" y="340"/>
                      <a:pt x="560" y="365"/>
                    </a:cubicBezTo>
                    <a:cubicBezTo>
                      <a:pt x="559" y="366"/>
                      <a:pt x="559" y="366"/>
                      <a:pt x="559" y="366"/>
                    </a:cubicBezTo>
                    <a:cubicBezTo>
                      <a:pt x="519" y="341"/>
                      <a:pt x="481" y="317"/>
                      <a:pt x="442" y="292"/>
                    </a:cubicBezTo>
                    <a:lnTo>
                      <a:pt x="442" y="289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9" name="ísľïdé">
                <a:extLst>
                  <a:ext uri="{FF2B5EF4-FFF2-40B4-BE49-F238E27FC236}">
                    <a16:creationId xmlns:a16="http://schemas.microsoft.com/office/drawing/2014/main" id="{FE7D9C74-05BB-3517-9A59-0430D909FDFD}"/>
                  </a:ext>
                </a:extLst>
              </p:cNvPr>
              <p:cNvSpPr/>
              <p:nvPr/>
            </p:nvSpPr>
            <p:spPr bwMode="auto">
              <a:xfrm>
                <a:off x="-4527544" y="8100202"/>
                <a:ext cx="1649413" cy="438151"/>
              </a:xfrm>
              <a:custGeom>
                <a:avLst/>
                <a:gdLst>
                  <a:gd name="T0" fmla="*/ 0 w 723"/>
                  <a:gd name="T1" fmla="*/ 0 h 192"/>
                  <a:gd name="T2" fmla="*/ 0 w 723"/>
                  <a:gd name="T3" fmla="*/ 0 h 192"/>
                  <a:gd name="T4" fmla="*/ 0 w 723"/>
                  <a:gd name="T5" fmla="*/ 4 h 192"/>
                  <a:gd name="T6" fmla="*/ 0 w 723"/>
                  <a:gd name="T7" fmla="*/ 0 h 192"/>
                  <a:gd name="T8" fmla="*/ 39 w 723"/>
                  <a:gd name="T9" fmla="*/ 10 h 192"/>
                  <a:gd name="T10" fmla="*/ 719 w 723"/>
                  <a:gd name="T11" fmla="*/ 149 h 192"/>
                  <a:gd name="T12" fmla="*/ 723 w 723"/>
                  <a:gd name="T13" fmla="*/ 192 h 192"/>
                  <a:gd name="T14" fmla="*/ 7 w 723"/>
                  <a:gd name="T15" fmla="*/ 46 h 192"/>
                  <a:gd name="T16" fmla="*/ 39 w 723"/>
                  <a:gd name="T17" fmla="*/ 1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3" h="19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10"/>
                    </a:moveTo>
                    <a:cubicBezTo>
                      <a:pt x="265" y="63"/>
                      <a:pt x="492" y="109"/>
                      <a:pt x="719" y="149"/>
                    </a:cubicBezTo>
                    <a:cubicBezTo>
                      <a:pt x="723" y="192"/>
                      <a:pt x="723" y="192"/>
                      <a:pt x="723" y="192"/>
                    </a:cubicBezTo>
                    <a:cubicBezTo>
                      <a:pt x="487" y="151"/>
                      <a:pt x="248" y="103"/>
                      <a:pt x="7" y="46"/>
                    </a:cubicBezTo>
                    <a:cubicBezTo>
                      <a:pt x="20" y="35"/>
                      <a:pt x="31" y="22"/>
                      <a:pt x="39" y="10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0" name="ïṩľîďe">
                <a:extLst>
                  <a:ext uri="{FF2B5EF4-FFF2-40B4-BE49-F238E27FC236}">
                    <a16:creationId xmlns:a16="http://schemas.microsoft.com/office/drawing/2014/main" id="{6172D652-3903-2F85-38BC-A26CFDC7F865}"/>
                  </a:ext>
                </a:extLst>
              </p:cNvPr>
              <p:cNvSpPr/>
              <p:nvPr/>
            </p:nvSpPr>
            <p:spPr bwMode="auto">
              <a:xfrm>
                <a:off x="-2887656" y="8439928"/>
                <a:ext cx="774701" cy="487363"/>
              </a:xfrm>
              <a:custGeom>
                <a:avLst/>
                <a:gdLst>
                  <a:gd name="T0" fmla="*/ 0 w 488"/>
                  <a:gd name="T1" fmla="*/ 0 h 307"/>
                  <a:gd name="T2" fmla="*/ 6 w 488"/>
                  <a:gd name="T3" fmla="*/ 62 h 307"/>
                  <a:gd name="T4" fmla="*/ 344 w 488"/>
                  <a:gd name="T5" fmla="*/ 274 h 307"/>
                  <a:gd name="T6" fmla="*/ 488 w 488"/>
                  <a:gd name="T7" fmla="*/ 307 h 307"/>
                  <a:gd name="T8" fmla="*/ 0 w 488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307">
                    <a:moveTo>
                      <a:pt x="0" y="0"/>
                    </a:moveTo>
                    <a:lnTo>
                      <a:pt x="6" y="62"/>
                    </a:lnTo>
                    <a:lnTo>
                      <a:pt x="344" y="274"/>
                    </a:lnTo>
                    <a:lnTo>
                      <a:pt x="488" y="3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1" name="îṡļiďé">
                <a:extLst>
                  <a:ext uri="{FF2B5EF4-FFF2-40B4-BE49-F238E27FC236}">
                    <a16:creationId xmlns:a16="http://schemas.microsoft.com/office/drawing/2014/main" id="{DA81931B-1662-9BED-939F-6E5C9AAE9772}"/>
                  </a:ext>
                </a:extLst>
              </p:cNvPr>
              <p:cNvSpPr/>
              <p:nvPr/>
            </p:nvSpPr>
            <p:spPr bwMode="auto">
              <a:xfrm>
                <a:off x="-2992431" y="7519176"/>
                <a:ext cx="1668463" cy="512763"/>
              </a:xfrm>
              <a:custGeom>
                <a:avLst/>
                <a:gdLst>
                  <a:gd name="T0" fmla="*/ 1031 w 1051"/>
                  <a:gd name="T1" fmla="*/ 274 h 323"/>
                  <a:gd name="T2" fmla="*/ 1051 w 1051"/>
                  <a:gd name="T3" fmla="*/ 323 h 323"/>
                  <a:gd name="T4" fmla="*/ 9 w 1051"/>
                  <a:gd name="T5" fmla="*/ 48 h 323"/>
                  <a:gd name="T6" fmla="*/ 0 w 1051"/>
                  <a:gd name="T7" fmla="*/ 0 h 323"/>
                  <a:gd name="T8" fmla="*/ 1031 w 1051"/>
                  <a:gd name="T9" fmla="*/ 274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1" h="323">
                    <a:moveTo>
                      <a:pt x="1031" y="274"/>
                    </a:moveTo>
                    <a:lnTo>
                      <a:pt x="1051" y="323"/>
                    </a:lnTo>
                    <a:lnTo>
                      <a:pt x="9" y="48"/>
                    </a:lnTo>
                    <a:lnTo>
                      <a:pt x="0" y="0"/>
                    </a:lnTo>
                    <a:lnTo>
                      <a:pt x="1031" y="274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2" name="ïṣľíḓè">
                <a:extLst>
                  <a:ext uri="{FF2B5EF4-FFF2-40B4-BE49-F238E27FC236}">
                    <a16:creationId xmlns:a16="http://schemas.microsoft.com/office/drawing/2014/main" id="{5BFB92C5-79E0-D140-D699-426266B3613F}"/>
                  </a:ext>
                </a:extLst>
              </p:cNvPr>
              <p:cNvSpPr/>
              <p:nvPr/>
            </p:nvSpPr>
            <p:spPr bwMode="auto">
              <a:xfrm>
                <a:off x="-4330694" y="7519176"/>
                <a:ext cx="1352551" cy="538163"/>
              </a:xfrm>
              <a:custGeom>
                <a:avLst/>
                <a:gdLst>
                  <a:gd name="T0" fmla="*/ 843 w 852"/>
                  <a:gd name="T1" fmla="*/ 0 h 339"/>
                  <a:gd name="T2" fmla="*/ 852 w 852"/>
                  <a:gd name="T3" fmla="*/ 46 h 339"/>
                  <a:gd name="T4" fmla="*/ 5 w 852"/>
                  <a:gd name="T5" fmla="*/ 339 h 339"/>
                  <a:gd name="T6" fmla="*/ 0 w 852"/>
                  <a:gd name="T7" fmla="*/ 293 h 339"/>
                  <a:gd name="T8" fmla="*/ 843 w 852"/>
                  <a:gd name="T9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2" h="339">
                    <a:moveTo>
                      <a:pt x="843" y="0"/>
                    </a:moveTo>
                    <a:lnTo>
                      <a:pt x="852" y="46"/>
                    </a:lnTo>
                    <a:lnTo>
                      <a:pt x="5" y="339"/>
                    </a:lnTo>
                    <a:lnTo>
                      <a:pt x="0" y="29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3" name="ïśľíḑè">
                <a:extLst>
                  <a:ext uri="{FF2B5EF4-FFF2-40B4-BE49-F238E27FC236}">
                    <a16:creationId xmlns:a16="http://schemas.microsoft.com/office/drawing/2014/main" id="{B3BD13F0-21A9-0D44-B40D-2318807D4188}"/>
                  </a:ext>
                </a:extLst>
              </p:cNvPr>
              <p:cNvSpPr/>
              <p:nvPr/>
            </p:nvSpPr>
            <p:spPr bwMode="auto">
              <a:xfrm>
                <a:off x="-6399208" y="7803339"/>
                <a:ext cx="1392238" cy="269875"/>
              </a:xfrm>
              <a:custGeom>
                <a:avLst/>
                <a:gdLst>
                  <a:gd name="T0" fmla="*/ 590 w 610"/>
                  <a:gd name="T1" fmla="*/ 77 h 118"/>
                  <a:gd name="T2" fmla="*/ 10 w 610"/>
                  <a:gd name="T3" fmla="*/ 0 h 118"/>
                  <a:gd name="T4" fmla="*/ 0 w 610"/>
                  <a:gd name="T5" fmla="*/ 33 h 118"/>
                  <a:gd name="T6" fmla="*/ 587 w 610"/>
                  <a:gd name="T7" fmla="*/ 112 h 118"/>
                  <a:gd name="T8" fmla="*/ 590 w 610"/>
                  <a:gd name="T9" fmla="*/ 7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0" h="118">
                    <a:moveTo>
                      <a:pt x="590" y="77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577" y="118"/>
                      <a:pt x="587" y="112"/>
                    </a:cubicBezTo>
                    <a:cubicBezTo>
                      <a:pt x="596" y="105"/>
                      <a:pt x="610" y="80"/>
                      <a:pt x="590" y="77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4" name="ïšlíďê">
                <a:extLst>
                  <a:ext uri="{FF2B5EF4-FFF2-40B4-BE49-F238E27FC236}">
                    <a16:creationId xmlns:a16="http://schemas.microsoft.com/office/drawing/2014/main" id="{73BFD467-2C4D-362E-0F1F-817E4F5931A7}"/>
                  </a:ext>
                </a:extLst>
              </p:cNvPr>
              <p:cNvSpPr/>
              <p:nvPr/>
            </p:nvSpPr>
            <p:spPr bwMode="auto">
              <a:xfrm>
                <a:off x="-4703756" y="7061977"/>
                <a:ext cx="207963" cy="788989"/>
              </a:xfrm>
              <a:custGeom>
                <a:avLst/>
                <a:gdLst>
                  <a:gd name="T0" fmla="*/ 91 w 91"/>
                  <a:gd name="T1" fmla="*/ 7 h 345"/>
                  <a:gd name="T2" fmla="*/ 38 w 91"/>
                  <a:gd name="T3" fmla="*/ 0 h 345"/>
                  <a:gd name="T4" fmla="*/ 0 w 91"/>
                  <a:gd name="T5" fmla="*/ 340 h 345"/>
                  <a:gd name="T6" fmla="*/ 30 w 91"/>
                  <a:gd name="T7" fmla="*/ 341 h 345"/>
                  <a:gd name="T8" fmla="*/ 59 w 91"/>
                  <a:gd name="T9" fmla="*/ 345 h 345"/>
                  <a:gd name="T10" fmla="*/ 91 w 91"/>
                  <a:gd name="T11" fmla="*/ 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345">
                    <a:moveTo>
                      <a:pt x="91" y="7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11" y="339"/>
                      <a:pt x="21" y="340"/>
                      <a:pt x="30" y="341"/>
                    </a:cubicBezTo>
                    <a:cubicBezTo>
                      <a:pt x="43" y="343"/>
                      <a:pt x="53" y="344"/>
                      <a:pt x="59" y="345"/>
                    </a:cubicBez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5" name="íṡḻíďê">
                <a:extLst>
                  <a:ext uri="{FF2B5EF4-FFF2-40B4-BE49-F238E27FC236}">
                    <a16:creationId xmlns:a16="http://schemas.microsoft.com/office/drawing/2014/main" id="{BCF59092-3F83-7A2B-A5DC-09877F98841F}"/>
                  </a:ext>
                </a:extLst>
              </p:cNvPr>
              <p:cNvSpPr/>
              <p:nvPr/>
            </p:nvSpPr>
            <p:spPr bwMode="auto">
              <a:xfrm>
                <a:off x="-6751632" y="8122427"/>
                <a:ext cx="1982788" cy="877889"/>
              </a:xfrm>
              <a:custGeom>
                <a:avLst/>
                <a:gdLst>
                  <a:gd name="T0" fmla="*/ 816 w 869"/>
                  <a:gd name="T1" fmla="*/ 0 h 384"/>
                  <a:gd name="T2" fmla="*/ 639 w 869"/>
                  <a:gd name="T3" fmla="*/ 174 h 384"/>
                  <a:gd name="T4" fmla="*/ 400 w 869"/>
                  <a:gd name="T5" fmla="*/ 275 h 384"/>
                  <a:gd name="T6" fmla="*/ 13 w 869"/>
                  <a:gd name="T7" fmla="*/ 345 h 384"/>
                  <a:gd name="T8" fmla="*/ 0 w 869"/>
                  <a:gd name="T9" fmla="*/ 384 h 384"/>
                  <a:gd name="T10" fmla="*/ 433 w 869"/>
                  <a:gd name="T11" fmla="*/ 312 h 384"/>
                  <a:gd name="T12" fmla="*/ 694 w 869"/>
                  <a:gd name="T13" fmla="*/ 202 h 384"/>
                  <a:gd name="T14" fmla="*/ 869 w 869"/>
                  <a:gd name="T15" fmla="*/ 33 h 384"/>
                  <a:gd name="T16" fmla="*/ 816 w 869"/>
                  <a:gd name="T17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9" h="384">
                    <a:moveTo>
                      <a:pt x="816" y="0"/>
                    </a:moveTo>
                    <a:cubicBezTo>
                      <a:pt x="787" y="48"/>
                      <a:pt x="736" y="113"/>
                      <a:pt x="639" y="174"/>
                    </a:cubicBezTo>
                    <a:cubicBezTo>
                      <a:pt x="579" y="210"/>
                      <a:pt x="501" y="246"/>
                      <a:pt x="400" y="275"/>
                    </a:cubicBezTo>
                    <a:cubicBezTo>
                      <a:pt x="297" y="305"/>
                      <a:pt x="170" y="329"/>
                      <a:pt x="13" y="345"/>
                    </a:cubicBezTo>
                    <a:cubicBezTo>
                      <a:pt x="8" y="358"/>
                      <a:pt x="4" y="371"/>
                      <a:pt x="0" y="384"/>
                    </a:cubicBezTo>
                    <a:cubicBezTo>
                      <a:pt x="176" y="369"/>
                      <a:pt x="319" y="344"/>
                      <a:pt x="433" y="312"/>
                    </a:cubicBezTo>
                    <a:cubicBezTo>
                      <a:pt x="544" y="280"/>
                      <a:pt x="629" y="241"/>
                      <a:pt x="694" y="202"/>
                    </a:cubicBezTo>
                    <a:cubicBezTo>
                      <a:pt x="786" y="143"/>
                      <a:pt x="838" y="82"/>
                      <a:pt x="869" y="33"/>
                    </a:cubicBezTo>
                    <a:cubicBezTo>
                      <a:pt x="849" y="25"/>
                      <a:pt x="829" y="13"/>
                      <a:pt x="816" y="0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6" name="ïṧḻîḍe">
                <a:extLst>
                  <a:ext uri="{FF2B5EF4-FFF2-40B4-BE49-F238E27FC236}">
                    <a16:creationId xmlns:a16="http://schemas.microsoft.com/office/drawing/2014/main" id="{39A9668D-D1D9-1606-74B2-09906DB284CB}"/>
                  </a:ext>
                </a:extLst>
              </p:cNvPr>
              <p:cNvSpPr/>
              <p:nvPr/>
            </p:nvSpPr>
            <p:spPr bwMode="auto">
              <a:xfrm>
                <a:off x="-3044818" y="6968314"/>
                <a:ext cx="860426" cy="766763"/>
              </a:xfrm>
              <a:custGeom>
                <a:avLst/>
                <a:gdLst>
                  <a:gd name="T0" fmla="*/ 542 w 542"/>
                  <a:gd name="T1" fmla="*/ 483 h 483"/>
                  <a:gd name="T2" fmla="*/ 0 w 542"/>
                  <a:gd name="T3" fmla="*/ 0 h 483"/>
                  <a:gd name="T4" fmla="*/ 6 w 542"/>
                  <a:gd name="T5" fmla="*/ 64 h 483"/>
                  <a:gd name="T6" fmla="*/ 429 w 542"/>
                  <a:gd name="T7" fmla="*/ 452 h 483"/>
                  <a:gd name="T8" fmla="*/ 542 w 542"/>
                  <a:gd name="T9" fmla="*/ 483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2" h="483">
                    <a:moveTo>
                      <a:pt x="542" y="483"/>
                    </a:moveTo>
                    <a:lnTo>
                      <a:pt x="0" y="0"/>
                    </a:lnTo>
                    <a:lnTo>
                      <a:pt x="6" y="64"/>
                    </a:lnTo>
                    <a:lnTo>
                      <a:pt x="429" y="452"/>
                    </a:lnTo>
                    <a:lnTo>
                      <a:pt x="542" y="483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7" name="îṧ1iḑé">
                <a:extLst>
                  <a:ext uri="{FF2B5EF4-FFF2-40B4-BE49-F238E27FC236}">
                    <a16:creationId xmlns:a16="http://schemas.microsoft.com/office/drawing/2014/main" id="{D8FAA1AD-82CC-2E60-1AE4-B774B8F9F12F}"/>
                  </a:ext>
                </a:extLst>
              </p:cNvPr>
              <p:cNvSpPr/>
              <p:nvPr/>
            </p:nvSpPr>
            <p:spPr bwMode="auto">
              <a:xfrm>
                <a:off x="-3484556" y="6695265"/>
                <a:ext cx="449263" cy="374651"/>
              </a:xfrm>
              <a:custGeom>
                <a:avLst/>
                <a:gdLst>
                  <a:gd name="T0" fmla="*/ 50 w 283"/>
                  <a:gd name="T1" fmla="*/ 0 h 236"/>
                  <a:gd name="T2" fmla="*/ 277 w 283"/>
                  <a:gd name="T3" fmla="*/ 172 h 236"/>
                  <a:gd name="T4" fmla="*/ 283 w 283"/>
                  <a:gd name="T5" fmla="*/ 236 h 236"/>
                  <a:gd name="T6" fmla="*/ 0 w 283"/>
                  <a:gd name="T7" fmla="*/ 18 h 236"/>
                  <a:gd name="T8" fmla="*/ 50 w 283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236">
                    <a:moveTo>
                      <a:pt x="50" y="0"/>
                    </a:moveTo>
                    <a:lnTo>
                      <a:pt x="277" y="172"/>
                    </a:lnTo>
                    <a:lnTo>
                      <a:pt x="283" y="236"/>
                    </a:lnTo>
                    <a:lnTo>
                      <a:pt x="0" y="1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8" name="išľiďé">
                <a:extLst>
                  <a:ext uri="{FF2B5EF4-FFF2-40B4-BE49-F238E27FC236}">
                    <a16:creationId xmlns:a16="http://schemas.microsoft.com/office/drawing/2014/main" id="{91E22053-B079-88ED-AB26-68C4DAD9C5CE}"/>
                  </a:ext>
                </a:extLst>
              </p:cNvPr>
              <p:cNvSpPr/>
              <p:nvPr/>
            </p:nvSpPr>
            <p:spPr bwMode="auto">
              <a:xfrm>
                <a:off x="-3052756" y="6890527"/>
                <a:ext cx="1450975" cy="311150"/>
              </a:xfrm>
              <a:custGeom>
                <a:avLst/>
                <a:gdLst>
                  <a:gd name="T0" fmla="*/ 0 w 914"/>
                  <a:gd name="T1" fmla="*/ 0 h 196"/>
                  <a:gd name="T2" fmla="*/ 896 w 914"/>
                  <a:gd name="T3" fmla="*/ 147 h 196"/>
                  <a:gd name="T4" fmla="*/ 914 w 914"/>
                  <a:gd name="T5" fmla="*/ 196 h 196"/>
                  <a:gd name="T6" fmla="*/ 4 w 914"/>
                  <a:gd name="T7" fmla="*/ 48 h 196"/>
                  <a:gd name="T8" fmla="*/ 0 w 914"/>
                  <a:gd name="T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4" h="196">
                    <a:moveTo>
                      <a:pt x="0" y="0"/>
                    </a:moveTo>
                    <a:lnTo>
                      <a:pt x="896" y="147"/>
                    </a:lnTo>
                    <a:lnTo>
                      <a:pt x="914" y="196"/>
                    </a:lnTo>
                    <a:lnTo>
                      <a:pt x="4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9" name="íṥḻiďe">
                <a:extLst>
                  <a:ext uri="{FF2B5EF4-FFF2-40B4-BE49-F238E27FC236}">
                    <a16:creationId xmlns:a16="http://schemas.microsoft.com/office/drawing/2014/main" id="{9326106F-E8EF-EF17-CBC5-67B0337EF610}"/>
                  </a:ext>
                </a:extLst>
              </p:cNvPr>
              <p:cNvSpPr/>
              <p:nvPr/>
            </p:nvSpPr>
            <p:spPr bwMode="auto">
              <a:xfrm>
                <a:off x="-4491032" y="6890527"/>
                <a:ext cx="1449388" cy="819151"/>
              </a:xfrm>
              <a:custGeom>
                <a:avLst/>
                <a:gdLst>
                  <a:gd name="T0" fmla="*/ 630 w 635"/>
                  <a:gd name="T1" fmla="*/ 0 h 358"/>
                  <a:gd name="T2" fmla="*/ 635 w 635"/>
                  <a:gd name="T3" fmla="*/ 34 h 358"/>
                  <a:gd name="T4" fmla="*/ 0 w 635"/>
                  <a:gd name="T5" fmla="*/ 358 h 358"/>
                  <a:gd name="T6" fmla="*/ 4 w 635"/>
                  <a:gd name="T7" fmla="*/ 319 h 358"/>
                  <a:gd name="T8" fmla="*/ 630 w 635"/>
                  <a:gd name="T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358">
                    <a:moveTo>
                      <a:pt x="630" y="0"/>
                    </a:moveTo>
                    <a:cubicBezTo>
                      <a:pt x="632" y="11"/>
                      <a:pt x="633" y="23"/>
                      <a:pt x="635" y="34"/>
                    </a:cubicBezTo>
                    <a:cubicBezTo>
                      <a:pt x="426" y="144"/>
                      <a:pt x="214" y="251"/>
                      <a:pt x="0" y="358"/>
                    </a:cubicBezTo>
                    <a:cubicBezTo>
                      <a:pt x="2" y="345"/>
                      <a:pt x="3" y="332"/>
                      <a:pt x="4" y="319"/>
                    </a:cubicBezTo>
                    <a:cubicBezTo>
                      <a:pt x="213" y="213"/>
                      <a:pt x="421" y="106"/>
                      <a:pt x="630" y="0"/>
                    </a:cubicBezTo>
                    <a:close/>
                  </a:path>
                </a:pathLst>
              </a:custGeom>
              <a:solidFill>
                <a:srgbClr val="CB95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0" name="iSľîḑè">
                <a:extLst>
                  <a:ext uri="{FF2B5EF4-FFF2-40B4-BE49-F238E27FC236}">
                    <a16:creationId xmlns:a16="http://schemas.microsoft.com/office/drawing/2014/main" id="{54D0437C-40ED-0264-CE01-28D9B0F73341}"/>
                  </a:ext>
                </a:extLst>
              </p:cNvPr>
              <p:cNvSpPr/>
              <p:nvPr/>
            </p:nvSpPr>
            <p:spPr bwMode="auto">
              <a:xfrm>
                <a:off x="-4557707" y="7622366"/>
                <a:ext cx="71438" cy="87313"/>
              </a:xfrm>
              <a:custGeom>
                <a:avLst/>
                <a:gdLst>
                  <a:gd name="T0" fmla="*/ 45 w 45"/>
                  <a:gd name="T1" fmla="*/ 3 h 55"/>
                  <a:gd name="T2" fmla="*/ 0 w 45"/>
                  <a:gd name="T3" fmla="*/ 0 h 55"/>
                  <a:gd name="T4" fmla="*/ 0 w 45"/>
                  <a:gd name="T5" fmla="*/ 55 h 55"/>
                  <a:gd name="T6" fmla="*/ 41 w 45"/>
                  <a:gd name="T7" fmla="*/ 55 h 55"/>
                  <a:gd name="T8" fmla="*/ 45 w 45"/>
                  <a:gd name="T9" fmla="*/ 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5">
                    <a:moveTo>
                      <a:pt x="45" y="3"/>
                    </a:moveTo>
                    <a:lnTo>
                      <a:pt x="0" y="0"/>
                    </a:lnTo>
                    <a:lnTo>
                      <a:pt x="0" y="55"/>
                    </a:lnTo>
                    <a:lnTo>
                      <a:pt x="41" y="55"/>
                    </a:lnTo>
                    <a:lnTo>
                      <a:pt x="45" y="3"/>
                    </a:ln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1" name="îṣḷîḑê">
                <a:extLst>
                  <a:ext uri="{FF2B5EF4-FFF2-40B4-BE49-F238E27FC236}">
                    <a16:creationId xmlns:a16="http://schemas.microsoft.com/office/drawing/2014/main" id="{CFB7795B-312F-4E25-9385-1292C7016A63}"/>
                  </a:ext>
                </a:extLst>
              </p:cNvPr>
              <p:cNvSpPr/>
              <p:nvPr/>
            </p:nvSpPr>
            <p:spPr bwMode="auto">
              <a:xfrm>
                <a:off x="-2720968" y="7965267"/>
                <a:ext cx="1651000" cy="817564"/>
              </a:xfrm>
              <a:custGeom>
                <a:avLst/>
                <a:gdLst>
                  <a:gd name="T0" fmla="*/ 723 w 723"/>
                  <a:gd name="T1" fmla="*/ 358 h 358"/>
                  <a:gd name="T2" fmla="*/ 337 w 723"/>
                  <a:gd name="T3" fmla="*/ 181 h 358"/>
                  <a:gd name="T4" fmla="*/ 0 w 723"/>
                  <a:gd name="T5" fmla="*/ 19 h 358"/>
                  <a:gd name="T6" fmla="*/ 30 w 723"/>
                  <a:gd name="T7" fmla="*/ 0 h 358"/>
                  <a:gd name="T8" fmla="*/ 340 w 723"/>
                  <a:gd name="T9" fmla="*/ 150 h 358"/>
                  <a:gd name="T10" fmla="*/ 711 w 723"/>
                  <a:gd name="T11" fmla="*/ 321 h 358"/>
                  <a:gd name="T12" fmla="*/ 723 w 723"/>
                  <a:gd name="T13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3" h="358">
                    <a:moveTo>
                      <a:pt x="723" y="358"/>
                    </a:moveTo>
                    <a:cubicBezTo>
                      <a:pt x="592" y="299"/>
                      <a:pt x="463" y="240"/>
                      <a:pt x="337" y="181"/>
                    </a:cubicBezTo>
                    <a:cubicBezTo>
                      <a:pt x="223" y="128"/>
                      <a:pt x="111" y="73"/>
                      <a:pt x="0" y="19"/>
                    </a:cubicBezTo>
                    <a:cubicBezTo>
                      <a:pt x="10" y="12"/>
                      <a:pt x="20" y="6"/>
                      <a:pt x="30" y="0"/>
                    </a:cubicBezTo>
                    <a:cubicBezTo>
                      <a:pt x="131" y="50"/>
                      <a:pt x="235" y="100"/>
                      <a:pt x="340" y="150"/>
                    </a:cubicBezTo>
                    <a:cubicBezTo>
                      <a:pt x="461" y="207"/>
                      <a:pt x="585" y="264"/>
                      <a:pt x="711" y="321"/>
                    </a:cubicBezTo>
                    <a:cubicBezTo>
                      <a:pt x="715" y="333"/>
                      <a:pt x="719" y="346"/>
                      <a:pt x="723" y="358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2" name="í$ḻíḓê">
                <a:extLst>
                  <a:ext uri="{FF2B5EF4-FFF2-40B4-BE49-F238E27FC236}">
                    <a16:creationId xmlns:a16="http://schemas.microsoft.com/office/drawing/2014/main" id="{E487922E-7419-8C5D-9431-4A8853CC7942}"/>
                  </a:ext>
                </a:extLst>
              </p:cNvPr>
              <p:cNvSpPr/>
              <p:nvPr/>
            </p:nvSpPr>
            <p:spPr bwMode="auto">
              <a:xfrm>
                <a:off x="-6751633" y="8922529"/>
                <a:ext cx="2139951" cy="242889"/>
              </a:xfrm>
              <a:custGeom>
                <a:avLst/>
                <a:gdLst>
                  <a:gd name="T0" fmla="*/ 0 w 938"/>
                  <a:gd name="T1" fmla="*/ 34 h 106"/>
                  <a:gd name="T2" fmla="*/ 7 w 938"/>
                  <a:gd name="T3" fmla="*/ 0 h 106"/>
                  <a:gd name="T4" fmla="*/ 938 w 938"/>
                  <a:gd name="T5" fmla="*/ 72 h 106"/>
                  <a:gd name="T6" fmla="*/ 935 w 938"/>
                  <a:gd name="T7" fmla="*/ 106 h 106"/>
                  <a:gd name="T8" fmla="*/ 0 w 938"/>
                  <a:gd name="T9" fmla="*/ 3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8" h="106">
                    <a:moveTo>
                      <a:pt x="0" y="34"/>
                    </a:moveTo>
                    <a:cubicBezTo>
                      <a:pt x="2" y="23"/>
                      <a:pt x="4" y="11"/>
                      <a:pt x="7" y="0"/>
                    </a:cubicBezTo>
                    <a:cubicBezTo>
                      <a:pt x="35" y="2"/>
                      <a:pt x="909" y="70"/>
                      <a:pt x="938" y="72"/>
                    </a:cubicBezTo>
                    <a:cubicBezTo>
                      <a:pt x="937" y="84"/>
                      <a:pt x="936" y="95"/>
                      <a:pt x="935" y="106"/>
                    </a:cubicBezTo>
                    <a:cubicBezTo>
                      <a:pt x="905" y="104"/>
                      <a:pt x="30" y="36"/>
                      <a:pt x="0" y="34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3" name="iṣľíḍe">
                <a:extLst>
                  <a:ext uri="{FF2B5EF4-FFF2-40B4-BE49-F238E27FC236}">
                    <a16:creationId xmlns:a16="http://schemas.microsoft.com/office/drawing/2014/main" id="{A9967EA6-2015-0BD6-D425-C628CFDDAD36}"/>
                  </a:ext>
                </a:extLst>
              </p:cNvPr>
              <p:cNvSpPr/>
              <p:nvPr/>
            </p:nvSpPr>
            <p:spPr bwMode="auto">
              <a:xfrm>
                <a:off x="-2932108" y="7731903"/>
                <a:ext cx="852487" cy="504826"/>
              </a:xfrm>
              <a:custGeom>
                <a:avLst/>
                <a:gdLst>
                  <a:gd name="T0" fmla="*/ 341 w 374"/>
                  <a:gd name="T1" fmla="*/ 0 h 221"/>
                  <a:gd name="T2" fmla="*/ 239 w 374"/>
                  <a:gd name="T3" fmla="*/ 10 h 221"/>
                  <a:gd name="T4" fmla="*/ 111 w 374"/>
                  <a:gd name="T5" fmla="*/ 48 h 221"/>
                  <a:gd name="T6" fmla="*/ 0 w 374"/>
                  <a:gd name="T7" fmla="*/ 125 h 221"/>
                  <a:gd name="T8" fmla="*/ 10 w 374"/>
                  <a:gd name="T9" fmla="*/ 221 h 221"/>
                  <a:gd name="T10" fmla="*/ 159 w 374"/>
                  <a:gd name="T11" fmla="*/ 83 h 221"/>
                  <a:gd name="T12" fmla="*/ 279 w 374"/>
                  <a:gd name="T13" fmla="*/ 48 h 221"/>
                  <a:gd name="T14" fmla="*/ 374 w 374"/>
                  <a:gd name="T15" fmla="*/ 39 h 221"/>
                  <a:gd name="T16" fmla="*/ 341 w 374"/>
                  <a:gd name="T1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4" h="221">
                    <a:moveTo>
                      <a:pt x="341" y="0"/>
                    </a:moveTo>
                    <a:cubicBezTo>
                      <a:pt x="315" y="1"/>
                      <a:pt x="279" y="3"/>
                      <a:pt x="239" y="10"/>
                    </a:cubicBezTo>
                    <a:cubicBezTo>
                      <a:pt x="199" y="17"/>
                      <a:pt x="154" y="28"/>
                      <a:pt x="111" y="48"/>
                    </a:cubicBezTo>
                    <a:cubicBezTo>
                      <a:pt x="71" y="65"/>
                      <a:pt x="33" y="90"/>
                      <a:pt x="0" y="125"/>
                    </a:cubicBezTo>
                    <a:cubicBezTo>
                      <a:pt x="3" y="157"/>
                      <a:pt x="7" y="189"/>
                      <a:pt x="10" y="221"/>
                    </a:cubicBezTo>
                    <a:cubicBezTo>
                      <a:pt x="44" y="152"/>
                      <a:pt x="100" y="109"/>
                      <a:pt x="159" y="83"/>
                    </a:cubicBezTo>
                    <a:cubicBezTo>
                      <a:pt x="199" y="65"/>
                      <a:pt x="241" y="54"/>
                      <a:pt x="279" y="48"/>
                    </a:cubicBezTo>
                    <a:cubicBezTo>
                      <a:pt x="316" y="42"/>
                      <a:pt x="349" y="40"/>
                      <a:pt x="374" y="39"/>
                    </a:cubicBezTo>
                    <a:cubicBezTo>
                      <a:pt x="362" y="26"/>
                      <a:pt x="352" y="13"/>
                      <a:pt x="341" y="0"/>
                    </a:cubicBezTo>
                    <a:close/>
                  </a:path>
                </a:pathLst>
              </a:custGeom>
              <a:solidFill>
                <a:srgbClr val="FDB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42" name="íṩľídè">
              <a:extLst>
                <a:ext uri="{FF2B5EF4-FFF2-40B4-BE49-F238E27FC236}">
                  <a16:creationId xmlns:a16="http://schemas.microsoft.com/office/drawing/2014/main" id="{FDF6309B-F553-4A57-FB44-CD5F680E192B}"/>
                </a:ext>
              </a:extLst>
            </p:cNvPr>
            <p:cNvSpPr/>
            <p:nvPr/>
          </p:nvSpPr>
          <p:spPr bwMode="auto">
            <a:xfrm>
              <a:off x="4428611" y="1673646"/>
              <a:ext cx="1383355" cy="2044346"/>
            </a:xfrm>
            <a:custGeom>
              <a:avLst/>
              <a:gdLst>
                <a:gd name="T0" fmla="*/ 246 w 246"/>
                <a:gd name="T1" fmla="*/ 123 h 378"/>
                <a:gd name="T2" fmla="*/ 123 w 246"/>
                <a:gd name="T3" fmla="*/ 378 h 378"/>
                <a:gd name="T4" fmla="*/ 0 w 246"/>
                <a:gd name="T5" fmla="*/ 123 h 378"/>
                <a:gd name="T6" fmla="*/ 123 w 246"/>
                <a:gd name="T7" fmla="*/ 0 h 378"/>
                <a:gd name="T8" fmla="*/ 246 w 246"/>
                <a:gd name="T9" fmla="*/ 12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78">
                  <a:moveTo>
                    <a:pt x="246" y="123"/>
                  </a:moveTo>
                  <a:cubicBezTo>
                    <a:pt x="246" y="192"/>
                    <a:pt x="123" y="378"/>
                    <a:pt x="123" y="378"/>
                  </a:cubicBezTo>
                  <a:cubicBezTo>
                    <a:pt x="123" y="378"/>
                    <a:pt x="0" y="192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lose/>
                </a:path>
              </a:pathLst>
            </a:custGeom>
            <a:solidFill>
              <a:srgbClr val="E6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43" name="ïṣḻïḑè">
              <a:extLst>
                <a:ext uri="{FF2B5EF4-FFF2-40B4-BE49-F238E27FC236}">
                  <a16:creationId xmlns:a16="http://schemas.microsoft.com/office/drawing/2014/main" id="{B998A6B4-1886-E3B4-ED20-3E4243B89483}"/>
                </a:ext>
              </a:extLst>
            </p:cNvPr>
            <p:cNvSpPr/>
            <p:nvPr/>
          </p:nvSpPr>
          <p:spPr bwMode="auto">
            <a:xfrm>
              <a:off x="4613229" y="1854392"/>
              <a:ext cx="1007011" cy="965224"/>
            </a:xfrm>
            <a:prstGeom prst="ellipse">
              <a:avLst/>
            </a:pr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2400">
                  <a:solidFill>
                    <a:srgbClr val="E63B34"/>
                  </a:solidFill>
                  <a:cs typeface="+mn-ea"/>
                  <a:sym typeface="+mn-lt"/>
                </a:rPr>
                <a:t>上海</a:t>
              </a:r>
            </a:p>
          </p:txBody>
        </p:sp>
        <p:sp>
          <p:nvSpPr>
            <p:cNvPr id="444" name="îS1îḍê">
              <a:extLst>
                <a:ext uri="{FF2B5EF4-FFF2-40B4-BE49-F238E27FC236}">
                  <a16:creationId xmlns:a16="http://schemas.microsoft.com/office/drawing/2014/main" id="{68146A42-A46F-4F10-40FA-3FBAE9193221}"/>
                </a:ext>
              </a:extLst>
            </p:cNvPr>
            <p:cNvSpPr/>
            <p:nvPr/>
          </p:nvSpPr>
          <p:spPr bwMode="auto">
            <a:xfrm>
              <a:off x="2895440" y="3245606"/>
              <a:ext cx="803493" cy="1187416"/>
            </a:xfrm>
            <a:custGeom>
              <a:avLst/>
              <a:gdLst>
                <a:gd name="T0" fmla="*/ 246 w 246"/>
                <a:gd name="T1" fmla="*/ 123 h 378"/>
                <a:gd name="T2" fmla="*/ 123 w 246"/>
                <a:gd name="T3" fmla="*/ 378 h 378"/>
                <a:gd name="T4" fmla="*/ 0 w 246"/>
                <a:gd name="T5" fmla="*/ 123 h 378"/>
                <a:gd name="T6" fmla="*/ 123 w 246"/>
                <a:gd name="T7" fmla="*/ 0 h 378"/>
                <a:gd name="T8" fmla="*/ 246 w 246"/>
                <a:gd name="T9" fmla="*/ 12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78">
                  <a:moveTo>
                    <a:pt x="246" y="123"/>
                  </a:moveTo>
                  <a:cubicBezTo>
                    <a:pt x="246" y="192"/>
                    <a:pt x="123" y="378"/>
                    <a:pt x="123" y="378"/>
                  </a:cubicBezTo>
                  <a:cubicBezTo>
                    <a:pt x="123" y="378"/>
                    <a:pt x="0" y="192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45" name="ïṡlîḑé">
              <a:extLst>
                <a:ext uri="{FF2B5EF4-FFF2-40B4-BE49-F238E27FC236}">
                  <a16:creationId xmlns:a16="http://schemas.microsoft.com/office/drawing/2014/main" id="{315DE74C-1978-808C-B810-CAB7AE248ADE}"/>
                </a:ext>
              </a:extLst>
            </p:cNvPr>
            <p:cNvSpPr/>
            <p:nvPr/>
          </p:nvSpPr>
          <p:spPr bwMode="auto">
            <a:xfrm>
              <a:off x="2997953" y="3348636"/>
              <a:ext cx="593491" cy="568861"/>
            </a:xfrm>
            <a:prstGeom prst="ellipse">
              <a:avLst/>
            </a:pr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>
                  <a:solidFill>
                    <a:srgbClr val="44B5B8"/>
                  </a:solidFill>
                  <a:cs typeface="+mn-ea"/>
                  <a:sym typeface="+mn-lt"/>
                </a:rPr>
                <a:t>长沙</a:t>
              </a:r>
            </a:p>
          </p:txBody>
        </p:sp>
        <p:grpSp>
          <p:nvGrpSpPr>
            <p:cNvPr id="446" name="ï$1îḍe">
              <a:extLst>
                <a:ext uri="{FF2B5EF4-FFF2-40B4-BE49-F238E27FC236}">
                  <a16:creationId xmlns:a16="http://schemas.microsoft.com/office/drawing/2014/main" id="{2D9687F1-1BC1-DFD5-C8CC-67DF88793F96}"/>
                </a:ext>
              </a:extLst>
            </p:cNvPr>
            <p:cNvGrpSpPr/>
            <p:nvPr/>
          </p:nvGrpSpPr>
          <p:grpSpPr>
            <a:xfrm>
              <a:off x="6214255" y="2685765"/>
              <a:ext cx="1020186" cy="1507647"/>
              <a:chOff x="6097588" y="6708776"/>
              <a:chExt cx="512763" cy="790575"/>
            </a:xfrm>
          </p:grpSpPr>
          <p:sp>
            <p:nvSpPr>
              <p:cNvPr id="454" name="îşḷïďe">
                <a:extLst>
                  <a:ext uri="{FF2B5EF4-FFF2-40B4-BE49-F238E27FC236}">
                    <a16:creationId xmlns:a16="http://schemas.microsoft.com/office/drawing/2014/main" id="{74B46452-76CC-23D3-25CB-0F528F87ECB5}"/>
                  </a:ext>
                </a:extLst>
              </p:cNvPr>
              <p:cNvSpPr/>
              <p:nvPr/>
            </p:nvSpPr>
            <p:spPr bwMode="auto">
              <a:xfrm>
                <a:off x="6097588" y="6708776"/>
                <a:ext cx="512763" cy="790575"/>
              </a:xfrm>
              <a:custGeom>
                <a:avLst/>
                <a:gdLst>
                  <a:gd name="T0" fmla="*/ 246 w 246"/>
                  <a:gd name="T1" fmla="*/ 123 h 378"/>
                  <a:gd name="T2" fmla="*/ 123 w 246"/>
                  <a:gd name="T3" fmla="*/ 378 h 378"/>
                  <a:gd name="T4" fmla="*/ 0 w 246"/>
                  <a:gd name="T5" fmla="*/ 123 h 378"/>
                  <a:gd name="T6" fmla="*/ 123 w 246"/>
                  <a:gd name="T7" fmla="*/ 0 h 378"/>
                  <a:gd name="T8" fmla="*/ 246 w 246"/>
                  <a:gd name="T9" fmla="*/ 123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378">
                    <a:moveTo>
                      <a:pt x="246" y="123"/>
                    </a:moveTo>
                    <a:cubicBezTo>
                      <a:pt x="246" y="192"/>
                      <a:pt x="123" y="378"/>
                      <a:pt x="123" y="378"/>
                    </a:cubicBezTo>
                    <a:cubicBezTo>
                      <a:pt x="123" y="378"/>
                      <a:pt x="0" y="192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91" y="0"/>
                      <a:pt x="246" y="55"/>
                      <a:pt x="246" y="12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5" name="îṣļíde">
                <a:extLst>
                  <a:ext uri="{FF2B5EF4-FFF2-40B4-BE49-F238E27FC236}">
                    <a16:creationId xmlns:a16="http://schemas.microsoft.com/office/drawing/2014/main" id="{14543271-FCED-2B6C-C976-320E5807E1B2}"/>
                  </a:ext>
                </a:extLst>
              </p:cNvPr>
              <p:cNvSpPr/>
              <p:nvPr/>
            </p:nvSpPr>
            <p:spPr bwMode="auto">
              <a:xfrm>
                <a:off x="6195710" y="6815130"/>
                <a:ext cx="303213" cy="303213"/>
              </a:xfrm>
              <a:prstGeom prst="ellipse">
                <a:avLst/>
              </a:prstGeom>
              <a:solidFill>
                <a:srgbClr val="FA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anchor="ctr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>
                    <a:solidFill>
                      <a:srgbClr val="F1D319"/>
                    </a:solidFill>
                    <a:cs typeface="+mn-ea"/>
                    <a:sym typeface="+mn-lt"/>
                  </a:rPr>
                  <a:t>杭州</a:t>
                </a:r>
              </a:p>
            </p:txBody>
          </p:sp>
        </p:grpSp>
        <p:sp>
          <p:nvSpPr>
            <p:cNvPr id="447" name="iṩļíḓê">
              <a:extLst>
                <a:ext uri="{FF2B5EF4-FFF2-40B4-BE49-F238E27FC236}">
                  <a16:creationId xmlns:a16="http://schemas.microsoft.com/office/drawing/2014/main" id="{20652693-1397-5DEF-4C91-F90D5BAB2E07}"/>
                </a:ext>
              </a:extLst>
            </p:cNvPr>
            <p:cNvSpPr/>
            <p:nvPr/>
          </p:nvSpPr>
          <p:spPr bwMode="auto">
            <a:xfrm>
              <a:off x="7844610" y="1693876"/>
              <a:ext cx="828398" cy="1224218"/>
            </a:xfrm>
            <a:custGeom>
              <a:avLst/>
              <a:gdLst>
                <a:gd name="T0" fmla="*/ 246 w 246"/>
                <a:gd name="T1" fmla="*/ 123 h 378"/>
                <a:gd name="T2" fmla="*/ 123 w 246"/>
                <a:gd name="T3" fmla="*/ 378 h 378"/>
                <a:gd name="T4" fmla="*/ 0 w 246"/>
                <a:gd name="T5" fmla="*/ 123 h 378"/>
                <a:gd name="T6" fmla="*/ 123 w 246"/>
                <a:gd name="T7" fmla="*/ 0 h 378"/>
                <a:gd name="T8" fmla="*/ 246 w 246"/>
                <a:gd name="T9" fmla="*/ 12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78">
                  <a:moveTo>
                    <a:pt x="246" y="123"/>
                  </a:moveTo>
                  <a:cubicBezTo>
                    <a:pt x="246" y="192"/>
                    <a:pt x="123" y="378"/>
                    <a:pt x="123" y="378"/>
                  </a:cubicBezTo>
                  <a:cubicBezTo>
                    <a:pt x="123" y="378"/>
                    <a:pt x="0" y="192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48" name="ïṣļîḓé">
              <a:extLst>
                <a:ext uri="{FF2B5EF4-FFF2-40B4-BE49-F238E27FC236}">
                  <a16:creationId xmlns:a16="http://schemas.microsoft.com/office/drawing/2014/main" id="{A98D092D-53EF-E3A3-FFFB-688FC6BBE6E3}"/>
                </a:ext>
              </a:extLst>
            </p:cNvPr>
            <p:cNvSpPr/>
            <p:nvPr/>
          </p:nvSpPr>
          <p:spPr bwMode="auto">
            <a:xfrm>
              <a:off x="7928541" y="1806364"/>
              <a:ext cx="657332" cy="630055"/>
            </a:xfrm>
            <a:prstGeom prst="ellipse">
              <a:avLst/>
            </a:pr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>
                  <a:solidFill>
                    <a:srgbClr val="27A9DF"/>
                  </a:solidFill>
                  <a:cs typeface="+mn-ea"/>
                  <a:sym typeface="+mn-lt"/>
                </a:rPr>
                <a:t>北京</a:t>
              </a:r>
            </a:p>
          </p:txBody>
        </p:sp>
        <p:sp>
          <p:nvSpPr>
            <p:cNvPr id="449" name="îṥlíḍê">
              <a:extLst>
                <a:ext uri="{FF2B5EF4-FFF2-40B4-BE49-F238E27FC236}">
                  <a16:creationId xmlns:a16="http://schemas.microsoft.com/office/drawing/2014/main" id="{9622DB19-EFBA-64C5-F634-68344942953D}"/>
                </a:ext>
              </a:extLst>
            </p:cNvPr>
            <p:cNvSpPr/>
            <p:nvPr/>
          </p:nvSpPr>
          <p:spPr bwMode="auto">
            <a:xfrm>
              <a:off x="8234025" y="3266047"/>
              <a:ext cx="770566" cy="1138755"/>
            </a:xfrm>
            <a:custGeom>
              <a:avLst/>
              <a:gdLst>
                <a:gd name="T0" fmla="*/ 246 w 246"/>
                <a:gd name="T1" fmla="*/ 123 h 378"/>
                <a:gd name="T2" fmla="*/ 123 w 246"/>
                <a:gd name="T3" fmla="*/ 378 h 378"/>
                <a:gd name="T4" fmla="*/ 0 w 246"/>
                <a:gd name="T5" fmla="*/ 123 h 378"/>
                <a:gd name="T6" fmla="*/ 123 w 246"/>
                <a:gd name="T7" fmla="*/ 0 h 378"/>
                <a:gd name="T8" fmla="*/ 246 w 246"/>
                <a:gd name="T9" fmla="*/ 12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78">
                  <a:moveTo>
                    <a:pt x="246" y="123"/>
                  </a:moveTo>
                  <a:cubicBezTo>
                    <a:pt x="246" y="192"/>
                    <a:pt x="123" y="378"/>
                    <a:pt x="123" y="378"/>
                  </a:cubicBezTo>
                  <a:cubicBezTo>
                    <a:pt x="123" y="378"/>
                    <a:pt x="0" y="192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50" name="ïšḻîḑe">
              <a:extLst>
                <a:ext uri="{FF2B5EF4-FFF2-40B4-BE49-F238E27FC236}">
                  <a16:creationId xmlns:a16="http://schemas.microsoft.com/office/drawing/2014/main" id="{C06DCD1D-6D26-9948-F182-71633C007D4E}"/>
                </a:ext>
              </a:extLst>
            </p:cNvPr>
            <p:cNvSpPr/>
            <p:nvPr/>
          </p:nvSpPr>
          <p:spPr bwMode="auto">
            <a:xfrm>
              <a:off x="8318390" y="3366870"/>
              <a:ext cx="595253" cy="570552"/>
            </a:xfrm>
            <a:prstGeom prst="ellipse">
              <a:avLst/>
            </a:pr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>
                  <a:solidFill>
                    <a:srgbClr val="9F9F4C"/>
                  </a:solidFill>
                  <a:cs typeface="+mn-ea"/>
                  <a:sym typeface="+mn-lt"/>
                </a:rPr>
                <a:t>广州</a:t>
              </a:r>
            </a:p>
          </p:txBody>
        </p:sp>
        <p:sp>
          <p:nvSpPr>
            <p:cNvPr id="451" name="íşļïde">
              <a:extLst>
                <a:ext uri="{FF2B5EF4-FFF2-40B4-BE49-F238E27FC236}">
                  <a16:creationId xmlns:a16="http://schemas.microsoft.com/office/drawing/2014/main" id="{AA541164-C069-B06D-0095-A3BA835EAF99}"/>
                </a:ext>
              </a:extLst>
            </p:cNvPr>
            <p:cNvSpPr/>
            <p:nvPr/>
          </p:nvSpPr>
          <p:spPr bwMode="auto">
            <a:xfrm>
              <a:off x="7833464" y="1902220"/>
              <a:ext cx="856822" cy="4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52" name="îśḻïḑê">
              <a:extLst>
                <a:ext uri="{FF2B5EF4-FFF2-40B4-BE49-F238E27FC236}">
                  <a16:creationId xmlns:a16="http://schemas.microsoft.com/office/drawing/2014/main" id="{FDEF9E7E-9026-46A1-2F0F-9FCD57617187}"/>
                </a:ext>
              </a:extLst>
            </p:cNvPr>
            <p:cNvSpPr/>
            <p:nvPr/>
          </p:nvSpPr>
          <p:spPr bwMode="auto">
            <a:xfrm>
              <a:off x="6356918" y="2934144"/>
              <a:ext cx="856822" cy="4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53" name="íṥḷíḑê">
              <a:extLst>
                <a:ext uri="{FF2B5EF4-FFF2-40B4-BE49-F238E27FC236}">
                  <a16:creationId xmlns:a16="http://schemas.microsoft.com/office/drawing/2014/main" id="{223AC446-A481-9EA5-794F-EDF0D442533D}"/>
                </a:ext>
              </a:extLst>
            </p:cNvPr>
            <p:cNvSpPr/>
            <p:nvPr/>
          </p:nvSpPr>
          <p:spPr bwMode="auto">
            <a:xfrm>
              <a:off x="2802570" y="2743286"/>
              <a:ext cx="856822" cy="4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582DDA87-2251-5271-4FDF-5EE3C9E67BAB}"/>
              </a:ext>
            </a:extLst>
          </p:cNvPr>
          <p:cNvGrpSpPr/>
          <p:nvPr/>
        </p:nvGrpSpPr>
        <p:grpSpPr>
          <a:xfrm>
            <a:off x="9695873" y="3260199"/>
            <a:ext cx="1556429" cy="1299681"/>
            <a:chOff x="3363913" y="1228725"/>
            <a:chExt cx="5464175" cy="4524376"/>
          </a:xfrm>
        </p:grpSpPr>
        <p:sp>
          <p:nvSpPr>
            <p:cNvPr id="332" name="任意多边形 4">
              <a:extLst>
                <a:ext uri="{FF2B5EF4-FFF2-40B4-BE49-F238E27FC236}">
                  <a16:creationId xmlns:a16="http://schemas.microsoft.com/office/drawing/2014/main" id="{633205DC-4235-715B-340A-37B5257558DC}"/>
                </a:ext>
              </a:extLst>
            </p:cNvPr>
            <p:cNvSpPr/>
            <p:nvPr/>
          </p:nvSpPr>
          <p:spPr bwMode="auto">
            <a:xfrm>
              <a:off x="3363913" y="2252663"/>
              <a:ext cx="5464175" cy="3500438"/>
            </a:xfrm>
            <a:custGeom>
              <a:avLst/>
              <a:gdLst>
                <a:gd name="T0" fmla="*/ 371 w 2087"/>
                <a:gd name="T1" fmla="*/ 1101 h 1339"/>
                <a:gd name="T2" fmla="*/ 1716 w 2087"/>
                <a:gd name="T3" fmla="*/ 1101 h 1339"/>
                <a:gd name="T4" fmla="*/ 1716 w 2087"/>
                <a:gd name="T5" fmla="*/ 238 h 1339"/>
                <a:gd name="T6" fmla="*/ 371 w 2087"/>
                <a:gd name="T7" fmla="*/ 238 h 1339"/>
                <a:gd name="T8" fmla="*/ 371 w 2087"/>
                <a:gd name="T9" fmla="*/ 1101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7" h="1339">
                  <a:moveTo>
                    <a:pt x="371" y="1101"/>
                  </a:moveTo>
                  <a:cubicBezTo>
                    <a:pt x="742" y="1339"/>
                    <a:pt x="1344" y="1339"/>
                    <a:pt x="1716" y="1101"/>
                  </a:cubicBezTo>
                  <a:cubicBezTo>
                    <a:pt x="2087" y="863"/>
                    <a:pt x="2087" y="477"/>
                    <a:pt x="1716" y="238"/>
                  </a:cubicBezTo>
                  <a:cubicBezTo>
                    <a:pt x="1344" y="0"/>
                    <a:pt x="742" y="0"/>
                    <a:pt x="371" y="238"/>
                  </a:cubicBezTo>
                  <a:cubicBezTo>
                    <a:pt x="0" y="477"/>
                    <a:pt x="0" y="863"/>
                    <a:pt x="371" y="110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3" name="任意多边形 5">
              <a:extLst>
                <a:ext uri="{FF2B5EF4-FFF2-40B4-BE49-F238E27FC236}">
                  <a16:creationId xmlns:a16="http://schemas.microsoft.com/office/drawing/2014/main" id="{488E27C1-D814-2846-2D7A-FAD1A7F28200}"/>
                </a:ext>
              </a:extLst>
            </p:cNvPr>
            <p:cNvSpPr/>
            <p:nvPr/>
          </p:nvSpPr>
          <p:spPr bwMode="auto">
            <a:xfrm>
              <a:off x="8013700" y="4032250"/>
              <a:ext cx="233363" cy="476250"/>
            </a:xfrm>
            <a:custGeom>
              <a:avLst/>
              <a:gdLst>
                <a:gd name="T0" fmla="*/ 27 w 89"/>
                <a:gd name="T1" fmla="*/ 182 h 182"/>
                <a:gd name="T2" fmla="*/ 9 w 89"/>
                <a:gd name="T3" fmla="*/ 171 h 182"/>
                <a:gd name="T4" fmla="*/ 6 w 89"/>
                <a:gd name="T5" fmla="*/ 80 h 182"/>
                <a:gd name="T6" fmla="*/ 71 w 89"/>
                <a:gd name="T7" fmla="*/ 6 h 182"/>
                <a:gd name="T8" fmla="*/ 62 w 89"/>
                <a:gd name="T9" fmla="*/ 64 h 182"/>
                <a:gd name="T10" fmla="*/ 27 w 89"/>
                <a:gd name="T1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82">
                  <a:moveTo>
                    <a:pt x="27" y="182"/>
                  </a:moveTo>
                  <a:cubicBezTo>
                    <a:pt x="9" y="171"/>
                    <a:pt x="9" y="171"/>
                    <a:pt x="9" y="171"/>
                  </a:cubicBezTo>
                  <a:cubicBezTo>
                    <a:pt x="9" y="171"/>
                    <a:pt x="0" y="122"/>
                    <a:pt x="6" y="80"/>
                  </a:cubicBezTo>
                  <a:cubicBezTo>
                    <a:pt x="16" y="21"/>
                    <a:pt x="56" y="0"/>
                    <a:pt x="71" y="6"/>
                  </a:cubicBezTo>
                  <a:cubicBezTo>
                    <a:pt x="85" y="12"/>
                    <a:pt x="89" y="30"/>
                    <a:pt x="62" y="64"/>
                  </a:cubicBezTo>
                  <a:cubicBezTo>
                    <a:pt x="47" y="84"/>
                    <a:pt x="27" y="127"/>
                    <a:pt x="27" y="182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4" name="任意多边形 6">
              <a:extLst>
                <a:ext uri="{FF2B5EF4-FFF2-40B4-BE49-F238E27FC236}">
                  <a16:creationId xmlns:a16="http://schemas.microsoft.com/office/drawing/2014/main" id="{04247934-0F18-D307-41BB-23977F06048A}"/>
                </a:ext>
              </a:extLst>
            </p:cNvPr>
            <p:cNvSpPr/>
            <p:nvPr/>
          </p:nvSpPr>
          <p:spPr bwMode="auto">
            <a:xfrm>
              <a:off x="8042275" y="4068763"/>
              <a:ext cx="133350" cy="376238"/>
            </a:xfrm>
            <a:custGeom>
              <a:avLst/>
              <a:gdLst>
                <a:gd name="T0" fmla="*/ 10 w 51"/>
                <a:gd name="T1" fmla="*/ 144 h 144"/>
                <a:gd name="T2" fmla="*/ 10 w 51"/>
                <a:gd name="T3" fmla="*/ 144 h 144"/>
                <a:gd name="T4" fmla="*/ 11 w 51"/>
                <a:gd name="T5" fmla="*/ 143 h 144"/>
                <a:gd name="T6" fmla="*/ 51 w 51"/>
                <a:gd name="T7" fmla="*/ 2 h 144"/>
                <a:gd name="T8" fmla="*/ 51 w 51"/>
                <a:gd name="T9" fmla="*/ 0 h 144"/>
                <a:gd name="T10" fmla="*/ 49 w 51"/>
                <a:gd name="T11" fmla="*/ 0 h 144"/>
                <a:gd name="T12" fmla="*/ 8 w 51"/>
                <a:gd name="T13" fmla="*/ 143 h 144"/>
                <a:gd name="T14" fmla="*/ 10 w 51"/>
                <a:gd name="T1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44">
                  <a:moveTo>
                    <a:pt x="10" y="144"/>
                  </a:moveTo>
                  <a:cubicBezTo>
                    <a:pt x="10" y="144"/>
                    <a:pt x="10" y="144"/>
                    <a:pt x="10" y="144"/>
                  </a:cubicBezTo>
                  <a:cubicBezTo>
                    <a:pt x="10" y="144"/>
                    <a:pt x="11" y="143"/>
                    <a:pt x="11" y="143"/>
                  </a:cubicBezTo>
                  <a:cubicBezTo>
                    <a:pt x="3" y="87"/>
                    <a:pt x="25" y="26"/>
                    <a:pt x="51" y="2"/>
                  </a:cubicBezTo>
                  <a:cubicBezTo>
                    <a:pt x="51" y="1"/>
                    <a:pt x="51" y="1"/>
                    <a:pt x="51" y="0"/>
                  </a:cubicBezTo>
                  <a:cubicBezTo>
                    <a:pt x="50" y="0"/>
                    <a:pt x="49" y="0"/>
                    <a:pt x="49" y="0"/>
                  </a:cubicBezTo>
                  <a:cubicBezTo>
                    <a:pt x="23" y="25"/>
                    <a:pt x="0" y="87"/>
                    <a:pt x="8" y="143"/>
                  </a:cubicBezTo>
                  <a:cubicBezTo>
                    <a:pt x="8" y="144"/>
                    <a:pt x="9" y="144"/>
                    <a:pt x="10" y="1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5" name="任意多边形 7">
              <a:extLst>
                <a:ext uri="{FF2B5EF4-FFF2-40B4-BE49-F238E27FC236}">
                  <a16:creationId xmlns:a16="http://schemas.microsoft.com/office/drawing/2014/main" id="{6EA756C6-8AC5-29D6-F709-A0A97EEEBE17}"/>
                </a:ext>
              </a:extLst>
            </p:cNvPr>
            <p:cNvSpPr/>
            <p:nvPr/>
          </p:nvSpPr>
          <p:spPr bwMode="auto">
            <a:xfrm>
              <a:off x="8047038" y="4178300"/>
              <a:ext cx="269875" cy="411163"/>
            </a:xfrm>
            <a:custGeom>
              <a:avLst/>
              <a:gdLst>
                <a:gd name="T0" fmla="*/ 66 w 103"/>
                <a:gd name="T1" fmla="*/ 155 h 157"/>
                <a:gd name="T2" fmla="*/ 77 w 103"/>
                <a:gd name="T3" fmla="*/ 152 h 157"/>
                <a:gd name="T4" fmla="*/ 86 w 103"/>
                <a:gd name="T5" fmla="*/ 141 h 157"/>
                <a:gd name="T6" fmla="*/ 89 w 103"/>
                <a:gd name="T7" fmla="*/ 125 h 157"/>
                <a:gd name="T8" fmla="*/ 87 w 103"/>
                <a:gd name="T9" fmla="*/ 117 h 157"/>
                <a:gd name="T10" fmla="*/ 84 w 103"/>
                <a:gd name="T11" fmla="*/ 109 h 157"/>
                <a:gd name="T12" fmla="*/ 83 w 103"/>
                <a:gd name="T13" fmla="*/ 101 h 157"/>
                <a:gd name="T14" fmla="*/ 93 w 103"/>
                <a:gd name="T15" fmla="*/ 88 h 157"/>
                <a:gd name="T16" fmla="*/ 103 w 103"/>
                <a:gd name="T17" fmla="*/ 73 h 157"/>
                <a:gd name="T18" fmla="*/ 97 w 103"/>
                <a:gd name="T19" fmla="*/ 59 h 157"/>
                <a:gd name="T20" fmla="*/ 87 w 103"/>
                <a:gd name="T21" fmla="*/ 47 h 157"/>
                <a:gd name="T22" fmla="*/ 84 w 103"/>
                <a:gd name="T23" fmla="*/ 36 h 157"/>
                <a:gd name="T24" fmla="*/ 86 w 103"/>
                <a:gd name="T25" fmla="*/ 30 h 157"/>
                <a:gd name="T26" fmla="*/ 93 w 103"/>
                <a:gd name="T27" fmla="*/ 17 h 157"/>
                <a:gd name="T28" fmla="*/ 91 w 103"/>
                <a:gd name="T29" fmla="*/ 3 h 157"/>
                <a:gd name="T30" fmla="*/ 80 w 103"/>
                <a:gd name="T31" fmla="*/ 0 h 157"/>
                <a:gd name="T32" fmla="*/ 69 w 103"/>
                <a:gd name="T33" fmla="*/ 4 h 157"/>
                <a:gd name="T34" fmla="*/ 41 w 103"/>
                <a:gd name="T35" fmla="*/ 27 h 157"/>
                <a:gd name="T36" fmla="*/ 27 w 103"/>
                <a:gd name="T37" fmla="*/ 30 h 157"/>
                <a:gd name="T38" fmla="*/ 16 w 103"/>
                <a:gd name="T39" fmla="*/ 38 h 157"/>
                <a:gd name="T40" fmla="*/ 17 w 103"/>
                <a:gd name="T41" fmla="*/ 65 h 157"/>
                <a:gd name="T42" fmla="*/ 3 w 103"/>
                <a:gd name="T43" fmla="*/ 83 h 157"/>
                <a:gd name="T44" fmla="*/ 1 w 103"/>
                <a:gd name="T45" fmla="*/ 93 h 157"/>
                <a:gd name="T46" fmla="*/ 5 w 103"/>
                <a:gd name="T47" fmla="*/ 110 h 157"/>
                <a:gd name="T48" fmla="*/ 14 w 103"/>
                <a:gd name="T49" fmla="*/ 126 h 157"/>
                <a:gd name="T50" fmla="*/ 66 w 103"/>
                <a:gd name="T51" fmla="*/ 15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3" h="157">
                  <a:moveTo>
                    <a:pt x="66" y="155"/>
                  </a:moveTo>
                  <a:cubicBezTo>
                    <a:pt x="69" y="157"/>
                    <a:pt x="75" y="153"/>
                    <a:pt x="77" y="152"/>
                  </a:cubicBezTo>
                  <a:cubicBezTo>
                    <a:pt x="81" y="149"/>
                    <a:pt x="84" y="145"/>
                    <a:pt x="86" y="141"/>
                  </a:cubicBezTo>
                  <a:cubicBezTo>
                    <a:pt x="89" y="136"/>
                    <a:pt x="89" y="131"/>
                    <a:pt x="89" y="125"/>
                  </a:cubicBezTo>
                  <a:cubicBezTo>
                    <a:pt x="88" y="122"/>
                    <a:pt x="87" y="120"/>
                    <a:pt x="87" y="117"/>
                  </a:cubicBezTo>
                  <a:cubicBezTo>
                    <a:pt x="86" y="114"/>
                    <a:pt x="85" y="112"/>
                    <a:pt x="84" y="109"/>
                  </a:cubicBezTo>
                  <a:cubicBezTo>
                    <a:pt x="83" y="106"/>
                    <a:pt x="83" y="103"/>
                    <a:pt x="83" y="101"/>
                  </a:cubicBezTo>
                  <a:cubicBezTo>
                    <a:pt x="84" y="95"/>
                    <a:pt x="89" y="91"/>
                    <a:pt x="93" y="88"/>
                  </a:cubicBezTo>
                  <a:cubicBezTo>
                    <a:pt x="98" y="84"/>
                    <a:pt x="103" y="79"/>
                    <a:pt x="103" y="73"/>
                  </a:cubicBezTo>
                  <a:cubicBezTo>
                    <a:pt x="103" y="67"/>
                    <a:pt x="101" y="63"/>
                    <a:pt x="97" y="59"/>
                  </a:cubicBezTo>
                  <a:cubicBezTo>
                    <a:pt x="94" y="55"/>
                    <a:pt x="90" y="51"/>
                    <a:pt x="87" y="47"/>
                  </a:cubicBezTo>
                  <a:cubicBezTo>
                    <a:pt x="85" y="44"/>
                    <a:pt x="84" y="40"/>
                    <a:pt x="84" y="36"/>
                  </a:cubicBezTo>
                  <a:cubicBezTo>
                    <a:pt x="84" y="34"/>
                    <a:pt x="85" y="32"/>
                    <a:pt x="86" y="30"/>
                  </a:cubicBezTo>
                  <a:cubicBezTo>
                    <a:pt x="89" y="25"/>
                    <a:pt x="92" y="21"/>
                    <a:pt x="93" y="17"/>
                  </a:cubicBezTo>
                  <a:cubicBezTo>
                    <a:pt x="95" y="12"/>
                    <a:pt x="95" y="6"/>
                    <a:pt x="91" y="3"/>
                  </a:cubicBezTo>
                  <a:cubicBezTo>
                    <a:pt x="88" y="0"/>
                    <a:pt x="84" y="0"/>
                    <a:pt x="80" y="0"/>
                  </a:cubicBezTo>
                  <a:cubicBezTo>
                    <a:pt x="76" y="0"/>
                    <a:pt x="72" y="2"/>
                    <a:pt x="69" y="4"/>
                  </a:cubicBezTo>
                  <a:cubicBezTo>
                    <a:pt x="58" y="10"/>
                    <a:pt x="52" y="22"/>
                    <a:pt x="41" y="27"/>
                  </a:cubicBezTo>
                  <a:cubicBezTo>
                    <a:pt x="37" y="29"/>
                    <a:pt x="32" y="29"/>
                    <a:pt x="27" y="30"/>
                  </a:cubicBezTo>
                  <a:cubicBezTo>
                    <a:pt x="23" y="31"/>
                    <a:pt x="18" y="34"/>
                    <a:pt x="16" y="38"/>
                  </a:cubicBezTo>
                  <a:cubicBezTo>
                    <a:pt x="12" y="46"/>
                    <a:pt x="20" y="56"/>
                    <a:pt x="17" y="65"/>
                  </a:cubicBezTo>
                  <a:cubicBezTo>
                    <a:pt x="14" y="73"/>
                    <a:pt x="7" y="76"/>
                    <a:pt x="3" y="83"/>
                  </a:cubicBezTo>
                  <a:cubicBezTo>
                    <a:pt x="1" y="86"/>
                    <a:pt x="0" y="89"/>
                    <a:pt x="1" y="93"/>
                  </a:cubicBezTo>
                  <a:cubicBezTo>
                    <a:pt x="1" y="99"/>
                    <a:pt x="2" y="103"/>
                    <a:pt x="5" y="110"/>
                  </a:cubicBezTo>
                  <a:cubicBezTo>
                    <a:pt x="7" y="116"/>
                    <a:pt x="14" y="126"/>
                    <a:pt x="14" y="126"/>
                  </a:cubicBezTo>
                  <a:cubicBezTo>
                    <a:pt x="14" y="126"/>
                    <a:pt x="65" y="155"/>
                    <a:pt x="66" y="15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6" name="任意多边形 8">
              <a:extLst>
                <a:ext uri="{FF2B5EF4-FFF2-40B4-BE49-F238E27FC236}">
                  <a16:creationId xmlns:a16="http://schemas.microsoft.com/office/drawing/2014/main" id="{60D3C81C-0F9A-8DD9-AC45-A03B446345D7}"/>
                </a:ext>
              </a:extLst>
            </p:cNvPr>
            <p:cNvSpPr/>
            <p:nvPr/>
          </p:nvSpPr>
          <p:spPr bwMode="auto">
            <a:xfrm>
              <a:off x="8131175" y="4200525"/>
              <a:ext cx="120650" cy="341313"/>
            </a:xfrm>
            <a:custGeom>
              <a:avLst/>
              <a:gdLst>
                <a:gd name="T0" fmla="*/ 4 w 46"/>
                <a:gd name="T1" fmla="*/ 131 h 131"/>
                <a:gd name="T2" fmla="*/ 4 w 46"/>
                <a:gd name="T3" fmla="*/ 131 h 131"/>
                <a:gd name="T4" fmla="*/ 5 w 46"/>
                <a:gd name="T5" fmla="*/ 130 h 131"/>
                <a:gd name="T6" fmla="*/ 45 w 46"/>
                <a:gd name="T7" fmla="*/ 3 h 131"/>
                <a:gd name="T8" fmla="*/ 45 w 46"/>
                <a:gd name="T9" fmla="*/ 1 h 131"/>
                <a:gd name="T10" fmla="*/ 44 w 46"/>
                <a:gd name="T11" fmla="*/ 1 h 131"/>
                <a:gd name="T12" fmla="*/ 2 w 46"/>
                <a:gd name="T13" fmla="*/ 130 h 131"/>
                <a:gd name="T14" fmla="*/ 4 w 46"/>
                <a:gd name="T1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31">
                  <a:moveTo>
                    <a:pt x="4" y="131"/>
                  </a:moveTo>
                  <a:cubicBezTo>
                    <a:pt x="4" y="131"/>
                    <a:pt x="4" y="131"/>
                    <a:pt x="4" y="131"/>
                  </a:cubicBezTo>
                  <a:cubicBezTo>
                    <a:pt x="4" y="131"/>
                    <a:pt x="5" y="131"/>
                    <a:pt x="5" y="130"/>
                  </a:cubicBezTo>
                  <a:cubicBezTo>
                    <a:pt x="3" y="77"/>
                    <a:pt x="27" y="20"/>
                    <a:pt x="45" y="3"/>
                  </a:cubicBezTo>
                  <a:cubicBezTo>
                    <a:pt x="46" y="2"/>
                    <a:pt x="46" y="1"/>
                    <a:pt x="45" y="1"/>
                  </a:cubicBezTo>
                  <a:cubicBezTo>
                    <a:pt x="45" y="0"/>
                    <a:pt x="44" y="0"/>
                    <a:pt x="44" y="1"/>
                  </a:cubicBezTo>
                  <a:cubicBezTo>
                    <a:pt x="25" y="18"/>
                    <a:pt x="0" y="77"/>
                    <a:pt x="2" y="130"/>
                  </a:cubicBezTo>
                  <a:cubicBezTo>
                    <a:pt x="2" y="131"/>
                    <a:pt x="3" y="131"/>
                    <a:pt x="4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7" name="任意多边形 9">
              <a:extLst>
                <a:ext uri="{FF2B5EF4-FFF2-40B4-BE49-F238E27FC236}">
                  <a16:creationId xmlns:a16="http://schemas.microsoft.com/office/drawing/2014/main" id="{2CB5BA3F-0E92-A375-0D12-3F4D0D33C598}"/>
                </a:ext>
              </a:extLst>
            </p:cNvPr>
            <p:cNvSpPr/>
            <p:nvPr/>
          </p:nvSpPr>
          <p:spPr bwMode="auto">
            <a:xfrm>
              <a:off x="8158163" y="4356100"/>
              <a:ext cx="106363" cy="23813"/>
            </a:xfrm>
            <a:custGeom>
              <a:avLst/>
              <a:gdLst>
                <a:gd name="T0" fmla="*/ 1 w 41"/>
                <a:gd name="T1" fmla="*/ 9 h 9"/>
                <a:gd name="T2" fmla="*/ 2 w 41"/>
                <a:gd name="T3" fmla="*/ 9 h 9"/>
                <a:gd name="T4" fmla="*/ 40 w 41"/>
                <a:gd name="T5" fmla="*/ 3 h 9"/>
                <a:gd name="T6" fmla="*/ 41 w 41"/>
                <a:gd name="T7" fmla="*/ 2 h 9"/>
                <a:gd name="T8" fmla="*/ 40 w 41"/>
                <a:gd name="T9" fmla="*/ 0 h 9"/>
                <a:gd name="T10" fmla="*/ 1 w 41"/>
                <a:gd name="T11" fmla="*/ 7 h 9"/>
                <a:gd name="T12" fmla="*/ 0 w 41"/>
                <a:gd name="T13" fmla="*/ 8 h 9"/>
                <a:gd name="T14" fmla="*/ 1 w 41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9">
                  <a:moveTo>
                    <a:pt x="1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9" y="4"/>
                    <a:pt x="40" y="3"/>
                    <a:pt x="40" y="3"/>
                  </a:cubicBezTo>
                  <a:cubicBezTo>
                    <a:pt x="41" y="3"/>
                    <a:pt x="41" y="2"/>
                    <a:pt x="41" y="2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40" y="0"/>
                    <a:pt x="18" y="1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8" name="任意多边形 10">
              <a:extLst>
                <a:ext uri="{FF2B5EF4-FFF2-40B4-BE49-F238E27FC236}">
                  <a16:creationId xmlns:a16="http://schemas.microsoft.com/office/drawing/2014/main" id="{5CE1F5F8-8E93-0FE1-E198-431D8788B58F}"/>
                </a:ext>
              </a:extLst>
            </p:cNvPr>
            <p:cNvSpPr/>
            <p:nvPr/>
          </p:nvSpPr>
          <p:spPr bwMode="auto">
            <a:xfrm>
              <a:off x="4613275" y="2997200"/>
              <a:ext cx="3211513" cy="1854200"/>
            </a:xfrm>
            <a:custGeom>
              <a:avLst/>
              <a:gdLst>
                <a:gd name="T0" fmla="*/ 146 w 2023"/>
                <a:gd name="T1" fmla="*/ 0 h 1168"/>
                <a:gd name="T2" fmla="*/ 0 w 2023"/>
                <a:gd name="T3" fmla="*/ 84 h 1168"/>
                <a:gd name="T4" fmla="*/ 1731 w 2023"/>
                <a:gd name="T5" fmla="*/ 1168 h 1168"/>
                <a:gd name="T6" fmla="*/ 2023 w 2023"/>
                <a:gd name="T7" fmla="*/ 998 h 1168"/>
                <a:gd name="T8" fmla="*/ 146 w 2023"/>
                <a:gd name="T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3" h="1168">
                  <a:moveTo>
                    <a:pt x="146" y="0"/>
                  </a:moveTo>
                  <a:lnTo>
                    <a:pt x="0" y="84"/>
                  </a:lnTo>
                  <a:lnTo>
                    <a:pt x="1731" y="1168"/>
                  </a:lnTo>
                  <a:lnTo>
                    <a:pt x="2023" y="998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9" name="任意多边形 11">
              <a:extLst>
                <a:ext uri="{FF2B5EF4-FFF2-40B4-BE49-F238E27FC236}">
                  <a16:creationId xmlns:a16="http://schemas.microsoft.com/office/drawing/2014/main" id="{3027292D-37EA-8D61-4458-475D70C56A13}"/>
                </a:ext>
              </a:extLst>
            </p:cNvPr>
            <p:cNvSpPr/>
            <p:nvPr/>
          </p:nvSpPr>
          <p:spPr bwMode="auto">
            <a:xfrm>
              <a:off x="4613275" y="2997200"/>
              <a:ext cx="3211513" cy="1854200"/>
            </a:xfrm>
            <a:custGeom>
              <a:avLst/>
              <a:gdLst>
                <a:gd name="T0" fmla="*/ 146 w 2023"/>
                <a:gd name="T1" fmla="*/ 0 h 1168"/>
                <a:gd name="T2" fmla="*/ 0 w 2023"/>
                <a:gd name="T3" fmla="*/ 84 h 1168"/>
                <a:gd name="T4" fmla="*/ 1731 w 2023"/>
                <a:gd name="T5" fmla="*/ 1168 h 1168"/>
                <a:gd name="T6" fmla="*/ 2023 w 2023"/>
                <a:gd name="T7" fmla="*/ 998 h 1168"/>
                <a:gd name="T8" fmla="*/ 146 w 2023"/>
                <a:gd name="T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3" h="1168">
                  <a:moveTo>
                    <a:pt x="146" y="0"/>
                  </a:moveTo>
                  <a:lnTo>
                    <a:pt x="0" y="84"/>
                  </a:lnTo>
                  <a:lnTo>
                    <a:pt x="1731" y="1168"/>
                  </a:lnTo>
                  <a:lnTo>
                    <a:pt x="2023" y="998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0" name="任意多边形 12">
              <a:extLst>
                <a:ext uri="{FF2B5EF4-FFF2-40B4-BE49-F238E27FC236}">
                  <a16:creationId xmlns:a16="http://schemas.microsoft.com/office/drawing/2014/main" id="{C7DD96AB-569D-9873-6C1C-49662FC96137}"/>
                </a:ext>
              </a:extLst>
            </p:cNvPr>
            <p:cNvSpPr/>
            <p:nvPr/>
          </p:nvSpPr>
          <p:spPr bwMode="auto">
            <a:xfrm>
              <a:off x="4457700" y="2908300"/>
              <a:ext cx="542925" cy="311150"/>
            </a:xfrm>
            <a:custGeom>
              <a:avLst/>
              <a:gdLst>
                <a:gd name="T0" fmla="*/ 25 w 342"/>
                <a:gd name="T1" fmla="*/ 14 h 196"/>
                <a:gd name="T2" fmla="*/ 0 w 342"/>
                <a:gd name="T3" fmla="*/ 196 h 196"/>
                <a:gd name="T4" fmla="*/ 342 w 342"/>
                <a:gd name="T5" fmla="*/ 0 h 196"/>
                <a:gd name="T6" fmla="*/ 25 w 342"/>
                <a:gd name="T7" fmla="*/ 1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2" h="196">
                  <a:moveTo>
                    <a:pt x="25" y="14"/>
                  </a:moveTo>
                  <a:lnTo>
                    <a:pt x="0" y="196"/>
                  </a:lnTo>
                  <a:lnTo>
                    <a:pt x="342" y="0"/>
                  </a:lnTo>
                  <a:lnTo>
                    <a:pt x="25" y="14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1" name="任意多边形 13">
              <a:extLst>
                <a:ext uri="{FF2B5EF4-FFF2-40B4-BE49-F238E27FC236}">
                  <a16:creationId xmlns:a16="http://schemas.microsoft.com/office/drawing/2014/main" id="{7FFCECB4-9610-9BE9-44EA-0D54E613FB89}"/>
                </a:ext>
              </a:extLst>
            </p:cNvPr>
            <p:cNvSpPr/>
            <p:nvPr/>
          </p:nvSpPr>
          <p:spPr bwMode="auto">
            <a:xfrm>
              <a:off x="4202113" y="4059238"/>
              <a:ext cx="3314700" cy="901700"/>
            </a:xfrm>
            <a:custGeom>
              <a:avLst/>
              <a:gdLst>
                <a:gd name="T0" fmla="*/ 1266 w 1266"/>
                <a:gd name="T1" fmla="*/ 268 h 345"/>
                <a:gd name="T2" fmla="*/ 1133 w 1266"/>
                <a:gd name="T3" fmla="*/ 345 h 345"/>
                <a:gd name="T4" fmla="*/ 992 w 1266"/>
                <a:gd name="T5" fmla="*/ 264 h 345"/>
                <a:gd name="T6" fmla="*/ 469 w 1266"/>
                <a:gd name="T7" fmla="*/ 100 h 345"/>
                <a:gd name="T8" fmla="*/ 25 w 1266"/>
                <a:gd name="T9" fmla="*/ 102 h 345"/>
                <a:gd name="T10" fmla="*/ 0 w 1266"/>
                <a:gd name="T11" fmla="*/ 41 h 345"/>
                <a:gd name="T12" fmla="*/ 91 w 1266"/>
                <a:gd name="T13" fmla="*/ 27 h 345"/>
                <a:gd name="T14" fmla="*/ 589 w 1266"/>
                <a:gd name="T15" fmla="*/ 20 h 345"/>
                <a:gd name="T16" fmla="*/ 1125 w 1266"/>
                <a:gd name="T17" fmla="*/ 187 h 345"/>
                <a:gd name="T18" fmla="*/ 1266 w 1266"/>
                <a:gd name="T19" fmla="*/ 268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6" h="345">
                  <a:moveTo>
                    <a:pt x="1266" y="268"/>
                  </a:moveTo>
                  <a:cubicBezTo>
                    <a:pt x="1133" y="345"/>
                    <a:pt x="1133" y="345"/>
                    <a:pt x="1133" y="345"/>
                  </a:cubicBezTo>
                  <a:cubicBezTo>
                    <a:pt x="992" y="264"/>
                    <a:pt x="992" y="264"/>
                    <a:pt x="992" y="264"/>
                  </a:cubicBezTo>
                  <a:cubicBezTo>
                    <a:pt x="849" y="181"/>
                    <a:pt x="667" y="125"/>
                    <a:pt x="469" y="100"/>
                  </a:cubicBezTo>
                  <a:cubicBezTo>
                    <a:pt x="323" y="83"/>
                    <a:pt x="170" y="83"/>
                    <a:pt x="25" y="10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253" y="2"/>
                    <a:pt x="425" y="0"/>
                    <a:pt x="589" y="20"/>
                  </a:cubicBezTo>
                  <a:cubicBezTo>
                    <a:pt x="793" y="44"/>
                    <a:pt x="978" y="102"/>
                    <a:pt x="1125" y="187"/>
                  </a:cubicBezTo>
                  <a:cubicBezTo>
                    <a:pt x="1266" y="268"/>
                    <a:pt x="1266" y="268"/>
                    <a:pt x="1266" y="268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2" name="任意多边形 14">
              <a:extLst>
                <a:ext uri="{FF2B5EF4-FFF2-40B4-BE49-F238E27FC236}">
                  <a16:creationId xmlns:a16="http://schemas.microsoft.com/office/drawing/2014/main" id="{EAA72034-D656-D40E-4744-ADF36B47738B}"/>
                </a:ext>
              </a:extLst>
            </p:cNvPr>
            <p:cNvSpPr/>
            <p:nvPr/>
          </p:nvSpPr>
          <p:spPr bwMode="auto">
            <a:xfrm>
              <a:off x="3919538" y="4024313"/>
              <a:ext cx="428625" cy="457200"/>
            </a:xfrm>
            <a:custGeom>
              <a:avLst/>
              <a:gdLst>
                <a:gd name="T0" fmla="*/ 136 w 270"/>
                <a:gd name="T1" fmla="*/ 0 h 288"/>
                <a:gd name="T2" fmla="*/ 270 w 270"/>
                <a:gd name="T3" fmla="*/ 288 h 288"/>
                <a:gd name="T4" fmla="*/ 0 w 270"/>
                <a:gd name="T5" fmla="*/ 176 h 288"/>
                <a:gd name="T6" fmla="*/ 136 w 270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288">
                  <a:moveTo>
                    <a:pt x="136" y="0"/>
                  </a:moveTo>
                  <a:lnTo>
                    <a:pt x="270" y="288"/>
                  </a:lnTo>
                  <a:lnTo>
                    <a:pt x="0" y="17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3" name="任意多边形 15">
              <a:extLst>
                <a:ext uri="{FF2B5EF4-FFF2-40B4-BE49-F238E27FC236}">
                  <a16:creationId xmlns:a16="http://schemas.microsoft.com/office/drawing/2014/main" id="{3D564087-F8B2-FAA1-E9B0-98DAF2FB2B45}"/>
                </a:ext>
              </a:extLst>
            </p:cNvPr>
            <p:cNvSpPr/>
            <p:nvPr/>
          </p:nvSpPr>
          <p:spPr bwMode="auto">
            <a:xfrm>
              <a:off x="6450013" y="2733675"/>
              <a:ext cx="1568450" cy="1936750"/>
            </a:xfrm>
            <a:custGeom>
              <a:avLst/>
              <a:gdLst>
                <a:gd name="T0" fmla="*/ 599 w 599"/>
                <a:gd name="T1" fmla="*/ 665 h 741"/>
                <a:gd name="T2" fmla="*/ 466 w 599"/>
                <a:gd name="T3" fmla="*/ 741 h 741"/>
                <a:gd name="T4" fmla="*/ 326 w 599"/>
                <a:gd name="T5" fmla="*/ 660 h 741"/>
                <a:gd name="T6" fmla="*/ 35 w 599"/>
                <a:gd name="T7" fmla="*/ 351 h 741"/>
                <a:gd name="T8" fmla="*/ 49 w 599"/>
                <a:gd name="T9" fmla="*/ 63 h 741"/>
                <a:gd name="T10" fmla="*/ 73 w 599"/>
                <a:gd name="T11" fmla="*/ 11 h 741"/>
                <a:gd name="T12" fmla="*/ 188 w 599"/>
                <a:gd name="T13" fmla="*/ 0 h 741"/>
                <a:gd name="T14" fmla="*/ 175 w 599"/>
                <a:gd name="T15" fmla="*/ 281 h 741"/>
                <a:gd name="T16" fmla="*/ 459 w 599"/>
                <a:gd name="T17" fmla="*/ 583 h 741"/>
                <a:gd name="T18" fmla="*/ 599 w 599"/>
                <a:gd name="T19" fmla="*/ 665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741">
                  <a:moveTo>
                    <a:pt x="599" y="665"/>
                  </a:moveTo>
                  <a:cubicBezTo>
                    <a:pt x="466" y="741"/>
                    <a:pt x="466" y="741"/>
                    <a:pt x="466" y="741"/>
                  </a:cubicBezTo>
                  <a:cubicBezTo>
                    <a:pt x="326" y="660"/>
                    <a:pt x="326" y="660"/>
                    <a:pt x="326" y="660"/>
                  </a:cubicBezTo>
                  <a:cubicBezTo>
                    <a:pt x="178" y="575"/>
                    <a:pt x="78" y="468"/>
                    <a:pt x="35" y="351"/>
                  </a:cubicBezTo>
                  <a:cubicBezTo>
                    <a:pt x="0" y="256"/>
                    <a:pt x="5" y="157"/>
                    <a:pt x="49" y="63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46" y="91"/>
                    <a:pt x="141" y="188"/>
                    <a:pt x="175" y="281"/>
                  </a:cubicBezTo>
                  <a:cubicBezTo>
                    <a:pt x="217" y="396"/>
                    <a:pt x="315" y="500"/>
                    <a:pt x="459" y="583"/>
                  </a:cubicBezTo>
                  <a:cubicBezTo>
                    <a:pt x="599" y="665"/>
                    <a:pt x="599" y="665"/>
                    <a:pt x="599" y="665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4" name="任意多边形 16">
              <a:extLst>
                <a:ext uri="{FF2B5EF4-FFF2-40B4-BE49-F238E27FC236}">
                  <a16:creationId xmlns:a16="http://schemas.microsoft.com/office/drawing/2014/main" id="{93907741-73AE-2A99-B2B7-566BE6AF0AAA}"/>
                </a:ext>
              </a:extLst>
            </p:cNvPr>
            <p:cNvSpPr/>
            <p:nvPr/>
          </p:nvSpPr>
          <p:spPr bwMode="auto">
            <a:xfrm>
              <a:off x="6364288" y="2628900"/>
              <a:ext cx="793750" cy="246063"/>
            </a:xfrm>
            <a:custGeom>
              <a:avLst/>
              <a:gdLst>
                <a:gd name="T0" fmla="*/ 0 w 500"/>
                <a:gd name="T1" fmla="*/ 79 h 155"/>
                <a:gd name="T2" fmla="*/ 500 w 500"/>
                <a:gd name="T3" fmla="*/ 155 h 155"/>
                <a:gd name="T4" fmla="*/ 305 w 500"/>
                <a:gd name="T5" fmla="*/ 0 h 155"/>
                <a:gd name="T6" fmla="*/ 0 w 500"/>
                <a:gd name="T7" fmla="*/ 7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0" h="155">
                  <a:moveTo>
                    <a:pt x="0" y="79"/>
                  </a:moveTo>
                  <a:lnTo>
                    <a:pt x="500" y="155"/>
                  </a:lnTo>
                  <a:lnTo>
                    <a:pt x="305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5" name="任意多边形 17">
              <a:extLst>
                <a:ext uri="{FF2B5EF4-FFF2-40B4-BE49-F238E27FC236}">
                  <a16:creationId xmlns:a16="http://schemas.microsoft.com/office/drawing/2014/main" id="{5D60E5B4-9026-6873-2AB2-59B88E701533}"/>
                </a:ext>
              </a:extLst>
            </p:cNvPr>
            <p:cNvSpPr/>
            <p:nvPr/>
          </p:nvSpPr>
          <p:spPr bwMode="auto">
            <a:xfrm>
              <a:off x="7053263" y="4403725"/>
              <a:ext cx="1238250" cy="712788"/>
            </a:xfrm>
            <a:custGeom>
              <a:avLst/>
              <a:gdLst>
                <a:gd name="T0" fmla="*/ 0 w 780"/>
                <a:gd name="T1" fmla="*/ 310 h 449"/>
                <a:gd name="T2" fmla="*/ 242 w 780"/>
                <a:gd name="T3" fmla="*/ 449 h 449"/>
                <a:gd name="T4" fmla="*/ 780 w 780"/>
                <a:gd name="T5" fmla="*/ 140 h 449"/>
                <a:gd name="T6" fmla="*/ 536 w 780"/>
                <a:gd name="T7" fmla="*/ 0 h 449"/>
                <a:gd name="T8" fmla="*/ 0 w 780"/>
                <a:gd name="T9" fmla="*/ 31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49">
                  <a:moveTo>
                    <a:pt x="0" y="310"/>
                  </a:moveTo>
                  <a:lnTo>
                    <a:pt x="242" y="449"/>
                  </a:lnTo>
                  <a:lnTo>
                    <a:pt x="780" y="140"/>
                  </a:lnTo>
                  <a:lnTo>
                    <a:pt x="536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6" name="任意多边形 18">
              <a:extLst>
                <a:ext uri="{FF2B5EF4-FFF2-40B4-BE49-F238E27FC236}">
                  <a16:creationId xmlns:a16="http://schemas.microsoft.com/office/drawing/2014/main" id="{B76E1831-6704-C629-3073-600892E526B6}"/>
                </a:ext>
              </a:extLst>
            </p:cNvPr>
            <p:cNvSpPr/>
            <p:nvPr/>
          </p:nvSpPr>
          <p:spPr bwMode="auto">
            <a:xfrm>
              <a:off x="7053263" y="4403725"/>
              <a:ext cx="1238250" cy="712788"/>
            </a:xfrm>
            <a:custGeom>
              <a:avLst/>
              <a:gdLst>
                <a:gd name="T0" fmla="*/ 0 w 780"/>
                <a:gd name="T1" fmla="*/ 310 h 449"/>
                <a:gd name="T2" fmla="*/ 242 w 780"/>
                <a:gd name="T3" fmla="*/ 449 h 449"/>
                <a:gd name="T4" fmla="*/ 780 w 780"/>
                <a:gd name="T5" fmla="*/ 140 h 449"/>
                <a:gd name="T6" fmla="*/ 536 w 780"/>
                <a:gd name="T7" fmla="*/ 0 h 449"/>
                <a:gd name="T8" fmla="*/ 0 w 780"/>
                <a:gd name="T9" fmla="*/ 31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49">
                  <a:moveTo>
                    <a:pt x="0" y="310"/>
                  </a:moveTo>
                  <a:lnTo>
                    <a:pt x="242" y="449"/>
                  </a:lnTo>
                  <a:lnTo>
                    <a:pt x="780" y="140"/>
                  </a:lnTo>
                  <a:lnTo>
                    <a:pt x="536" y="0"/>
                  </a:lnTo>
                  <a:lnTo>
                    <a:pt x="0" y="3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7" name="任意多边形 19">
              <a:extLst>
                <a:ext uri="{FF2B5EF4-FFF2-40B4-BE49-F238E27FC236}">
                  <a16:creationId xmlns:a16="http://schemas.microsoft.com/office/drawing/2014/main" id="{AABF23A9-8E13-F30F-9E4F-87E818407C4D}"/>
                </a:ext>
              </a:extLst>
            </p:cNvPr>
            <p:cNvSpPr/>
            <p:nvPr/>
          </p:nvSpPr>
          <p:spPr bwMode="auto">
            <a:xfrm>
              <a:off x="7158038" y="4459288"/>
              <a:ext cx="396875" cy="234950"/>
            </a:xfrm>
            <a:custGeom>
              <a:avLst/>
              <a:gdLst>
                <a:gd name="T0" fmla="*/ 56 w 152"/>
                <a:gd name="T1" fmla="*/ 0 h 90"/>
                <a:gd name="T2" fmla="*/ 31 w 152"/>
                <a:gd name="T3" fmla="*/ 12 h 90"/>
                <a:gd name="T4" fmla="*/ 0 w 152"/>
                <a:gd name="T5" fmla="*/ 37 h 90"/>
                <a:gd name="T6" fmla="*/ 93 w 152"/>
                <a:gd name="T7" fmla="*/ 90 h 90"/>
                <a:gd name="T8" fmla="*/ 152 w 152"/>
                <a:gd name="T9" fmla="*/ 56 h 90"/>
                <a:gd name="T10" fmla="*/ 56 w 152"/>
                <a:gd name="T11" fmla="*/ 0 h 90"/>
                <a:gd name="T12" fmla="*/ 56 w 152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0">
                  <a:moveTo>
                    <a:pt x="56" y="0"/>
                  </a:moveTo>
                  <a:cubicBezTo>
                    <a:pt x="47" y="4"/>
                    <a:pt x="39" y="7"/>
                    <a:pt x="31" y="12"/>
                  </a:cubicBezTo>
                  <a:cubicBezTo>
                    <a:pt x="18" y="19"/>
                    <a:pt x="8" y="28"/>
                    <a:pt x="0" y="37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8" name="任意多边形 20">
              <a:extLst>
                <a:ext uri="{FF2B5EF4-FFF2-40B4-BE49-F238E27FC236}">
                  <a16:creationId xmlns:a16="http://schemas.microsoft.com/office/drawing/2014/main" id="{92708B0E-B003-45C8-E8A7-AF6BDDF102A9}"/>
                </a:ext>
              </a:extLst>
            </p:cNvPr>
            <p:cNvSpPr/>
            <p:nvPr/>
          </p:nvSpPr>
          <p:spPr bwMode="auto">
            <a:xfrm>
              <a:off x="7092950" y="4556125"/>
              <a:ext cx="307975" cy="247650"/>
            </a:xfrm>
            <a:custGeom>
              <a:avLst/>
              <a:gdLst>
                <a:gd name="T0" fmla="*/ 25 w 118"/>
                <a:gd name="T1" fmla="*/ 0 h 95"/>
                <a:gd name="T2" fmla="*/ 45 w 118"/>
                <a:gd name="T3" fmla="*/ 95 h 95"/>
                <a:gd name="T4" fmla="*/ 118 w 118"/>
                <a:gd name="T5" fmla="*/ 53 h 95"/>
                <a:gd name="T6" fmla="*/ 25 w 118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95">
                  <a:moveTo>
                    <a:pt x="25" y="0"/>
                  </a:moveTo>
                  <a:cubicBezTo>
                    <a:pt x="0" y="30"/>
                    <a:pt x="6" y="68"/>
                    <a:pt x="45" y="95"/>
                  </a:cubicBezTo>
                  <a:cubicBezTo>
                    <a:pt x="118" y="53"/>
                    <a:pt x="118" y="53"/>
                    <a:pt x="118" y="5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9" name="任意多边形 21">
              <a:extLst>
                <a:ext uri="{FF2B5EF4-FFF2-40B4-BE49-F238E27FC236}">
                  <a16:creationId xmlns:a16="http://schemas.microsoft.com/office/drawing/2014/main" id="{C8B97342-01DC-C323-382C-6A48D2FDA927}"/>
                </a:ext>
              </a:extLst>
            </p:cNvPr>
            <p:cNvSpPr/>
            <p:nvPr/>
          </p:nvSpPr>
          <p:spPr bwMode="auto">
            <a:xfrm>
              <a:off x="7304088" y="4419600"/>
              <a:ext cx="479425" cy="185738"/>
            </a:xfrm>
            <a:custGeom>
              <a:avLst/>
              <a:gdLst>
                <a:gd name="T0" fmla="*/ 85 w 183"/>
                <a:gd name="T1" fmla="*/ 0 h 71"/>
                <a:gd name="T2" fmla="*/ 0 w 183"/>
                <a:gd name="T3" fmla="*/ 15 h 71"/>
                <a:gd name="T4" fmla="*/ 0 w 183"/>
                <a:gd name="T5" fmla="*/ 15 h 71"/>
                <a:gd name="T6" fmla="*/ 96 w 183"/>
                <a:gd name="T7" fmla="*/ 71 h 71"/>
                <a:gd name="T8" fmla="*/ 183 w 183"/>
                <a:gd name="T9" fmla="*/ 20 h 71"/>
                <a:gd name="T10" fmla="*/ 85 w 183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71">
                  <a:moveTo>
                    <a:pt x="85" y="0"/>
                  </a:moveTo>
                  <a:cubicBezTo>
                    <a:pt x="55" y="0"/>
                    <a:pt x="25" y="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54" y="7"/>
                    <a:pt x="120" y="0"/>
                    <a:pt x="8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0" name="任意多边形 22">
              <a:extLst>
                <a:ext uri="{FF2B5EF4-FFF2-40B4-BE49-F238E27FC236}">
                  <a16:creationId xmlns:a16="http://schemas.microsoft.com/office/drawing/2014/main" id="{872524AA-EAC9-FC72-9FB1-E5F6B414980B}"/>
                </a:ext>
              </a:extLst>
            </p:cNvPr>
            <p:cNvSpPr/>
            <p:nvPr/>
          </p:nvSpPr>
          <p:spPr bwMode="auto">
            <a:xfrm>
              <a:off x="7210425" y="4471988"/>
              <a:ext cx="763588" cy="417513"/>
            </a:xfrm>
            <a:custGeom>
              <a:avLst/>
              <a:gdLst>
                <a:gd name="T0" fmla="*/ 219 w 292"/>
                <a:gd name="T1" fmla="*/ 0 h 160"/>
                <a:gd name="T2" fmla="*/ 132 w 292"/>
                <a:gd name="T3" fmla="*/ 51 h 160"/>
                <a:gd name="T4" fmla="*/ 73 w 292"/>
                <a:gd name="T5" fmla="*/ 85 h 160"/>
                <a:gd name="T6" fmla="*/ 0 w 292"/>
                <a:gd name="T7" fmla="*/ 127 h 160"/>
                <a:gd name="T8" fmla="*/ 11 w 292"/>
                <a:gd name="T9" fmla="*/ 134 h 160"/>
                <a:gd name="T10" fmla="*/ 121 w 292"/>
                <a:gd name="T11" fmla="*/ 160 h 160"/>
                <a:gd name="T12" fmla="*/ 231 w 292"/>
                <a:gd name="T13" fmla="*/ 134 h 160"/>
                <a:gd name="T14" fmla="*/ 231 w 292"/>
                <a:gd name="T15" fmla="*/ 7 h 160"/>
                <a:gd name="T16" fmla="*/ 219 w 292"/>
                <a:gd name="T1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160">
                  <a:moveTo>
                    <a:pt x="219" y="0"/>
                  </a:moveTo>
                  <a:cubicBezTo>
                    <a:pt x="132" y="51"/>
                    <a:pt x="132" y="51"/>
                    <a:pt x="132" y="51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3" y="129"/>
                    <a:pt x="7" y="132"/>
                    <a:pt x="11" y="134"/>
                  </a:cubicBezTo>
                  <a:cubicBezTo>
                    <a:pt x="41" y="152"/>
                    <a:pt x="81" y="160"/>
                    <a:pt x="121" y="160"/>
                  </a:cubicBezTo>
                  <a:cubicBezTo>
                    <a:pt x="161" y="160"/>
                    <a:pt x="201" y="152"/>
                    <a:pt x="231" y="134"/>
                  </a:cubicBezTo>
                  <a:cubicBezTo>
                    <a:pt x="292" y="99"/>
                    <a:pt x="292" y="42"/>
                    <a:pt x="231" y="7"/>
                  </a:cubicBezTo>
                  <a:cubicBezTo>
                    <a:pt x="227" y="5"/>
                    <a:pt x="223" y="2"/>
                    <a:pt x="219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1" name="任意多边形 23">
              <a:extLst>
                <a:ext uri="{FF2B5EF4-FFF2-40B4-BE49-F238E27FC236}">
                  <a16:creationId xmlns:a16="http://schemas.microsoft.com/office/drawing/2014/main" id="{59E564B9-4245-DEE6-2223-87D8BF534A58}"/>
                </a:ext>
              </a:extLst>
            </p:cNvPr>
            <p:cNvSpPr/>
            <p:nvPr/>
          </p:nvSpPr>
          <p:spPr bwMode="auto">
            <a:xfrm>
              <a:off x="5521325" y="3535363"/>
              <a:ext cx="241300" cy="128588"/>
            </a:xfrm>
            <a:custGeom>
              <a:avLst/>
              <a:gdLst>
                <a:gd name="T0" fmla="*/ 46 w 92"/>
                <a:gd name="T1" fmla="*/ 0 h 49"/>
                <a:gd name="T2" fmla="*/ 17 w 92"/>
                <a:gd name="T3" fmla="*/ 7 h 49"/>
                <a:gd name="T4" fmla="*/ 17 w 92"/>
                <a:gd name="T5" fmla="*/ 42 h 49"/>
                <a:gd name="T6" fmla="*/ 46 w 92"/>
                <a:gd name="T7" fmla="*/ 49 h 49"/>
                <a:gd name="T8" fmla="*/ 76 w 92"/>
                <a:gd name="T9" fmla="*/ 42 h 49"/>
                <a:gd name="T10" fmla="*/ 76 w 92"/>
                <a:gd name="T11" fmla="*/ 7 h 49"/>
                <a:gd name="T12" fmla="*/ 46 w 92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9">
                  <a:moveTo>
                    <a:pt x="46" y="0"/>
                  </a:moveTo>
                  <a:cubicBezTo>
                    <a:pt x="35" y="0"/>
                    <a:pt x="25" y="3"/>
                    <a:pt x="17" y="7"/>
                  </a:cubicBezTo>
                  <a:cubicBezTo>
                    <a:pt x="0" y="17"/>
                    <a:pt x="0" y="32"/>
                    <a:pt x="17" y="42"/>
                  </a:cubicBezTo>
                  <a:cubicBezTo>
                    <a:pt x="25" y="46"/>
                    <a:pt x="35" y="49"/>
                    <a:pt x="46" y="49"/>
                  </a:cubicBezTo>
                  <a:cubicBezTo>
                    <a:pt x="57" y="49"/>
                    <a:pt x="68" y="46"/>
                    <a:pt x="76" y="42"/>
                  </a:cubicBezTo>
                  <a:cubicBezTo>
                    <a:pt x="92" y="32"/>
                    <a:pt x="92" y="17"/>
                    <a:pt x="76" y="7"/>
                  </a:cubicBezTo>
                  <a:cubicBezTo>
                    <a:pt x="68" y="3"/>
                    <a:pt x="57" y="0"/>
                    <a:pt x="46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2" name="任意多边形 24">
              <a:extLst>
                <a:ext uri="{FF2B5EF4-FFF2-40B4-BE49-F238E27FC236}">
                  <a16:creationId xmlns:a16="http://schemas.microsoft.com/office/drawing/2014/main" id="{689AA79C-A494-76A9-5EF8-B5DEDAB82B8B}"/>
                </a:ext>
              </a:extLst>
            </p:cNvPr>
            <p:cNvSpPr/>
            <p:nvPr/>
          </p:nvSpPr>
          <p:spPr bwMode="auto">
            <a:xfrm>
              <a:off x="5441950" y="2568575"/>
              <a:ext cx="381000" cy="455613"/>
            </a:xfrm>
            <a:custGeom>
              <a:avLst/>
              <a:gdLst>
                <a:gd name="T0" fmla="*/ 130 w 145"/>
                <a:gd name="T1" fmla="*/ 27 h 174"/>
                <a:gd name="T2" fmla="*/ 130 w 145"/>
                <a:gd name="T3" fmla="*/ 27 h 174"/>
                <a:gd name="T4" fmla="*/ 92 w 145"/>
                <a:gd name="T5" fmla="*/ 5 h 174"/>
                <a:gd name="T6" fmla="*/ 54 w 145"/>
                <a:gd name="T7" fmla="*/ 11 h 174"/>
                <a:gd name="T8" fmla="*/ 0 w 145"/>
                <a:gd name="T9" fmla="*/ 107 h 174"/>
                <a:gd name="T10" fmla="*/ 16 w 145"/>
                <a:gd name="T11" fmla="*/ 147 h 174"/>
                <a:gd name="T12" fmla="*/ 53 w 145"/>
                <a:gd name="T13" fmla="*/ 169 h 174"/>
                <a:gd name="T14" fmla="*/ 92 w 145"/>
                <a:gd name="T15" fmla="*/ 164 h 174"/>
                <a:gd name="T16" fmla="*/ 145 w 145"/>
                <a:gd name="T17" fmla="*/ 67 h 174"/>
                <a:gd name="T18" fmla="*/ 130 w 145"/>
                <a:gd name="T19" fmla="*/ 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74">
                  <a:moveTo>
                    <a:pt x="130" y="27"/>
                  </a:moveTo>
                  <a:cubicBezTo>
                    <a:pt x="130" y="27"/>
                    <a:pt x="130" y="27"/>
                    <a:pt x="130" y="27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3" y="0"/>
                    <a:pt x="71" y="2"/>
                    <a:pt x="54" y="11"/>
                  </a:cubicBezTo>
                  <a:cubicBezTo>
                    <a:pt x="19" y="32"/>
                    <a:pt x="0" y="71"/>
                    <a:pt x="0" y="107"/>
                  </a:cubicBezTo>
                  <a:cubicBezTo>
                    <a:pt x="0" y="127"/>
                    <a:pt x="6" y="141"/>
                    <a:pt x="16" y="147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62" y="174"/>
                    <a:pt x="75" y="173"/>
                    <a:pt x="92" y="164"/>
                  </a:cubicBezTo>
                  <a:cubicBezTo>
                    <a:pt x="127" y="143"/>
                    <a:pt x="145" y="104"/>
                    <a:pt x="145" y="67"/>
                  </a:cubicBezTo>
                  <a:cubicBezTo>
                    <a:pt x="145" y="47"/>
                    <a:pt x="140" y="33"/>
                    <a:pt x="130" y="27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3" name="任意多边形 25">
              <a:extLst>
                <a:ext uri="{FF2B5EF4-FFF2-40B4-BE49-F238E27FC236}">
                  <a16:creationId xmlns:a16="http://schemas.microsoft.com/office/drawing/2014/main" id="{3B1472C4-D20E-2D91-27F4-433F0D69B3FF}"/>
                </a:ext>
              </a:extLst>
            </p:cNvPr>
            <p:cNvSpPr/>
            <p:nvPr/>
          </p:nvSpPr>
          <p:spPr bwMode="auto">
            <a:xfrm>
              <a:off x="5165725" y="1238250"/>
              <a:ext cx="952500" cy="1357313"/>
            </a:xfrm>
            <a:custGeom>
              <a:avLst/>
              <a:gdLst>
                <a:gd name="T0" fmla="*/ 323 w 364"/>
                <a:gd name="T1" fmla="*/ 37 h 519"/>
                <a:gd name="T2" fmla="*/ 285 w 364"/>
                <a:gd name="T3" fmla="*/ 15 h 519"/>
                <a:gd name="T4" fmla="*/ 170 w 364"/>
                <a:gd name="T5" fmla="*/ 32 h 519"/>
                <a:gd name="T6" fmla="*/ 0 w 364"/>
                <a:gd name="T7" fmla="*/ 285 h 519"/>
                <a:gd name="T8" fmla="*/ 37 w 364"/>
                <a:gd name="T9" fmla="*/ 307 h 519"/>
                <a:gd name="T10" fmla="*/ 137 w 364"/>
                <a:gd name="T11" fmla="*/ 285 h 519"/>
                <a:gd name="T12" fmla="*/ 204 w 364"/>
                <a:gd name="T13" fmla="*/ 188 h 519"/>
                <a:gd name="T14" fmla="*/ 220 w 364"/>
                <a:gd name="T15" fmla="*/ 181 h 519"/>
                <a:gd name="T16" fmla="*/ 221 w 364"/>
                <a:gd name="T17" fmla="*/ 194 h 519"/>
                <a:gd name="T18" fmla="*/ 108 w 364"/>
                <a:gd name="T19" fmla="*/ 355 h 519"/>
                <a:gd name="T20" fmla="*/ 108 w 364"/>
                <a:gd name="T21" fmla="*/ 498 h 519"/>
                <a:gd name="T22" fmla="*/ 145 w 364"/>
                <a:gd name="T23" fmla="*/ 519 h 519"/>
                <a:gd name="T24" fmla="*/ 251 w 364"/>
                <a:gd name="T25" fmla="*/ 458 h 519"/>
                <a:gd name="T26" fmla="*/ 251 w 364"/>
                <a:gd name="T27" fmla="*/ 379 h 519"/>
                <a:gd name="T28" fmla="*/ 364 w 364"/>
                <a:gd name="T29" fmla="*/ 136 h 519"/>
                <a:gd name="T30" fmla="*/ 323 w 364"/>
                <a:gd name="T31" fmla="*/ 37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4" h="519">
                  <a:moveTo>
                    <a:pt x="323" y="37"/>
                  </a:moveTo>
                  <a:cubicBezTo>
                    <a:pt x="285" y="15"/>
                    <a:pt x="285" y="15"/>
                    <a:pt x="285" y="15"/>
                  </a:cubicBezTo>
                  <a:cubicBezTo>
                    <a:pt x="258" y="0"/>
                    <a:pt x="219" y="3"/>
                    <a:pt x="170" y="32"/>
                  </a:cubicBezTo>
                  <a:cubicBezTo>
                    <a:pt x="81" y="83"/>
                    <a:pt x="19" y="181"/>
                    <a:pt x="0" y="285"/>
                  </a:cubicBezTo>
                  <a:cubicBezTo>
                    <a:pt x="37" y="307"/>
                    <a:pt x="37" y="307"/>
                    <a:pt x="37" y="307"/>
                  </a:cubicBezTo>
                  <a:cubicBezTo>
                    <a:pt x="137" y="285"/>
                    <a:pt x="137" y="285"/>
                    <a:pt x="137" y="285"/>
                  </a:cubicBezTo>
                  <a:cubicBezTo>
                    <a:pt x="148" y="241"/>
                    <a:pt x="165" y="210"/>
                    <a:pt x="204" y="188"/>
                  </a:cubicBezTo>
                  <a:cubicBezTo>
                    <a:pt x="210" y="185"/>
                    <a:pt x="215" y="182"/>
                    <a:pt x="220" y="181"/>
                  </a:cubicBezTo>
                  <a:cubicBezTo>
                    <a:pt x="220" y="185"/>
                    <a:pt x="221" y="189"/>
                    <a:pt x="221" y="194"/>
                  </a:cubicBezTo>
                  <a:cubicBezTo>
                    <a:pt x="221" y="227"/>
                    <a:pt x="198" y="266"/>
                    <a:pt x="108" y="355"/>
                  </a:cubicBezTo>
                  <a:cubicBezTo>
                    <a:pt x="108" y="498"/>
                    <a:pt x="108" y="498"/>
                    <a:pt x="108" y="498"/>
                  </a:cubicBezTo>
                  <a:cubicBezTo>
                    <a:pt x="145" y="519"/>
                    <a:pt x="145" y="519"/>
                    <a:pt x="145" y="519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379"/>
                    <a:pt x="251" y="379"/>
                    <a:pt x="251" y="379"/>
                  </a:cubicBezTo>
                  <a:cubicBezTo>
                    <a:pt x="304" y="323"/>
                    <a:pt x="364" y="239"/>
                    <a:pt x="364" y="136"/>
                  </a:cubicBezTo>
                  <a:cubicBezTo>
                    <a:pt x="364" y="87"/>
                    <a:pt x="350" y="52"/>
                    <a:pt x="323" y="37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4" name="任意多边形 26">
              <a:extLst>
                <a:ext uri="{FF2B5EF4-FFF2-40B4-BE49-F238E27FC236}">
                  <a16:creationId xmlns:a16="http://schemas.microsoft.com/office/drawing/2014/main" id="{EAA76744-4C33-031D-D4D2-1CEECFBB86CE}"/>
                </a:ext>
              </a:extLst>
            </p:cNvPr>
            <p:cNvSpPr/>
            <p:nvPr/>
          </p:nvSpPr>
          <p:spPr bwMode="auto">
            <a:xfrm>
              <a:off x="5262563" y="1228725"/>
              <a:ext cx="855663" cy="1366838"/>
            </a:xfrm>
            <a:custGeom>
              <a:avLst/>
              <a:gdLst>
                <a:gd name="T0" fmla="*/ 108 w 327"/>
                <a:gd name="T1" fmla="*/ 381 h 523"/>
                <a:gd name="T2" fmla="*/ 221 w 327"/>
                <a:gd name="T3" fmla="*/ 219 h 523"/>
                <a:gd name="T4" fmla="*/ 167 w 327"/>
                <a:gd name="T5" fmla="*/ 192 h 523"/>
                <a:gd name="T6" fmla="*/ 100 w 327"/>
                <a:gd name="T7" fmla="*/ 289 h 523"/>
                <a:gd name="T8" fmla="*/ 0 w 327"/>
                <a:gd name="T9" fmla="*/ 311 h 523"/>
                <a:gd name="T10" fmla="*/ 170 w 327"/>
                <a:gd name="T11" fmla="*/ 57 h 523"/>
                <a:gd name="T12" fmla="*/ 327 w 327"/>
                <a:gd name="T13" fmla="*/ 140 h 523"/>
                <a:gd name="T14" fmla="*/ 214 w 327"/>
                <a:gd name="T15" fmla="*/ 383 h 523"/>
                <a:gd name="T16" fmla="*/ 214 w 327"/>
                <a:gd name="T17" fmla="*/ 462 h 523"/>
                <a:gd name="T18" fmla="*/ 108 w 327"/>
                <a:gd name="T19" fmla="*/ 523 h 523"/>
                <a:gd name="T20" fmla="*/ 108 w 327"/>
                <a:gd name="T21" fmla="*/ 38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523">
                  <a:moveTo>
                    <a:pt x="108" y="381"/>
                  </a:moveTo>
                  <a:cubicBezTo>
                    <a:pt x="198" y="291"/>
                    <a:pt x="221" y="253"/>
                    <a:pt x="221" y="219"/>
                  </a:cubicBezTo>
                  <a:cubicBezTo>
                    <a:pt x="221" y="190"/>
                    <a:pt x="208" y="168"/>
                    <a:pt x="167" y="192"/>
                  </a:cubicBezTo>
                  <a:cubicBezTo>
                    <a:pt x="128" y="214"/>
                    <a:pt x="111" y="245"/>
                    <a:pt x="100" y="28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19" y="207"/>
                    <a:pt x="81" y="109"/>
                    <a:pt x="170" y="57"/>
                  </a:cubicBezTo>
                  <a:cubicBezTo>
                    <a:pt x="269" y="0"/>
                    <a:pt x="327" y="43"/>
                    <a:pt x="327" y="140"/>
                  </a:cubicBezTo>
                  <a:cubicBezTo>
                    <a:pt x="327" y="243"/>
                    <a:pt x="267" y="327"/>
                    <a:pt x="214" y="383"/>
                  </a:cubicBezTo>
                  <a:cubicBezTo>
                    <a:pt x="214" y="462"/>
                    <a:pt x="214" y="462"/>
                    <a:pt x="214" y="462"/>
                  </a:cubicBezTo>
                  <a:cubicBezTo>
                    <a:pt x="108" y="523"/>
                    <a:pt x="108" y="523"/>
                    <a:pt x="108" y="523"/>
                  </a:cubicBezTo>
                  <a:lnTo>
                    <a:pt x="108" y="38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5" name="任意多边形 27">
              <a:extLst>
                <a:ext uri="{FF2B5EF4-FFF2-40B4-BE49-F238E27FC236}">
                  <a16:creationId xmlns:a16="http://schemas.microsoft.com/office/drawing/2014/main" id="{B9DF1299-2CEA-05C9-A777-24A1BB05D266}"/>
                </a:ext>
              </a:extLst>
            </p:cNvPr>
            <p:cNvSpPr/>
            <p:nvPr/>
          </p:nvSpPr>
          <p:spPr bwMode="auto">
            <a:xfrm>
              <a:off x="5541963" y="2600325"/>
              <a:ext cx="280988" cy="449263"/>
            </a:xfrm>
            <a:custGeom>
              <a:avLst/>
              <a:gdLst>
                <a:gd name="T0" fmla="*/ 0 w 107"/>
                <a:gd name="T1" fmla="*/ 117 h 172"/>
                <a:gd name="T2" fmla="*/ 54 w 107"/>
                <a:gd name="T3" fmla="*/ 20 h 172"/>
                <a:gd name="T4" fmla="*/ 107 w 107"/>
                <a:gd name="T5" fmla="*/ 55 h 172"/>
                <a:gd name="T6" fmla="*/ 54 w 107"/>
                <a:gd name="T7" fmla="*/ 152 h 172"/>
                <a:gd name="T8" fmla="*/ 0 w 107"/>
                <a:gd name="T9" fmla="*/ 11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72">
                  <a:moveTo>
                    <a:pt x="0" y="117"/>
                  </a:moveTo>
                  <a:cubicBezTo>
                    <a:pt x="0" y="80"/>
                    <a:pt x="18" y="41"/>
                    <a:pt x="54" y="20"/>
                  </a:cubicBezTo>
                  <a:cubicBezTo>
                    <a:pt x="89" y="0"/>
                    <a:pt x="107" y="18"/>
                    <a:pt x="107" y="55"/>
                  </a:cubicBezTo>
                  <a:cubicBezTo>
                    <a:pt x="107" y="92"/>
                    <a:pt x="89" y="131"/>
                    <a:pt x="54" y="152"/>
                  </a:cubicBezTo>
                  <a:cubicBezTo>
                    <a:pt x="18" y="172"/>
                    <a:pt x="0" y="154"/>
                    <a:pt x="0" y="11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6" name="任意多边形 28">
              <a:extLst>
                <a:ext uri="{FF2B5EF4-FFF2-40B4-BE49-F238E27FC236}">
                  <a16:creationId xmlns:a16="http://schemas.microsoft.com/office/drawing/2014/main" id="{40B0361D-F958-4BEB-8A2C-4D1E00C76355}"/>
                </a:ext>
              </a:extLst>
            </p:cNvPr>
            <p:cNvSpPr/>
            <p:nvPr/>
          </p:nvSpPr>
          <p:spPr bwMode="auto">
            <a:xfrm>
              <a:off x="5448300" y="1685925"/>
              <a:ext cx="392113" cy="538163"/>
            </a:xfrm>
            <a:custGeom>
              <a:avLst/>
              <a:gdLst>
                <a:gd name="T0" fmla="*/ 150 w 150"/>
                <a:gd name="T1" fmla="*/ 44 h 206"/>
                <a:gd name="T2" fmla="*/ 37 w 150"/>
                <a:gd name="T3" fmla="*/ 206 h 206"/>
                <a:gd name="T4" fmla="*/ 0 w 150"/>
                <a:gd name="T5" fmla="*/ 184 h 206"/>
                <a:gd name="T6" fmla="*/ 113 w 150"/>
                <a:gd name="T7" fmla="*/ 23 h 206"/>
                <a:gd name="T8" fmla="*/ 112 w 150"/>
                <a:gd name="T9" fmla="*/ 10 h 206"/>
                <a:gd name="T10" fmla="*/ 150 w 150"/>
                <a:gd name="T11" fmla="*/ 4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206">
                  <a:moveTo>
                    <a:pt x="150" y="44"/>
                  </a:moveTo>
                  <a:cubicBezTo>
                    <a:pt x="150" y="78"/>
                    <a:pt x="127" y="116"/>
                    <a:pt x="37" y="206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90" y="95"/>
                    <a:pt x="113" y="56"/>
                    <a:pt x="113" y="23"/>
                  </a:cubicBezTo>
                  <a:cubicBezTo>
                    <a:pt x="113" y="18"/>
                    <a:pt x="112" y="14"/>
                    <a:pt x="112" y="10"/>
                  </a:cubicBezTo>
                  <a:cubicBezTo>
                    <a:pt x="140" y="0"/>
                    <a:pt x="150" y="19"/>
                    <a:pt x="150" y="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7" name="任意多边形 29">
              <a:extLst>
                <a:ext uri="{FF2B5EF4-FFF2-40B4-BE49-F238E27FC236}">
                  <a16:creationId xmlns:a16="http://schemas.microsoft.com/office/drawing/2014/main" id="{41256AB1-A16C-BC89-7467-905DD1E078D1}"/>
                </a:ext>
              </a:extLst>
            </p:cNvPr>
            <p:cNvSpPr/>
            <p:nvPr/>
          </p:nvSpPr>
          <p:spPr bwMode="auto">
            <a:xfrm>
              <a:off x="7686675" y="3016250"/>
              <a:ext cx="209550" cy="554038"/>
            </a:xfrm>
            <a:custGeom>
              <a:avLst/>
              <a:gdLst>
                <a:gd name="T0" fmla="*/ 0 w 80"/>
                <a:gd name="T1" fmla="*/ 4 h 212"/>
                <a:gd name="T2" fmla="*/ 43 w 80"/>
                <a:gd name="T3" fmla="*/ 36 h 212"/>
                <a:gd name="T4" fmla="*/ 78 w 80"/>
                <a:gd name="T5" fmla="*/ 140 h 212"/>
                <a:gd name="T6" fmla="*/ 26 w 80"/>
                <a:gd name="T7" fmla="*/ 211 h 212"/>
                <a:gd name="T8" fmla="*/ 7 w 80"/>
                <a:gd name="T9" fmla="*/ 180 h 212"/>
                <a:gd name="T10" fmla="*/ 34 w 80"/>
                <a:gd name="T11" fmla="*/ 138 h 212"/>
                <a:gd name="T12" fmla="*/ 17 w 80"/>
                <a:gd name="T13" fmla="*/ 92 h 212"/>
                <a:gd name="T14" fmla="*/ 0 w 80"/>
                <a:gd name="T15" fmla="*/ 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12">
                  <a:moveTo>
                    <a:pt x="0" y="4"/>
                  </a:moveTo>
                  <a:cubicBezTo>
                    <a:pt x="16" y="0"/>
                    <a:pt x="33" y="11"/>
                    <a:pt x="43" y="36"/>
                  </a:cubicBezTo>
                  <a:cubicBezTo>
                    <a:pt x="53" y="60"/>
                    <a:pt x="73" y="123"/>
                    <a:pt x="78" y="140"/>
                  </a:cubicBezTo>
                  <a:cubicBezTo>
                    <a:pt x="80" y="147"/>
                    <a:pt x="24" y="212"/>
                    <a:pt x="26" y="211"/>
                  </a:cubicBezTo>
                  <a:cubicBezTo>
                    <a:pt x="26" y="211"/>
                    <a:pt x="7" y="180"/>
                    <a:pt x="7" y="180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17" y="92"/>
                    <a:pt x="17" y="92"/>
                    <a:pt x="17" y="92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8" name="任意多边形 30">
              <a:extLst>
                <a:ext uri="{FF2B5EF4-FFF2-40B4-BE49-F238E27FC236}">
                  <a16:creationId xmlns:a16="http://schemas.microsoft.com/office/drawing/2014/main" id="{8B622627-6961-72D2-D049-137E9F58075B}"/>
                </a:ext>
              </a:extLst>
            </p:cNvPr>
            <p:cNvSpPr/>
            <p:nvPr/>
          </p:nvSpPr>
          <p:spPr bwMode="auto">
            <a:xfrm>
              <a:off x="7618413" y="4445000"/>
              <a:ext cx="176213" cy="196850"/>
            </a:xfrm>
            <a:custGeom>
              <a:avLst/>
              <a:gdLst>
                <a:gd name="T0" fmla="*/ 62 w 67"/>
                <a:gd name="T1" fmla="*/ 41 h 75"/>
                <a:gd name="T2" fmla="*/ 65 w 67"/>
                <a:gd name="T3" fmla="*/ 54 h 75"/>
                <a:gd name="T4" fmla="*/ 60 w 67"/>
                <a:gd name="T5" fmla="*/ 73 h 75"/>
                <a:gd name="T6" fmla="*/ 37 w 67"/>
                <a:gd name="T7" fmla="*/ 68 h 75"/>
                <a:gd name="T8" fmla="*/ 20 w 67"/>
                <a:gd name="T9" fmla="*/ 46 h 75"/>
                <a:gd name="T10" fmla="*/ 2 w 67"/>
                <a:gd name="T11" fmla="*/ 21 h 75"/>
                <a:gd name="T12" fmla="*/ 8 w 67"/>
                <a:gd name="T13" fmla="*/ 4 h 75"/>
                <a:gd name="T14" fmla="*/ 39 w 67"/>
                <a:gd name="T15" fmla="*/ 15 h 75"/>
                <a:gd name="T16" fmla="*/ 62 w 67"/>
                <a:gd name="T17" fmla="*/ 4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5">
                  <a:moveTo>
                    <a:pt x="62" y="41"/>
                  </a:moveTo>
                  <a:cubicBezTo>
                    <a:pt x="64" y="42"/>
                    <a:pt x="65" y="46"/>
                    <a:pt x="65" y="54"/>
                  </a:cubicBezTo>
                  <a:cubicBezTo>
                    <a:pt x="66" y="60"/>
                    <a:pt x="67" y="71"/>
                    <a:pt x="60" y="73"/>
                  </a:cubicBezTo>
                  <a:cubicBezTo>
                    <a:pt x="53" y="75"/>
                    <a:pt x="42" y="74"/>
                    <a:pt x="37" y="68"/>
                  </a:cubicBezTo>
                  <a:cubicBezTo>
                    <a:pt x="32" y="61"/>
                    <a:pt x="28" y="55"/>
                    <a:pt x="20" y="46"/>
                  </a:cubicBezTo>
                  <a:cubicBezTo>
                    <a:pt x="13" y="38"/>
                    <a:pt x="5" y="31"/>
                    <a:pt x="2" y="21"/>
                  </a:cubicBezTo>
                  <a:cubicBezTo>
                    <a:pt x="0" y="11"/>
                    <a:pt x="2" y="7"/>
                    <a:pt x="8" y="4"/>
                  </a:cubicBezTo>
                  <a:cubicBezTo>
                    <a:pt x="17" y="0"/>
                    <a:pt x="32" y="13"/>
                    <a:pt x="39" y="15"/>
                  </a:cubicBezTo>
                  <a:cubicBezTo>
                    <a:pt x="45" y="16"/>
                    <a:pt x="60" y="40"/>
                    <a:pt x="62" y="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9" name="任意多边形 31">
              <a:extLst>
                <a:ext uri="{FF2B5EF4-FFF2-40B4-BE49-F238E27FC236}">
                  <a16:creationId xmlns:a16="http://schemas.microsoft.com/office/drawing/2014/main" id="{18F8DD06-F362-1876-DF9B-A65E89B0E73D}"/>
                </a:ext>
              </a:extLst>
            </p:cNvPr>
            <p:cNvSpPr/>
            <p:nvPr/>
          </p:nvSpPr>
          <p:spPr bwMode="auto">
            <a:xfrm>
              <a:off x="7710488" y="4508500"/>
              <a:ext cx="69850" cy="69850"/>
            </a:xfrm>
            <a:custGeom>
              <a:avLst/>
              <a:gdLst>
                <a:gd name="T0" fmla="*/ 27 w 27"/>
                <a:gd name="T1" fmla="*/ 10 h 27"/>
                <a:gd name="T2" fmla="*/ 27 w 27"/>
                <a:gd name="T3" fmla="*/ 20 h 27"/>
                <a:gd name="T4" fmla="*/ 2 w 27"/>
                <a:gd name="T5" fmla="*/ 20 h 27"/>
                <a:gd name="T6" fmla="*/ 0 w 27"/>
                <a:gd name="T7" fmla="*/ 0 h 27"/>
                <a:gd name="T8" fmla="*/ 27 w 27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7" y="1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17" y="27"/>
                    <a:pt x="2" y="20"/>
                  </a:cubicBezTo>
                  <a:cubicBezTo>
                    <a:pt x="2" y="19"/>
                    <a:pt x="0" y="0"/>
                    <a:pt x="0" y="0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0" name="任意多边形 32">
              <a:extLst>
                <a:ext uri="{FF2B5EF4-FFF2-40B4-BE49-F238E27FC236}">
                  <a16:creationId xmlns:a16="http://schemas.microsoft.com/office/drawing/2014/main" id="{06F5D1B8-4CA0-5EBB-1961-EB372CCA844D}"/>
                </a:ext>
              </a:extLst>
            </p:cNvPr>
            <p:cNvSpPr/>
            <p:nvPr/>
          </p:nvSpPr>
          <p:spPr bwMode="auto">
            <a:xfrm>
              <a:off x="7319963" y="4691063"/>
              <a:ext cx="287338" cy="153988"/>
            </a:xfrm>
            <a:custGeom>
              <a:avLst/>
              <a:gdLst>
                <a:gd name="T0" fmla="*/ 103 w 110"/>
                <a:gd name="T1" fmla="*/ 0 h 59"/>
                <a:gd name="T2" fmla="*/ 107 w 110"/>
                <a:gd name="T3" fmla="*/ 16 h 59"/>
                <a:gd name="T4" fmla="*/ 108 w 110"/>
                <a:gd name="T5" fmla="*/ 36 h 59"/>
                <a:gd name="T6" fmla="*/ 85 w 110"/>
                <a:gd name="T7" fmla="*/ 44 h 59"/>
                <a:gd name="T8" fmla="*/ 55 w 110"/>
                <a:gd name="T9" fmla="*/ 54 h 59"/>
                <a:gd name="T10" fmla="*/ 27 w 110"/>
                <a:gd name="T11" fmla="*/ 58 h 59"/>
                <a:gd name="T12" fmla="*/ 2 w 110"/>
                <a:gd name="T13" fmla="*/ 45 h 59"/>
                <a:gd name="T14" fmla="*/ 29 w 110"/>
                <a:gd name="T15" fmla="*/ 27 h 59"/>
                <a:gd name="T16" fmla="*/ 70 w 110"/>
                <a:gd name="T17" fmla="*/ 0 h 59"/>
                <a:gd name="T18" fmla="*/ 103 w 110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59">
                  <a:moveTo>
                    <a:pt x="103" y="0"/>
                  </a:moveTo>
                  <a:cubicBezTo>
                    <a:pt x="103" y="0"/>
                    <a:pt x="105" y="8"/>
                    <a:pt x="107" y="16"/>
                  </a:cubicBezTo>
                  <a:cubicBezTo>
                    <a:pt x="108" y="22"/>
                    <a:pt x="110" y="32"/>
                    <a:pt x="108" y="36"/>
                  </a:cubicBezTo>
                  <a:cubicBezTo>
                    <a:pt x="106" y="41"/>
                    <a:pt x="98" y="44"/>
                    <a:pt x="85" y="44"/>
                  </a:cubicBezTo>
                  <a:cubicBezTo>
                    <a:pt x="77" y="44"/>
                    <a:pt x="64" y="49"/>
                    <a:pt x="55" y="54"/>
                  </a:cubicBezTo>
                  <a:cubicBezTo>
                    <a:pt x="46" y="59"/>
                    <a:pt x="36" y="59"/>
                    <a:pt x="27" y="58"/>
                  </a:cubicBezTo>
                  <a:cubicBezTo>
                    <a:pt x="15" y="57"/>
                    <a:pt x="4" y="50"/>
                    <a:pt x="2" y="45"/>
                  </a:cubicBezTo>
                  <a:cubicBezTo>
                    <a:pt x="0" y="41"/>
                    <a:pt x="2" y="39"/>
                    <a:pt x="29" y="27"/>
                  </a:cubicBezTo>
                  <a:cubicBezTo>
                    <a:pt x="29" y="27"/>
                    <a:pt x="57" y="15"/>
                    <a:pt x="7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1" name="任意多边形 33">
              <a:extLst>
                <a:ext uri="{FF2B5EF4-FFF2-40B4-BE49-F238E27FC236}">
                  <a16:creationId xmlns:a16="http://schemas.microsoft.com/office/drawing/2014/main" id="{44838FD9-8E79-1EF8-138B-BA702393B51F}"/>
                </a:ext>
              </a:extLst>
            </p:cNvPr>
            <p:cNvSpPr/>
            <p:nvPr/>
          </p:nvSpPr>
          <p:spPr bwMode="auto">
            <a:xfrm>
              <a:off x="7502525" y="4662488"/>
              <a:ext cx="87313" cy="57150"/>
            </a:xfrm>
            <a:custGeom>
              <a:avLst/>
              <a:gdLst>
                <a:gd name="T0" fmla="*/ 33 w 33"/>
                <a:gd name="T1" fmla="*/ 0 h 22"/>
                <a:gd name="T2" fmla="*/ 33 w 33"/>
                <a:gd name="T3" fmla="*/ 12 h 22"/>
                <a:gd name="T4" fmla="*/ 15 w 33"/>
                <a:gd name="T5" fmla="*/ 22 h 22"/>
                <a:gd name="T6" fmla="*/ 0 w 33"/>
                <a:gd name="T7" fmla="*/ 11 h 22"/>
                <a:gd name="T8" fmla="*/ 0 w 33"/>
                <a:gd name="T9" fmla="*/ 1 h 22"/>
                <a:gd name="T10" fmla="*/ 33 w 3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2">
                  <a:moveTo>
                    <a:pt x="33" y="0"/>
                  </a:moveTo>
                  <a:cubicBezTo>
                    <a:pt x="33" y="0"/>
                    <a:pt x="33" y="7"/>
                    <a:pt x="33" y="12"/>
                  </a:cubicBezTo>
                  <a:cubicBezTo>
                    <a:pt x="33" y="16"/>
                    <a:pt x="28" y="22"/>
                    <a:pt x="15" y="22"/>
                  </a:cubicBezTo>
                  <a:cubicBezTo>
                    <a:pt x="6" y="21"/>
                    <a:pt x="0" y="19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2" name="任意多边形 34">
              <a:extLst>
                <a:ext uri="{FF2B5EF4-FFF2-40B4-BE49-F238E27FC236}">
                  <a16:creationId xmlns:a16="http://schemas.microsoft.com/office/drawing/2014/main" id="{B8C28EC9-6962-A6A2-AD1D-5EC325B72CE6}"/>
                </a:ext>
              </a:extLst>
            </p:cNvPr>
            <p:cNvSpPr/>
            <p:nvPr/>
          </p:nvSpPr>
          <p:spPr bwMode="auto">
            <a:xfrm>
              <a:off x="7408863" y="3433763"/>
              <a:ext cx="411163" cy="1254125"/>
            </a:xfrm>
            <a:custGeom>
              <a:avLst/>
              <a:gdLst>
                <a:gd name="T0" fmla="*/ 152 w 157"/>
                <a:gd name="T1" fmla="*/ 283 h 480"/>
                <a:gd name="T2" fmla="*/ 140 w 157"/>
                <a:gd name="T3" fmla="*/ 233 h 480"/>
                <a:gd name="T4" fmla="*/ 149 w 157"/>
                <a:gd name="T5" fmla="*/ 147 h 480"/>
                <a:gd name="T6" fmla="*/ 135 w 157"/>
                <a:gd name="T7" fmla="*/ 13 h 480"/>
                <a:gd name="T8" fmla="*/ 5 w 157"/>
                <a:gd name="T9" fmla="*/ 53 h 480"/>
                <a:gd name="T10" fmla="*/ 8 w 157"/>
                <a:gd name="T11" fmla="*/ 268 h 480"/>
                <a:gd name="T12" fmla="*/ 20 w 157"/>
                <a:gd name="T13" fmla="*/ 350 h 480"/>
                <a:gd name="T14" fmla="*/ 36 w 157"/>
                <a:gd name="T15" fmla="*/ 471 h 480"/>
                <a:gd name="T16" fmla="*/ 69 w 157"/>
                <a:gd name="T17" fmla="*/ 470 h 480"/>
                <a:gd name="T18" fmla="*/ 78 w 157"/>
                <a:gd name="T19" fmla="*/ 338 h 480"/>
                <a:gd name="T20" fmla="*/ 68 w 157"/>
                <a:gd name="T21" fmla="*/ 280 h 480"/>
                <a:gd name="T22" fmla="*/ 78 w 157"/>
                <a:gd name="T23" fmla="*/ 156 h 480"/>
                <a:gd name="T24" fmla="*/ 84 w 157"/>
                <a:gd name="T25" fmla="*/ 213 h 480"/>
                <a:gd name="T26" fmla="*/ 99 w 157"/>
                <a:gd name="T27" fmla="*/ 301 h 480"/>
                <a:gd name="T28" fmla="*/ 115 w 157"/>
                <a:gd name="T29" fmla="*/ 422 h 480"/>
                <a:gd name="T30" fmla="*/ 143 w 157"/>
                <a:gd name="T31" fmla="*/ 421 h 480"/>
                <a:gd name="T32" fmla="*/ 152 w 157"/>
                <a:gd name="T33" fmla="*/ 28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480">
                  <a:moveTo>
                    <a:pt x="152" y="283"/>
                  </a:moveTo>
                  <a:cubicBezTo>
                    <a:pt x="147" y="251"/>
                    <a:pt x="140" y="233"/>
                    <a:pt x="140" y="233"/>
                  </a:cubicBezTo>
                  <a:cubicBezTo>
                    <a:pt x="140" y="233"/>
                    <a:pt x="146" y="189"/>
                    <a:pt x="149" y="147"/>
                  </a:cubicBezTo>
                  <a:cubicBezTo>
                    <a:pt x="155" y="71"/>
                    <a:pt x="150" y="47"/>
                    <a:pt x="135" y="13"/>
                  </a:cubicBezTo>
                  <a:cubicBezTo>
                    <a:pt x="135" y="13"/>
                    <a:pt x="9" y="0"/>
                    <a:pt x="5" y="53"/>
                  </a:cubicBezTo>
                  <a:cubicBezTo>
                    <a:pt x="0" y="118"/>
                    <a:pt x="6" y="245"/>
                    <a:pt x="8" y="268"/>
                  </a:cubicBezTo>
                  <a:cubicBezTo>
                    <a:pt x="10" y="291"/>
                    <a:pt x="12" y="301"/>
                    <a:pt x="20" y="350"/>
                  </a:cubicBezTo>
                  <a:cubicBezTo>
                    <a:pt x="26" y="386"/>
                    <a:pt x="36" y="471"/>
                    <a:pt x="36" y="471"/>
                  </a:cubicBezTo>
                  <a:cubicBezTo>
                    <a:pt x="53" y="480"/>
                    <a:pt x="69" y="470"/>
                    <a:pt x="69" y="470"/>
                  </a:cubicBezTo>
                  <a:cubicBezTo>
                    <a:pt x="69" y="470"/>
                    <a:pt x="79" y="365"/>
                    <a:pt x="78" y="338"/>
                  </a:cubicBezTo>
                  <a:cubicBezTo>
                    <a:pt x="77" y="305"/>
                    <a:pt x="68" y="280"/>
                    <a:pt x="68" y="280"/>
                  </a:cubicBezTo>
                  <a:cubicBezTo>
                    <a:pt x="68" y="280"/>
                    <a:pt x="76" y="173"/>
                    <a:pt x="78" y="156"/>
                  </a:cubicBezTo>
                  <a:cubicBezTo>
                    <a:pt x="78" y="156"/>
                    <a:pt x="82" y="190"/>
                    <a:pt x="84" y="213"/>
                  </a:cubicBezTo>
                  <a:cubicBezTo>
                    <a:pt x="85" y="236"/>
                    <a:pt x="92" y="258"/>
                    <a:pt x="99" y="301"/>
                  </a:cubicBezTo>
                  <a:cubicBezTo>
                    <a:pt x="105" y="339"/>
                    <a:pt x="115" y="422"/>
                    <a:pt x="115" y="422"/>
                  </a:cubicBezTo>
                  <a:cubicBezTo>
                    <a:pt x="132" y="431"/>
                    <a:pt x="143" y="421"/>
                    <a:pt x="143" y="421"/>
                  </a:cubicBezTo>
                  <a:cubicBezTo>
                    <a:pt x="143" y="421"/>
                    <a:pt x="157" y="316"/>
                    <a:pt x="152" y="283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3" name="任意多边形 35">
              <a:extLst>
                <a:ext uri="{FF2B5EF4-FFF2-40B4-BE49-F238E27FC236}">
                  <a16:creationId xmlns:a16="http://schemas.microsoft.com/office/drawing/2014/main" id="{8E0F409C-C479-FB9E-CAEC-87DAD2D84819}"/>
                </a:ext>
              </a:extLst>
            </p:cNvPr>
            <p:cNvSpPr/>
            <p:nvPr/>
          </p:nvSpPr>
          <p:spPr bwMode="auto">
            <a:xfrm>
              <a:off x="7516813" y="2955925"/>
              <a:ext cx="128588" cy="150813"/>
            </a:xfrm>
            <a:custGeom>
              <a:avLst/>
              <a:gdLst>
                <a:gd name="T0" fmla="*/ 0 w 81"/>
                <a:gd name="T1" fmla="*/ 16 h 95"/>
                <a:gd name="T2" fmla="*/ 10 w 81"/>
                <a:gd name="T3" fmla="*/ 95 h 95"/>
                <a:gd name="T4" fmla="*/ 81 w 81"/>
                <a:gd name="T5" fmla="*/ 91 h 95"/>
                <a:gd name="T6" fmla="*/ 72 w 81"/>
                <a:gd name="T7" fmla="*/ 0 h 95"/>
                <a:gd name="T8" fmla="*/ 0 w 81"/>
                <a:gd name="T9" fmla="*/ 1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5">
                  <a:moveTo>
                    <a:pt x="0" y="16"/>
                  </a:moveTo>
                  <a:lnTo>
                    <a:pt x="10" y="95"/>
                  </a:lnTo>
                  <a:lnTo>
                    <a:pt x="81" y="91"/>
                  </a:lnTo>
                  <a:lnTo>
                    <a:pt x="72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4" name="任意多边形 36">
              <a:extLst>
                <a:ext uri="{FF2B5EF4-FFF2-40B4-BE49-F238E27FC236}">
                  <a16:creationId xmlns:a16="http://schemas.microsoft.com/office/drawing/2014/main" id="{595C69F4-F0C3-2FC1-FA49-BE63903A05A5}"/>
                </a:ext>
              </a:extLst>
            </p:cNvPr>
            <p:cNvSpPr/>
            <p:nvPr/>
          </p:nvSpPr>
          <p:spPr bwMode="auto">
            <a:xfrm>
              <a:off x="7412038" y="3019425"/>
              <a:ext cx="392113" cy="671513"/>
            </a:xfrm>
            <a:custGeom>
              <a:avLst/>
              <a:gdLst>
                <a:gd name="T0" fmla="*/ 136 w 150"/>
                <a:gd name="T1" fmla="*/ 27 h 257"/>
                <a:gd name="T2" fmla="*/ 99 w 150"/>
                <a:gd name="T3" fmla="*/ 3 h 257"/>
                <a:gd name="T4" fmla="*/ 87 w 150"/>
                <a:gd name="T5" fmla="*/ 5 h 257"/>
                <a:gd name="T6" fmla="*/ 44 w 150"/>
                <a:gd name="T7" fmla="*/ 15 h 257"/>
                <a:gd name="T8" fmla="*/ 27 w 150"/>
                <a:gd name="T9" fmla="*/ 21 h 257"/>
                <a:gd name="T10" fmla="*/ 5 w 150"/>
                <a:gd name="T11" fmla="*/ 94 h 257"/>
                <a:gd name="T12" fmla="*/ 0 w 150"/>
                <a:gd name="T13" fmla="*/ 241 h 257"/>
                <a:gd name="T14" fmla="*/ 18 w 150"/>
                <a:gd name="T15" fmla="*/ 246 h 257"/>
                <a:gd name="T16" fmla="*/ 26 w 150"/>
                <a:gd name="T17" fmla="*/ 215 h 257"/>
                <a:gd name="T18" fmla="*/ 30 w 150"/>
                <a:gd name="T19" fmla="*/ 252 h 257"/>
                <a:gd name="T20" fmla="*/ 91 w 150"/>
                <a:gd name="T21" fmla="*/ 252 h 257"/>
                <a:gd name="T22" fmla="*/ 150 w 150"/>
                <a:gd name="T23" fmla="*/ 217 h 257"/>
                <a:gd name="T24" fmla="*/ 118 w 150"/>
                <a:gd name="T25" fmla="*/ 138 h 257"/>
                <a:gd name="T26" fmla="*/ 136 w 150"/>
                <a:gd name="T27" fmla="*/ 2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257">
                  <a:moveTo>
                    <a:pt x="136" y="27"/>
                  </a:moveTo>
                  <a:cubicBezTo>
                    <a:pt x="132" y="14"/>
                    <a:pt x="116" y="0"/>
                    <a:pt x="99" y="3"/>
                  </a:cubicBezTo>
                  <a:cubicBezTo>
                    <a:pt x="95" y="4"/>
                    <a:pt x="91" y="4"/>
                    <a:pt x="87" y="5"/>
                  </a:cubicBezTo>
                  <a:cubicBezTo>
                    <a:pt x="87" y="16"/>
                    <a:pt x="65" y="22"/>
                    <a:pt x="44" y="15"/>
                  </a:cubicBezTo>
                  <a:cubicBezTo>
                    <a:pt x="38" y="17"/>
                    <a:pt x="32" y="19"/>
                    <a:pt x="27" y="21"/>
                  </a:cubicBezTo>
                  <a:cubicBezTo>
                    <a:pt x="12" y="26"/>
                    <a:pt x="5" y="52"/>
                    <a:pt x="5" y="94"/>
                  </a:cubicBezTo>
                  <a:cubicBezTo>
                    <a:pt x="5" y="136"/>
                    <a:pt x="0" y="241"/>
                    <a:pt x="0" y="241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26" y="215"/>
                    <a:pt x="26" y="215"/>
                    <a:pt x="26" y="215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49" y="257"/>
                    <a:pt x="69" y="257"/>
                    <a:pt x="91" y="252"/>
                  </a:cubicBezTo>
                  <a:cubicBezTo>
                    <a:pt x="136" y="242"/>
                    <a:pt x="150" y="217"/>
                    <a:pt x="150" y="217"/>
                  </a:cubicBezTo>
                  <a:cubicBezTo>
                    <a:pt x="150" y="217"/>
                    <a:pt x="145" y="179"/>
                    <a:pt x="118" y="138"/>
                  </a:cubicBezTo>
                  <a:cubicBezTo>
                    <a:pt x="141" y="77"/>
                    <a:pt x="143" y="46"/>
                    <a:pt x="136" y="2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5" name="任意多边形 37">
              <a:extLst>
                <a:ext uri="{FF2B5EF4-FFF2-40B4-BE49-F238E27FC236}">
                  <a16:creationId xmlns:a16="http://schemas.microsoft.com/office/drawing/2014/main" id="{F981C64A-4383-8565-54B6-AA870656E1E6}"/>
                </a:ext>
              </a:extLst>
            </p:cNvPr>
            <p:cNvSpPr/>
            <p:nvPr/>
          </p:nvSpPr>
          <p:spPr bwMode="auto">
            <a:xfrm>
              <a:off x="7421563" y="3319463"/>
              <a:ext cx="3175" cy="61913"/>
            </a:xfrm>
            <a:custGeom>
              <a:avLst/>
              <a:gdLst>
                <a:gd name="T0" fmla="*/ 1 w 1"/>
                <a:gd name="T1" fmla="*/ 0 h 24"/>
                <a:gd name="T2" fmla="*/ 1 w 1"/>
                <a:gd name="T3" fmla="*/ 0 h 24"/>
                <a:gd name="T4" fmla="*/ 0 w 1"/>
                <a:gd name="T5" fmla="*/ 24 h 24"/>
                <a:gd name="T6" fmla="*/ 0 w 1"/>
                <a:gd name="T7" fmla="*/ 24 h 24"/>
                <a:gd name="T8" fmla="*/ 1 w 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5"/>
                    <a:pt x="1" y="7"/>
                    <a:pt x="1" y="0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6" name="任意多边形 38">
              <a:extLst>
                <a:ext uri="{FF2B5EF4-FFF2-40B4-BE49-F238E27FC236}">
                  <a16:creationId xmlns:a16="http://schemas.microsoft.com/office/drawing/2014/main" id="{67E6CB1E-FD52-F3BA-7FEA-9C425D5C5222}"/>
                </a:ext>
              </a:extLst>
            </p:cNvPr>
            <p:cNvSpPr/>
            <p:nvPr/>
          </p:nvSpPr>
          <p:spPr bwMode="auto">
            <a:xfrm>
              <a:off x="7421563" y="3238500"/>
              <a:ext cx="73025" cy="142875"/>
            </a:xfrm>
            <a:custGeom>
              <a:avLst/>
              <a:gdLst>
                <a:gd name="T0" fmla="*/ 28 w 28"/>
                <a:gd name="T1" fmla="*/ 0 h 55"/>
                <a:gd name="T2" fmla="*/ 1 w 28"/>
                <a:gd name="T3" fmla="*/ 31 h 55"/>
                <a:gd name="T4" fmla="*/ 0 w 28"/>
                <a:gd name="T5" fmla="*/ 55 h 55"/>
                <a:gd name="T6" fmla="*/ 28 w 28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28" y="0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38"/>
                    <a:pt x="0" y="46"/>
                    <a:pt x="0" y="55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7" name="任意多边形 39">
              <a:extLst>
                <a:ext uri="{FF2B5EF4-FFF2-40B4-BE49-F238E27FC236}">
                  <a16:creationId xmlns:a16="http://schemas.microsoft.com/office/drawing/2014/main" id="{2F5791B0-025B-4951-FDB3-4B521715F0BA}"/>
                </a:ext>
              </a:extLst>
            </p:cNvPr>
            <p:cNvSpPr/>
            <p:nvPr/>
          </p:nvSpPr>
          <p:spPr bwMode="auto">
            <a:xfrm>
              <a:off x="6900863" y="3063875"/>
              <a:ext cx="657225" cy="404813"/>
            </a:xfrm>
            <a:custGeom>
              <a:avLst/>
              <a:gdLst>
                <a:gd name="T0" fmla="*/ 230 w 251"/>
                <a:gd name="T1" fmla="*/ 1 h 155"/>
                <a:gd name="T2" fmla="*/ 193 w 251"/>
                <a:gd name="T3" fmla="*/ 20 h 155"/>
                <a:gd name="T4" fmla="*/ 137 w 251"/>
                <a:gd name="T5" fmla="*/ 100 h 155"/>
                <a:gd name="T6" fmla="*/ 64 w 251"/>
                <a:gd name="T7" fmla="*/ 61 h 155"/>
                <a:gd name="T8" fmla="*/ 63 w 251"/>
                <a:gd name="T9" fmla="*/ 44 h 155"/>
                <a:gd name="T10" fmla="*/ 67 w 251"/>
                <a:gd name="T11" fmla="*/ 26 h 155"/>
                <a:gd name="T12" fmla="*/ 57 w 251"/>
                <a:gd name="T13" fmla="*/ 27 h 155"/>
                <a:gd name="T14" fmla="*/ 48 w 251"/>
                <a:gd name="T15" fmla="*/ 43 h 155"/>
                <a:gd name="T16" fmla="*/ 21 w 251"/>
                <a:gd name="T17" fmla="*/ 16 h 155"/>
                <a:gd name="T18" fmla="*/ 4 w 251"/>
                <a:gd name="T19" fmla="*/ 4 h 155"/>
                <a:gd name="T20" fmla="*/ 8 w 251"/>
                <a:gd name="T21" fmla="*/ 20 h 155"/>
                <a:gd name="T22" fmla="*/ 16 w 251"/>
                <a:gd name="T23" fmla="*/ 30 h 155"/>
                <a:gd name="T24" fmla="*/ 13 w 251"/>
                <a:gd name="T25" fmla="*/ 34 h 155"/>
                <a:gd name="T26" fmla="*/ 9 w 251"/>
                <a:gd name="T27" fmla="*/ 40 h 155"/>
                <a:gd name="T28" fmla="*/ 9 w 251"/>
                <a:gd name="T29" fmla="*/ 43 h 155"/>
                <a:gd name="T30" fmla="*/ 4 w 251"/>
                <a:gd name="T31" fmla="*/ 50 h 155"/>
                <a:gd name="T32" fmla="*/ 3 w 251"/>
                <a:gd name="T33" fmla="*/ 56 h 155"/>
                <a:gd name="T34" fmla="*/ 2 w 251"/>
                <a:gd name="T35" fmla="*/ 59 h 155"/>
                <a:gd name="T36" fmla="*/ 5 w 251"/>
                <a:gd name="T37" fmla="*/ 66 h 155"/>
                <a:gd name="T38" fmla="*/ 26 w 251"/>
                <a:gd name="T39" fmla="*/ 80 h 155"/>
                <a:gd name="T40" fmla="*/ 45 w 251"/>
                <a:gd name="T41" fmla="*/ 88 h 155"/>
                <a:gd name="T42" fmla="*/ 150 w 251"/>
                <a:gd name="T43" fmla="*/ 148 h 155"/>
                <a:gd name="T44" fmla="*/ 229 w 251"/>
                <a:gd name="T45" fmla="*/ 64 h 155"/>
                <a:gd name="T46" fmla="*/ 230 w 251"/>
                <a:gd name="T47" fmla="*/ 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" h="155">
                  <a:moveTo>
                    <a:pt x="230" y="1"/>
                  </a:moveTo>
                  <a:cubicBezTo>
                    <a:pt x="230" y="1"/>
                    <a:pt x="204" y="3"/>
                    <a:pt x="193" y="20"/>
                  </a:cubicBezTo>
                  <a:cubicBezTo>
                    <a:pt x="181" y="37"/>
                    <a:pt x="137" y="100"/>
                    <a:pt x="137" y="100"/>
                  </a:cubicBezTo>
                  <a:cubicBezTo>
                    <a:pt x="137" y="100"/>
                    <a:pt x="67" y="65"/>
                    <a:pt x="64" y="61"/>
                  </a:cubicBezTo>
                  <a:cubicBezTo>
                    <a:pt x="60" y="57"/>
                    <a:pt x="62" y="48"/>
                    <a:pt x="63" y="44"/>
                  </a:cubicBezTo>
                  <a:cubicBezTo>
                    <a:pt x="64" y="39"/>
                    <a:pt x="66" y="29"/>
                    <a:pt x="67" y="26"/>
                  </a:cubicBezTo>
                  <a:cubicBezTo>
                    <a:pt x="68" y="21"/>
                    <a:pt x="61" y="22"/>
                    <a:pt x="57" y="27"/>
                  </a:cubicBezTo>
                  <a:cubicBezTo>
                    <a:pt x="52" y="32"/>
                    <a:pt x="50" y="41"/>
                    <a:pt x="48" y="43"/>
                  </a:cubicBezTo>
                  <a:cubicBezTo>
                    <a:pt x="46" y="44"/>
                    <a:pt x="29" y="25"/>
                    <a:pt x="21" y="16"/>
                  </a:cubicBezTo>
                  <a:cubicBezTo>
                    <a:pt x="13" y="6"/>
                    <a:pt x="9" y="0"/>
                    <a:pt x="4" y="4"/>
                  </a:cubicBezTo>
                  <a:cubicBezTo>
                    <a:pt x="0" y="7"/>
                    <a:pt x="2" y="12"/>
                    <a:pt x="8" y="20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2"/>
                    <a:pt x="14" y="33"/>
                    <a:pt x="13" y="34"/>
                  </a:cubicBezTo>
                  <a:cubicBezTo>
                    <a:pt x="12" y="35"/>
                    <a:pt x="9" y="37"/>
                    <a:pt x="9" y="40"/>
                  </a:cubicBezTo>
                  <a:cubicBezTo>
                    <a:pt x="9" y="41"/>
                    <a:pt x="9" y="42"/>
                    <a:pt x="9" y="43"/>
                  </a:cubicBezTo>
                  <a:cubicBezTo>
                    <a:pt x="8" y="46"/>
                    <a:pt x="5" y="47"/>
                    <a:pt x="4" y="50"/>
                  </a:cubicBezTo>
                  <a:cubicBezTo>
                    <a:pt x="3" y="52"/>
                    <a:pt x="4" y="54"/>
                    <a:pt x="3" y="56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2" y="62"/>
                    <a:pt x="3" y="64"/>
                    <a:pt x="5" y="66"/>
                  </a:cubicBezTo>
                  <a:cubicBezTo>
                    <a:pt x="10" y="73"/>
                    <a:pt x="18" y="75"/>
                    <a:pt x="26" y="80"/>
                  </a:cubicBezTo>
                  <a:cubicBezTo>
                    <a:pt x="32" y="83"/>
                    <a:pt x="38" y="85"/>
                    <a:pt x="45" y="88"/>
                  </a:cubicBezTo>
                  <a:cubicBezTo>
                    <a:pt x="53" y="91"/>
                    <a:pt x="137" y="155"/>
                    <a:pt x="150" y="148"/>
                  </a:cubicBezTo>
                  <a:cubicBezTo>
                    <a:pt x="163" y="141"/>
                    <a:pt x="229" y="64"/>
                    <a:pt x="229" y="64"/>
                  </a:cubicBezTo>
                  <a:cubicBezTo>
                    <a:pt x="251" y="29"/>
                    <a:pt x="230" y="1"/>
                    <a:pt x="23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8" name="任意多边形 40">
              <a:extLst>
                <a:ext uri="{FF2B5EF4-FFF2-40B4-BE49-F238E27FC236}">
                  <a16:creationId xmlns:a16="http://schemas.microsoft.com/office/drawing/2014/main" id="{707F8E89-C67E-9693-B0EE-A27710970AAC}"/>
                </a:ext>
              </a:extLst>
            </p:cNvPr>
            <p:cNvSpPr/>
            <p:nvPr/>
          </p:nvSpPr>
          <p:spPr bwMode="auto">
            <a:xfrm>
              <a:off x="7408863" y="2655888"/>
              <a:ext cx="342900" cy="312738"/>
            </a:xfrm>
            <a:custGeom>
              <a:avLst/>
              <a:gdLst>
                <a:gd name="T0" fmla="*/ 17 w 131"/>
                <a:gd name="T1" fmla="*/ 64 h 120"/>
                <a:gd name="T2" fmla="*/ 13 w 131"/>
                <a:gd name="T3" fmla="*/ 26 h 120"/>
                <a:gd name="T4" fmla="*/ 88 w 131"/>
                <a:gd name="T5" fmla="*/ 8 h 120"/>
                <a:gd name="T6" fmla="*/ 129 w 131"/>
                <a:gd name="T7" fmla="*/ 62 h 120"/>
                <a:gd name="T8" fmla="*/ 65 w 131"/>
                <a:gd name="T9" fmla="*/ 120 h 120"/>
                <a:gd name="T10" fmla="*/ 17 w 131"/>
                <a:gd name="T11" fmla="*/ 6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20">
                  <a:moveTo>
                    <a:pt x="17" y="64"/>
                  </a:moveTo>
                  <a:cubicBezTo>
                    <a:pt x="17" y="64"/>
                    <a:pt x="0" y="45"/>
                    <a:pt x="13" y="26"/>
                  </a:cubicBezTo>
                  <a:cubicBezTo>
                    <a:pt x="27" y="3"/>
                    <a:pt x="55" y="0"/>
                    <a:pt x="88" y="8"/>
                  </a:cubicBezTo>
                  <a:cubicBezTo>
                    <a:pt x="104" y="13"/>
                    <a:pt x="127" y="30"/>
                    <a:pt x="129" y="62"/>
                  </a:cubicBezTo>
                  <a:cubicBezTo>
                    <a:pt x="131" y="86"/>
                    <a:pt x="63" y="104"/>
                    <a:pt x="65" y="120"/>
                  </a:cubicBezTo>
                  <a:lnTo>
                    <a:pt x="17" y="6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9" name="任意多边形 41">
              <a:extLst>
                <a:ext uri="{FF2B5EF4-FFF2-40B4-BE49-F238E27FC236}">
                  <a16:creationId xmlns:a16="http://schemas.microsoft.com/office/drawing/2014/main" id="{BF9308F7-1FEC-584A-D9CD-A3C620636827}"/>
                </a:ext>
              </a:extLst>
            </p:cNvPr>
            <p:cNvSpPr/>
            <p:nvPr/>
          </p:nvSpPr>
          <p:spPr bwMode="auto">
            <a:xfrm>
              <a:off x="7405688" y="2843213"/>
              <a:ext cx="23813" cy="50800"/>
            </a:xfrm>
            <a:custGeom>
              <a:avLst/>
              <a:gdLst>
                <a:gd name="T0" fmla="*/ 9 w 9"/>
                <a:gd name="T1" fmla="*/ 0 h 19"/>
                <a:gd name="T2" fmla="*/ 1 w 9"/>
                <a:gd name="T3" fmla="*/ 16 h 19"/>
                <a:gd name="T4" fmla="*/ 8 w 9"/>
                <a:gd name="T5" fmla="*/ 19 h 19"/>
                <a:gd name="T6" fmla="*/ 9 w 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9" y="0"/>
                  </a:moveTo>
                  <a:cubicBezTo>
                    <a:pt x="9" y="0"/>
                    <a:pt x="0" y="14"/>
                    <a:pt x="1" y="16"/>
                  </a:cubicBezTo>
                  <a:cubicBezTo>
                    <a:pt x="2" y="17"/>
                    <a:pt x="8" y="19"/>
                    <a:pt x="8" y="1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0" name="任意多边形 42">
              <a:extLst>
                <a:ext uri="{FF2B5EF4-FFF2-40B4-BE49-F238E27FC236}">
                  <a16:creationId xmlns:a16="http://schemas.microsoft.com/office/drawing/2014/main" id="{32720341-2CE1-71AC-6C36-50CE83676160}"/>
                </a:ext>
              </a:extLst>
            </p:cNvPr>
            <p:cNvSpPr/>
            <p:nvPr/>
          </p:nvSpPr>
          <p:spPr bwMode="auto">
            <a:xfrm>
              <a:off x="7419975" y="2697163"/>
              <a:ext cx="263525" cy="295275"/>
            </a:xfrm>
            <a:custGeom>
              <a:avLst/>
              <a:gdLst>
                <a:gd name="T0" fmla="*/ 32 w 101"/>
                <a:gd name="T1" fmla="*/ 9 h 113"/>
                <a:gd name="T2" fmla="*/ 4 w 101"/>
                <a:gd name="T3" fmla="*/ 58 h 113"/>
                <a:gd name="T4" fmla="*/ 13 w 101"/>
                <a:gd name="T5" fmla="*/ 109 h 113"/>
                <a:gd name="T6" fmla="*/ 42 w 101"/>
                <a:gd name="T7" fmla="*/ 110 h 113"/>
                <a:gd name="T8" fmla="*/ 87 w 101"/>
                <a:gd name="T9" fmla="*/ 76 h 113"/>
                <a:gd name="T10" fmla="*/ 86 w 101"/>
                <a:gd name="T11" fmla="*/ 15 h 113"/>
                <a:gd name="T12" fmla="*/ 32 w 101"/>
                <a:gd name="T13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13">
                  <a:moveTo>
                    <a:pt x="32" y="9"/>
                  </a:moveTo>
                  <a:cubicBezTo>
                    <a:pt x="23" y="14"/>
                    <a:pt x="7" y="24"/>
                    <a:pt x="4" y="58"/>
                  </a:cubicBezTo>
                  <a:cubicBezTo>
                    <a:pt x="0" y="93"/>
                    <a:pt x="9" y="105"/>
                    <a:pt x="13" y="109"/>
                  </a:cubicBezTo>
                  <a:cubicBezTo>
                    <a:pt x="17" y="112"/>
                    <a:pt x="33" y="113"/>
                    <a:pt x="42" y="110"/>
                  </a:cubicBezTo>
                  <a:cubicBezTo>
                    <a:pt x="53" y="106"/>
                    <a:pt x="76" y="94"/>
                    <a:pt x="87" y="76"/>
                  </a:cubicBezTo>
                  <a:cubicBezTo>
                    <a:pt x="99" y="54"/>
                    <a:pt x="101" y="26"/>
                    <a:pt x="86" y="15"/>
                  </a:cubicBezTo>
                  <a:cubicBezTo>
                    <a:pt x="64" y="0"/>
                    <a:pt x="40" y="5"/>
                    <a:pt x="32" y="9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1" name="任意多边形 43">
              <a:extLst>
                <a:ext uri="{FF2B5EF4-FFF2-40B4-BE49-F238E27FC236}">
                  <a16:creationId xmlns:a16="http://schemas.microsoft.com/office/drawing/2014/main" id="{A4359409-3E78-DC2C-1B9B-69D7F08B6C09}"/>
                </a:ext>
              </a:extLst>
            </p:cNvPr>
            <p:cNvSpPr/>
            <p:nvPr/>
          </p:nvSpPr>
          <p:spPr bwMode="auto">
            <a:xfrm>
              <a:off x="7477125" y="2668588"/>
              <a:ext cx="295275" cy="344488"/>
            </a:xfrm>
            <a:custGeom>
              <a:avLst/>
              <a:gdLst>
                <a:gd name="T0" fmla="*/ 7 w 113"/>
                <a:gd name="T1" fmla="*/ 22 h 132"/>
                <a:gd name="T2" fmla="*/ 10 w 113"/>
                <a:gd name="T3" fmla="*/ 74 h 132"/>
                <a:gd name="T4" fmla="*/ 26 w 113"/>
                <a:gd name="T5" fmla="*/ 65 h 132"/>
                <a:gd name="T6" fmla="*/ 28 w 113"/>
                <a:gd name="T7" fmla="*/ 90 h 132"/>
                <a:gd name="T8" fmla="*/ 12 w 113"/>
                <a:gd name="T9" fmla="*/ 94 h 132"/>
                <a:gd name="T10" fmla="*/ 28 w 113"/>
                <a:gd name="T11" fmla="*/ 118 h 132"/>
                <a:gd name="T12" fmla="*/ 87 w 113"/>
                <a:gd name="T13" fmla="*/ 101 h 132"/>
                <a:gd name="T14" fmla="*/ 69 w 113"/>
                <a:gd name="T15" fmla="*/ 11 h 132"/>
                <a:gd name="T16" fmla="*/ 7 w 113"/>
                <a:gd name="T17" fmla="*/ 2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32">
                  <a:moveTo>
                    <a:pt x="7" y="22"/>
                  </a:moveTo>
                  <a:cubicBezTo>
                    <a:pt x="7" y="22"/>
                    <a:pt x="0" y="54"/>
                    <a:pt x="10" y="74"/>
                  </a:cubicBezTo>
                  <a:cubicBezTo>
                    <a:pt x="10" y="74"/>
                    <a:pt x="15" y="61"/>
                    <a:pt x="26" y="65"/>
                  </a:cubicBezTo>
                  <a:cubicBezTo>
                    <a:pt x="37" y="68"/>
                    <a:pt x="37" y="82"/>
                    <a:pt x="28" y="90"/>
                  </a:cubicBezTo>
                  <a:cubicBezTo>
                    <a:pt x="20" y="97"/>
                    <a:pt x="12" y="94"/>
                    <a:pt x="12" y="94"/>
                  </a:cubicBezTo>
                  <a:cubicBezTo>
                    <a:pt x="12" y="94"/>
                    <a:pt x="17" y="107"/>
                    <a:pt x="28" y="118"/>
                  </a:cubicBezTo>
                  <a:cubicBezTo>
                    <a:pt x="28" y="118"/>
                    <a:pt x="60" y="132"/>
                    <a:pt x="87" y="101"/>
                  </a:cubicBezTo>
                  <a:cubicBezTo>
                    <a:pt x="113" y="73"/>
                    <a:pt x="108" y="23"/>
                    <a:pt x="69" y="11"/>
                  </a:cubicBezTo>
                  <a:cubicBezTo>
                    <a:pt x="31" y="0"/>
                    <a:pt x="7" y="22"/>
                    <a:pt x="7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2" name="任意多边形 44">
              <a:extLst>
                <a:ext uri="{FF2B5EF4-FFF2-40B4-BE49-F238E27FC236}">
                  <a16:creationId xmlns:a16="http://schemas.microsoft.com/office/drawing/2014/main" id="{ACF4D8AA-529F-7BF5-7019-682FCD7EF2C6}"/>
                </a:ext>
              </a:extLst>
            </p:cNvPr>
            <p:cNvSpPr/>
            <p:nvPr/>
          </p:nvSpPr>
          <p:spPr bwMode="auto">
            <a:xfrm>
              <a:off x="7508875" y="2817813"/>
              <a:ext cx="238125" cy="211138"/>
            </a:xfrm>
            <a:custGeom>
              <a:avLst/>
              <a:gdLst>
                <a:gd name="T0" fmla="*/ 0 w 91"/>
                <a:gd name="T1" fmla="*/ 37 h 81"/>
                <a:gd name="T2" fmla="*/ 0 w 91"/>
                <a:gd name="T3" fmla="*/ 81 h 81"/>
                <a:gd name="T4" fmla="*/ 51 w 91"/>
                <a:gd name="T5" fmla="*/ 74 h 81"/>
                <a:gd name="T6" fmla="*/ 91 w 91"/>
                <a:gd name="T7" fmla="*/ 28 h 81"/>
                <a:gd name="T8" fmla="*/ 91 w 91"/>
                <a:gd name="T9" fmla="*/ 0 h 81"/>
                <a:gd name="T10" fmla="*/ 50 w 91"/>
                <a:gd name="T11" fmla="*/ 26 h 81"/>
                <a:gd name="T12" fmla="*/ 31 w 91"/>
                <a:gd name="T13" fmla="*/ 43 h 81"/>
                <a:gd name="T14" fmla="*/ 11 w 91"/>
                <a:gd name="T15" fmla="*/ 41 h 81"/>
                <a:gd name="T16" fmla="*/ 0 w 91"/>
                <a:gd name="T17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1">
                  <a:moveTo>
                    <a:pt x="0" y="37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74" y="71"/>
                    <a:pt x="91" y="51"/>
                    <a:pt x="91" y="28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1" y="41"/>
                    <a:pt x="11" y="41"/>
                    <a:pt x="11" y="41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3" name="任意多边形 45">
              <a:extLst>
                <a:ext uri="{FF2B5EF4-FFF2-40B4-BE49-F238E27FC236}">
                  <a16:creationId xmlns:a16="http://schemas.microsoft.com/office/drawing/2014/main" id="{2CF5ACFB-61CF-3863-4AAB-A21F257FB05E}"/>
                </a:ext>
              </a:extLst>
            </p:cNvPr>
            <p:cNvSpPr/>
            <p:nvPr/>
          </p:nvSpPr>
          <p:spPr bwMode="auto">
            <a:xfrm>
              <a:off x="7392988" y="2640013"/>
              <a:ext cx="176213" cy="222250"/>
            </a:xfrm>
            <a:custGeom>
              <a:avLst/>
              <a:gdLst>
                <a:gd name="T0" fmla="*/ 14 w 67"/>
                <a:gd name="T1" fmla="*/ 19 h 85"/>
                <a:gd name="T2" fmla="*/ 42 w 67"/>
                <a:gd name="T3" fmla="*/ 85 h 85"/>
                <a:gd name="T4" fmla="*/ 67 w 67"/>
                <a:gd name="T5" fmla="*/ 10 h 85"/>
                <a:gd name="T6" fmla="*/ 14 w 67"/>
                <a:gd name="T7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85">
                  <a:moveTo>
                    <a:pt x="14" y="19"/>
                  </a:moveTo>
                  <a:cubicBezTo>
                    <a:pt x="0" y="34"/>
                    <a:pt x="1" y="76"/>
                    <a:pt x="42" y="85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1" y="0"/>
                    <a:pt x="26" y="6"/>
                    <a:pt x="14" y="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4" name="任意多边形 46">
              <a:extLst>
                <a:ext uri="{FF2B5EF4-FFF2-40B4-BE49-F238E27FC236}">
                  <a16:creationId xmlns:a16="http://schemas.microsoft.com/office/drawing/2014/main" id="{16122EA0-CE99-4092-ABAB-F0AD38B632FE}"/>
                </a:ext>
              </a:extLst>
            </p:cNvPr>
            <p:cNvSpPr/>
            <p:nvPr/>
          </p:nvSpPr>
          <p:spPr bwMode="auto">
            <a:xfrm>
              <a:off x="7477125" y="2849563"/>
              <a:ext cx="28575" cy="41275"/>
            </a:xfrm>
            <a:custGeom>
              <a:avLst/>
              <a:gdLst>
                <a:gd name="T0" fmla="*/ 6 w 11"/>
                <a:gd name="T1" fmla="*/ 16 h 16"/>
                <a:gd name="T2" fmla="*/ 1 w 11"/>
                <a:gd name="T3" fmla="*/ 6 h 16"/>
                <a:gd name="T4" fmla="*/ 11 w 11"/>
                <a:gd name="T5" fmla="*/ 1 h 16"/>
                <a:gd name="T6" fmla="*/ 6 w 1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6" y="16"/>
                  </a:moveTo>
                  <a:cubicBezTo>
                    <a:pt x="2" y="15"/>
                    <a:pt x="0" y="10"/>
                    <a:pt x="1" y="6"/>
                  </a:cubicBezTo>
                  <a:cubicBezTo>
                    <a:pt x="2" y="2"/>
                    <a:pt x="7" y="0"/>
                    <a:pt x="11" y="1"/>
                  </a:cubicBezTo>
                  <a:lnTo>
                    <a:pt x="6" y="1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5" name="任意多边形 47">
              <a:extLst>
                <a:ext uri="{FF2B5EF4-FFF2-40B4-BE49-F238E27FC236}">
                  <a16:creationId xmlns:a16="http://schemas.microsoft.com/office/drawing/2014/main" id="{360B9757-8E72-B569-0526-5743ABB33563}"/>
                </a:ext>
              </a:extLst>
            </p:cNvPr>
            <p:cNvSpPr/>
            <p:nvPr/>
          </p:nvSpPr>
          <p:spPr bwMode="auto">
            <a:xfrm>
              <a:off x="7613650" y="3736975"/>
              <a:ext cx="106363" cy="274638"/>
            </a:xfrm>
            <a:custGeom>
              <a:avLst/>
              <a:gdLst>
                <a:gd name="T0" fmla="*/ 0 w 41"/>
                <a:gd name="T1" fmla="*/ 40 h 105"/>
                <a:gd name="T2" fmla="*/ 2 w 41"/>
                <a:gd name="T3" fmla="*/ 15 h 105"/>
                <a:gd name="T4" fmla="*/ 41 w 41"/>
                <a:gd name="T5" fmla="*/ 0 h 105"/>
                <a:gd name="T6" fmla="*/ 10 w 41"/>
                <a:gd name="T7" fmla="*/ 19 h 105"/>
                <a:gd name="T8" fmla="*/ 8 w 41"/>
                <a:gd name="T9" fmla="*/ 52 h 105"/>
                <a:gd name="T10" fmla="*/ 6 w 41"/>
                <a:gd name="T11" fmla="*/ 105 h 105"/>
                <a:gd name="T12" fmla="*/ 0 w 41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05">
                  <a:moveTo>
                    <a:pt x="0" y="40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1" y="13"/>
                    <a:pt x="41" y="0"/>
                  </a:cubicBezTo>
                  <a:cubicBezTo>
                    <a:pt x="41" y="0"/>
                    <a:pt x="33" y="13"/>
                    <a:pt x="10" y="19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6" y="105"/>
                    <a:pt x="6" y="105"/>
                    <a:pt x="6" y="105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76" name="组合 1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73C88EC-CA05-15EA-C67B-DA24BC41E8A7}"/>
              </a:ext>
            </a:extLst>
          </p:cNvPr>
          <p:cNvGrpSpPr>
            <a:grpSpLocks noChangeAspect="1"/>
          </p:cNvGrpSpPr>
          <p:nvPr/>
        </p:nvGrpSpPr>
        <p:grpSpPr>
          <a:xfrm>
            <a:off x="8924306" y="4828340"/>
            <a:ext cx="2250761" cy="1175303"/>
            <a:chOff x="1644520" y="1661842"/>
            <a:chExt cx="8768261" cy="4578614"/>
          </a:xfrm>
        </p:grpSpPr>
        <p:grpSp>
          <p:nvGrpSpPr>
            <p:cNvPr id="377" name="îṧ1ïḑe">
              <a:extLst>
                <a:ext uri="{FF2B5EF4-FFF2-40B4-BE49-F238E27FC236}">
                  <a16:creationId xmlns:a16="http://schemas.microsoft.com/office/drawing/2014/main" id="{4B7C4C5A-16DD-F25D-6659-2F3856AA1106}"/>
                </a:ext>
              </a:extLst>
            </p:cNvPr>
            <p:cNvGrpSpPr/>
            <p:nvPr/>
          </p:nvGrpSpPr>
          <p:grpSpPr>
            <a:xfrm>
              <a:off x="8536022" y="1661842"/>
              <a:ext cx="1876759" cy="4578614"/>
              <a:chOff x="7637463" y="2338388"/>
              <a:chExt cx="1065213" cy="2598737"/>
            </a:xfrm>
          </p:grpSpPr>
          <p:sp>
            <p:nvSpPr>
              <p:cNvPr id="419" name="ïṩḷïdê">
                <a:extLst>
                  <a:ext uri="{FF2B5EF4-FFF2-40B4-BE49-F238E27FC236}">
                    <a16:creationId xmlns:a16="http://schemas.microsoft.com/office/drawing/2014/main" id="{8AB3994B-9C47-8673-B205-6EBB28312ED0}"/>
                  </a:ext>
                </a:extLst>
              </p:cNvPr>
              <p:cNvSpPr/>
              <p:nvPr/>
            </p:nvSpPr>
            <p:spPr bwMode="auto">
              <a:xfrm>
                <a:off x="7637463" y="4832350"/>
                <a:ext cx="1065213" cy="104775"/>
              </a:xfrm>
              <a:prstGeom prst="ellipse">
                <a:avLst/>
              </a:pr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íṥľíḑè">
                <a:extLst>
                  <a:ext uri="{FF2B5EF4-FFF2-40B4-BE49-F238E27FC236}">
                    <a16:creationId xmlns:a16="http://schemas.microsoft.com/office/drawing/2014/main" id="{E22A8FE1-6D66-7169-97CD-F59F6B28C2BF}"/>
                  </a:ext>
                </a:extLst>
              </p:cNvPr>
              <p:cNvSpPr/>
              <p:nvPr/>
            </p:nvSpPr>
            <p:spPr bwMode="auto">
              <a:xfrm>
                <a:off x="7702551" y="2338388"/>
                <a:ext cx="981075" cy="2559050"/>
              </a:xfrm>
              <a:custGeom>
                <a:avLst/>
                <a:gdLst>
                  <a:gd name="T0" fmla="*/ 131 w 297"/>
                  <a:gd name="T1" fmla="*/ 631 h 777"/>
                  <a:gd name="T2" fmla="*/ 32 w 297"/>
                  <a:gd name="T3" fmla="*/ 776 h 777"/>
                  <a:gd name="T4" fmla="*/ 76 w 297"/>
                  <a:gd name="T5" fmla="*/ 741 h 777"/>
                  <a:gd name="T6" fmla="*/ 71 w 297"/>
                  <a:gd name="T7" fmla="*/ 519 h 777"/>
                  <a:gd name="T8" fmla="*/ 29 w 297"/>
                  <a:gd name="T9" fmla="*/ 481 h 777"/>
                  <a:gd name="T10" fmla="*/ 10 w 297"/>
                  <a:gd name="T11" fmla="*/ 315 h 777"/>
                  <a:gd name="T12" fmla="*/ 102 w 297"/>
                  <a:gd name="T13" fmla="*/ 256 h 777"/>
                  <a:gd name="T14" fmla="*/ 75 w 297"/>
                  <a:gd name="T15" fmla="*/ 196 h 777"/>
                  <a:gd name="T16" fmla="*/ 60 w 297"/>
                  <a:gd name="T17" fmla="*/ 96 h 777"/>
                  <a:gd name="T18" fmla="*/ 131 w 297"/>
                  <a:gd name="T19" fmla="*/ 2 h 777"/>
                  <a:gd name="T20" fmla="*/ 222 w 297"/>
                  <a:gd name="T21" fmla="*/ 71 h 777"/>
                  <a:gd name="T22" fmla="*/ 228 w 297"/>
                  <a:gd name="T23" fmla="*/ 127 h 777"/>
                  <a:gd name="T24" fmla="*/ 182 w 297"/>
                  <a:gd name="T25" fmla="*/ 254 h 777"/>
                  <a:gd name="T26" fmla="*/ 266 w 297"/>
                  <a:gd name="T27" fmla="*/ 309 h 777"/>
                  <a:gd name="T28" fmla="*/ 296 w 297"/>
                  <a:gd name="T29" fmla="*/ 366 h 777"/>
                  <a:gd name="T30" fmla="*/ 269 w 297"/>
                  <a:gd name="T31" fmla="*/ 480 h 777"/>
                  <a:gd name="T32" fmla="*/ 242 w 297"/>
                  <a:gd name="T33" fmla="*/ 517 h 777"/>
                  <a:gd name="T34" fmla="*/ 219 w 297"/>
                  <a:gd name="T35" fmla="*/ 740 h 777"/>
                  <a:gd name="T36" fmla="*/ 269 w 297"/>
                  <a:gd name="T37" fmla="*/ 775 h 777"/>
                  <a:gd name="T38" fmla="*/ 164 w 297"/>
                  <a:gd name="T39" fmla="*/ 625 h 777"/>
                  <a:gd name="T40" fmla="*/ 285 w 297"/>
                  <a:gd name="T41" fmla="*/ 324 h 777"/>
                  <a:gd name="T42" fmla="*/ 164 w 297"/>
                  <a:gd name="T43" fmla="*/ 376 h 777"/>
                  <a:gd name="T44" fmla="*/ 122 w 297"/>
                  <a:gd name="T45" fmla="*/ 324 h 777"/>
                  <a:gd name="T46" fmla="*/ 26 w 297"/>
                  <a:gd name="T47" fmla="*/ 470 h 777"/>
                  <a:gd name="T48" fmla="*/ 89 w 297"/>
                  <a:gd name="T49" fmla="*/ 471 h 777"/>
                  <a:gd name="T50" fmla="*/ 248 w 297"/>
                  <a:gd name="T51" fmla="*/ 451 h 777"/>
                  <a:gd name="T52" fmla="*/ 215 w 297"/>
                  <a:gd name="T53" fmla="*/ 518 h 777"/>
                  <a:gd name="T54" fmla="*/ 108 w 297"/>
                  <a:gd name="T55" fmla="*/ 721 h 777"/>
                  <a:gd name="T56" fmla="*/ 162 w 297"/>
                  <a:gd name="T57" fmla="*/ 560 h 777"/>
                  <a:gd name="T58" fmla="*/ 209 w 297"/>
                  <a:gd name="T59" fmla="*/ 730 h 777"/>
                  <a:gd name="T60" fmla="*/ 85 w 297"/>
                  <a:gd name="T61" fmla="*/ 198 h 777"/>
                  <a:gd name="T62" fmla="*/ 219 w 297"/>
                  <a:gd name="T63" fmla="*/ 136 h 777"/>
                  <a:gd name="T64" fmla="*/ 250 w 297"/>
                  <a:gd name="T65" fmla="*/ 294 h 777"/>
                  <a:gd name="T66" fmla="*/ 153 w 297"/>
                  <a:gd name="T67" fmla="*/ 281 h 777"/>
                  <a:gd name="T68" fmla="*/ 71 w 297"/>
                  <a:gd name="T69" fmla="*/ 272 h 777"/>
                  <a:gd name="T70" fmla="*/ 91 w 297"/>
                  <a:gd name="T71" fmla="*/ 314 h 777"/>
                  <a:gd name="T72" fmla="*/ 259 w 297"/>
                  <a:gd name="T73" fmla="*/ 314 h 777"/>
                  <a:gd name="T74" fmla="*/ 171 w 297"/>
                  <a:gd name="T75" fmla="*/ 38 h 777"/>
                  <a:gd name="T76" fmla="*/ 213 w 297"/>
                  <a:gd name="T77" fmla="*/ 67 h 777"/>
                  <a:gd name="T78" fmla="*/ 101 w 297"/>
                  <a:gd name="T79" fmla="*/ 26 h 777"/>
                  <a:gd name="T80" fmla="*/ 108 w 297"/>
                  <a:gd name="T81" fmla="*/ 80 h 777"/>
                  <a:gd name="T82" fmla="*/ 56 w 297"/>
                  <a:gd name="T83" fmla="*/ 500 h 777"/>
                  <a:gd name="T84" fmla="*/ 240 w 297"/>
                  <a:gd name="T85" fmla="*/ 498 h 777"/>
                  <a:gd name="T86" fmla="*/ 89 w 297"/>
                  <a:gd name="T87" fmla="*/ 482 h 777"/>
                  <a:gd name="T88" fmla="*/ 77 w 297"/>
                  <a:gd name="T89" fmla="*/ 96 h 777"/>
                  <a:gd name="T90" fmla="*/ 228 w 297"/>
                  <a:gd name="T91" fmla="*/ 103 h 777"/>
                  <a:gd name="T92" fmla="*/ 181 w 297"/>
                  <a:gd name="T93" fmla="*/ 79 h 777"/>
                  <a:gd name="T94" fmla="*/ 129 w 297"/>
                  <a:gd name="T95" fmla="*/ 369 h 777"/>
                  <a:gd name="T96" fmla="*/ 268 w 297"/>
                  <a:gd name="T97" fmla="*/ 767 h 777"/>
                  <a:gd name="T98" fmla="*/ 190 w 297"/>
                  <a:gd name="T99" fmla="*/ 741 h 777"/>
                  <a:gd name="T100" fmla="*/ 106 w 297"/>
                  <a:gd name="T101" fmla="*/ 740 h 777"/>
                  <a:gd name="T102" fmla="*/ 28 w 297"/>
                  <a:gd name="T103" fmla="*/ 767 h 777"/>
                  <a:gd name="T104" fmla="*/ 240 w 297"/>
                  <a:gd name="T105" fmla="*/ 490 h 777"/>
                  <a:gd name="T106" fmla="*/ 79 w 297"/>
                  <a:gd name="T107" fmla="*/ 487 h 777"/>
                  <a:gd name="T108" fmla="*/ 36 w 297"/>
                  <a:gd name="T109" fmla="*/ 479 h 777"/>
                  <a:gd name="T110" fmla="*/ 125 w 297"/>
                  <a:gd name="T111" fmla="*/ 242 h 777"/>
                  <a:gd name="T112" fmla="*/ 125 w 297"/>
                  <a:gd name="T113" fmla="*/ 242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7" h="777">
                    <a:moveTo>
                      <a:pt x="152" y="560"/>
                    </a:moveTo>
                    <a:cubicBezTo>
                      <a:pt x="149" y="559"/>
                      <a:pt x="147" y="559"/>
                      <a:pt x="144" y="559"/>
                    </a:cubicBezTo>
                    <a:cubicBezTo>
                      <a:pt x="144" y="561"/>
                      <a:pt x="143" y="562"/>
                      <a:pt x="143" y="563"/>
                    </a:cubicBezTo>
                    <a:cubicBezTo>
                      <a:pt x="139" y="586"/>
                      <a:pt x="136" y="609"/>
                      <a:pt x="131" y="631"/>
                    </a:cubicBezTo>
                    <a:cubicBezTo>
                      <a:pt x="124" y="664"/>
                      <a:pt x="120" y="697"/>
                      <a:pt x="116" y="730"/>
                    </a:cubicBezTo>
                    <a:cubicBezTo>
                      <a:pt x="115" y="740"/>
                      <a:pt x="116" y="750"/>
                      <a:pt x="116" y="760"/>
                    </a:cubicBezTo>
                    <a:cubicBezTo>
                      <a:pt x="116" y="770"/>
                      <a:pt x="114" y="772"/>
                      <a:pt x="104" y="773"/>
                    </a:cubicBezTo>
                    <a:cubicBezTo>
                      <a:pt x="80" y="777"/>
                      <a:pt x="56" y="777"/>
                      <a:pt x="32" y="776"/>
                    </a:cubicBezTo>
                    <a:cubicBezTo>
                      <a:pt x="31" y="776"/>
                      <a:pt x="30" y="776"/>
                      <a:pt x="28" y="776"/>
                    </a:cubicBezTo>
                    <a:cubicBezTo>
                      <a:pt x="19" y="774"/>
                      <a:pt x="16" y="768"/>
                      <a:pt x="21" y="760"/>
                    </a:cubicBezTo>
                    <a:cubicBezTo>
                      <a:pt x="29" y="747"/>
                      <a:pt x="41" y="741"/>
                      <a:pt x="56" y="741"/>
                    </a:cubicBezTo>
                    <a:cubicBezTo>
                      <a:pt x="62" y="740"/>
                      <a:pt x="69" y="741"/>
                      <a:pt x="76" y="741"/>
                    </a:cubicBezTo>
                    <a:cubicBezTo>
                      <a:pt x="77" y="735"/>
                      <a:pt x="77" y="730"/>
                      <a:pt x="77" y="725"/>
                    </a:cubicBezTo>
                    <a:cubicBezTo>
                      <a:pt x="75" y="696"/>
                      <a:pt x="72" y="666"/>
                      <a:pt x="71" y="636"/>
                    </a:cubicBezTo>
                    <a:cubicBezTo>
                      <a:pt x="70" y="599"/>
                      <a:pt x="71" y="563"/>
                      <a:pt x="71" y="526"/>
                    </a:cubicBezTo>
                    <a:cubicBezTo>
                      <a:pt x="71" y="524"/>
                      <a:pt x="71" y="522"/>
                      <a:pt x="71" y="519"/>
                    </a:cubicBezTo>
                    <a:cubicBezTo>
                      <a:pt x="66" y="518"/>
                      <a:pt x="61" y="518"/>
                      <a:pt x="56" y="517"/>
                    </a:cubicBezTo>
                    <a:cubicBezTo>
                      <a:pt x="48" y="516"/>
                      <a:pt x="47" y="515"/>
                      <a:pt x="47" y="507"/>
                    </a:cubicBezTo>
                    <a:cubicBezTo>
                      <a:pt x="47" y="505"/>
                      <a:pt x="47" y="502"/>
                      <a:pt x="47" y="500"/>
                    </a:cubicBezTo>
                    <a:cubicBezTo>
                      <a:pt x="37" y="498"/>
                      <a:pt x="28" y="494"/>
                      <a:pt x="29" y="481"/>
                    </a:cubicBezTo>
                    <a:cubicBezTo>
                      <a:pt x="22" y="481"/>
                      <a:pt x="16" y="481"/>
                      <a:pt x="9" y="480"/>
                    </a:cubicBezTo>
                    <a:cubicBezTo>
                      <a:pt x="0" y="480"/>
                      <a:pt x="0" y="479"/>
                      <a:pt x="0" y="471"/>
                    </a:cubicBezTo>
                    <a:cubicBezTo>
                      <a:pt x="0" y="422"/>
                      <a:pt x="0" y="373"/>
                      <a:pt x="1" y="324"/>
                    </a:cubicBezTo>
                    <a:cubicBezTo>
                      <a:pt x="1" y="316"/>
                      <a:pt x="2" y="315"/>
                      <a:pt x="10" y="315"/>
                    </a:cubicBezTo>
                    <a:cubicBezTo>
                      <a:pt x="31" y="315"/>
                      <a:pt x="25" y="318"/>
                      <a:pt x="34" y="300"/>
                    </a:cubicBezTo>
                    <a:cubicBezTo>
                      <a:pt x="36" y="296"/>
                      <a:pt x="37" y="293"/>
                      <a:pt x="39" y="290"/>
                    </a:cubicBezTo>
                    <a:cubicBezTo>
                      <a:pt x="44" y="278"/>
                      <a:pt x="53" y="271"/>
                      <a:pt x="64" y="266"/>
                    </a:cubicBezTo>
                    <a:cubicBezTo>
                      <a:pt x="76" y="260"/>
                      <a:pt x="89" y="258"/>
                      <a:pt x="102" y="256"/>
                    </a:cubicBezTo>
                    <a:cubicBezTo>
                      <a:pt x="106" y="256"/>
                      <a:pt x="109" y="255"/>
                      <a:pt x="114" y="255"/>
                    </a:cubicBezTo>
                    <a:cubicBezTo>
                      <a:pt x="114" y="252"/>
                      <a:pt x="114" y="249"/>
                      <a:pt x="115" y="247"/>
                    </a:cubicBezTo>
                    <a:cubicBezTo>
                      <a:pt x="116" y="240"/>
                      <a:pt x="114" y="237"/>
                      <a:pt x="107" y="234"/>
                    </a:cubicBezTo>
                    <a:cubicBezTo>
                      <a:pt x="89" y="228"/>
                      <a:pt x="80" y="213"/>
                      <a:pt x="75" y="196"/>
                    </a:cubicBezTo>
                    <a:cubicBezTo>
                      <a:pt x="69" y="171"/>
                      <a:pt x="66" y="146"/>
                      <a:pt x="69" y="120"/>
                    </a:cubicBezTo>
                    <a:cubicBezTo>
                      <a:pt x="69" y="118"/>
                      <a:pt x="69" y="117"/>
                      <a:pt x="69" y="114"/>
                    </a:cubicBezTo>
                    <a:cubicBezTo>
                      <a:pt x="66" y="112"/>
                      <a:pt x="63" y="110"/>
                      <a:pt x="60" y="108"/>
                    </a:cubicBezTo>
                    <a:cubicBezTo>
                      <a:pt x="55" y="104"/>
                      <a:pt x="55" y="100"/>
                      <a:pt x="60" y="96"/>
                    </a:cubicBezTo>
                    <a:cubicBezTo>
                      <a:pt x="64" y="93"/>
                      <a:pt x="68" y="91"/>
                      <a:pt x="73" y="87"/>
                    </a:cubicBezTo>
                    <a:cubicBezTo>
                      <a:pt x="74" y="79"/>
                      <a:pt x="74" y="71"/>
                      <a:pt x="75" y="63"/>
                    </a:cubicBezTo>
                    <a:cubicBezTo>
                      <a:pt x="76" y="40"/>
                      <a:pt x="88" y="23"/>
                      <a:pt x="106" y="10"/>
                    </a:cubicBezTo>
                    <a:cubicBezTo>
                      <a:pt x="113" y="4"/>
                      <a:pt x="122" y="3"/>
                      <a:pt x="131" y="2"/>
                    </a:cubicBezTo>
                    <a:cubicBezTo>
                      <a:pt x="146" y="1"/>
                      <a:pt x="161" y="0"/>
                      <a:pt x="175" y="4"/>
                    </a:cubicBezTo>
                    <a:cubicBezTo>
                      <a:pt x="182" y="5"/>
                      <a:pt x="188" y="8"/>
                      <a:pt x="193" y="12"/>
                    </a:cubicBezTo>
                    <a:cubicBezTo>
                      <a:pt x="211" y="27"/>
                      <a:pt x="221" y="45"/>
                      <a:pt x="222" y="68"/>
                    </a:cubicBezTo>
                    <a:cubicBezTo>
                      <a:pt x="222" y="69"/>
                      <a:pt x="222" y="70"/>
                      <a:pt x="222" y="71"/>
                    </a:cubicBezTo>
                    <a:cubicBezTo>
                      <a:pt x="220" y="82"/>
                      <a:pt x="223" y="90"/>
                      <a:pt x="234" y="95"/>
                    </a:cubicBezTo>
                    <a:cubicBezTo>
                      <a:pt x="242" y="99"/>
                      <a:pt x="241" y="104"/>
                      <a:pt x="234" y="109"/>
                    </a:cubicBezTo>
                    <a:cubicBezTo>
                      <a:pt x="232" y="111"/>
                      <a:pt x="229" y="112"/>
                      <a:pt x="227" y="114"/>
                    </a:cubicBezTo>
                    <a:cubicBezTo>
                      <a:pt x="227" y="118"/>
                      <a:pt x="227" y="123"/>
                      <a:pt x="228" y="127"/>
                    </a:cubicBezTo>
                    <a:cubicBezTo>
                      <a:pt x="228" y="149"/>
                      <a:pt x="226" y="170"/>
                      <a:pt x="222" y="191"/>
                    </a:cubicBezTo>
                    <a:cubicBezTo>
                      <a:pt x="217" y="212"/>
                      <a:pt x="206" y="228"/>
                      <a:pt x="185" y="236"/>
                    </a:cubicBezTo>
                    <a:cubicBezTo>
                      <a:pt x="184" y="237"/>
                      <a:pt x="183" y="237"/>
                      <a:pt x="182" y="238"/>
                    </a:cubicBezTo>
                    <a:cubicBezTo>
                      <a:pt x="182" y="243"/>
                      <a:pt x="182" y="248"/>
                      <a:pt x="182" y="254"/>
                    </a:cubicBezTo>
                    <a:cubicBezTo>
                      <a:pt x="186" y="255"/>
                      <a:pt x="190" y="256"/>
                      <a:pt x="194" y="256"/>
                    </a:cubicBezTo>
                    <a:cubicBezTo>
                      <a:pt x="207" y="258"/>
                      <a:pt x="220" y="260"/>
                      <a:pt x="232" y="266"/>
                    </a:cubicBezTo>
                    <a:cubicBezTo>
                      <a:pt x="243" y="271"/>
                      <a:pt x="252" y="278"/>
                      <a:pt x="257" y="290"/>
                    </a:cubicBezTo>
                    <a:cubicBezTo>
                      <a:pt x="260" y="296"/>
                      <a:pt x="263" y="303"/>
                      <a:pt x="266" y="309"/>
                    </a:cubicBezTo>
                    <a:cubicBezTo>
                      <a:pt x="268" y="313"/>
                      <a:pt x="271" y="315"/>
                      <a:pt x="275" y="315"/>
                    </a:cubicBezTo>
                    <a:cubicBezTo>
                      <a:pt x="279" y="315"/>
                      <a:pt x="283" y="315"/>
                      <a:pt x="287" y="315"/>
                    </a:cubicBezTo>
                    <a:cubicBezTo>
                      <a:pt x="293" y="315"/>
                      <a:pt x="295" y="316"/>
                      <a:pt x="295" y="323"/>
                    </a:cubicBezTo>
                    <a:cubicBezTo>
                      <a:pt x="296" y="337"/>
                      <a:pt x="296" y="351"/>
                      <a:pt x="296" y="366"/>
                    </a:cubicBezTo>
                    <a:cubicBezTo>
                      <a:pt x="297" y="400"/>
                      <a:pt x="297" y="434"/>
                      <a:pt x="297" y="468"/>
                    </a:cubicBezTo>
                    <a:cubicBezTo>
                      <a:pt x="297" y="470"/>
                      <a:pt x="297" y="472"/>
                      <a:pt x="297" y="474"/>
                    </a:cubicBezTo>
                    <a:cubicBezTo>
                      <a:pt x="296" y="478"/>
                      <a:pt x="294" y="480"/>
                      <a:pt x="290" y="480"/>
                    </a:cubicBezTo>
                    <a:cubicBezTo>
                      <a:pt x="283" y="480"/>
                      <a:pt x="276" y="480"/>
                      <a:pt x="269" y="480"/>
                    </a:cubicBezTo>
                    <a:cubicBezTo>
                      <a:pt x="267" y="486"/>
                      <a:pt x="266" y="491"/>
                      <a:pt x="263" y="494"/>
                    </a:cubicBezTo>
                    <a:cubicBezTo>
                      <a:pt x="259" y="497"/>
                      <a:pt x="254" y="498"/>
                      <a:pt x="249" y="500"/>
                    </a:cubicBezTo>
                    <a:cubicBezTo>
                      <a:pt x="249" y="503"/>
                      <a:pt x="249" y="506"/>
                      <a:pt x="249" y="509"/>
                    </a:cubicBezTo>
                    <a:cubicBezTo>
                      <a:pt x="249" y="514"/>
                      <a:pt x="247" y="516"/>
                      <a:pt x="242" y="517"/>
                    </a:cubicBezTo>
                    <a:cubicBezTo>
                      <a:pt x="236" y="517"/>
                      <a:pt x="231" y="518"/>
                      <a:pt x="224" y="519"/>
                    </a:cubicBezTo>
                    <a:cubicBezTo>
                      <a:pt x="225" y="524"/>
                      <a:pt x="225" y="529"/>
                      <a:pt x="225" y="533"/>
                    </a:cubicBezTo>
                    <a:cubicBezTo>
                      <a:pt x="228" y="598"/>
                      <a:pt x="225" y="662"/>
                      <a:pt x="219" y="726"/>
                    </a:cubicBezTo>
                    <a:cubicBezTo>
                      <a:pt x="218" y="730"/>
                      <a:pt x="219" y="735"/>
                      <a:pt x="219" y="740"/>
                    </a:cubicBezTo>
                    <a:cubicBezTo>
                      <a:pt x="225" y="740"/>
                      <a:pt x="230" y="740"/>
                      <a:pt x="234" y="741"/>
                    </a:cubicBezTo>
                    <a:cubicBezTo>
                      <a:pt x="240" y="741"/>
                      <a:pt x="247" y="741"/>
                      <a:pt x="253" y="743"/>
                    </a:cubicBezTo>
                    <a:cubicBezTo>
                      <a:pt x="263" y="745"/>
                      <a:pt x="270" y="752"/>
                      <a:pt x="275" y="761"/>
                    </a:cubicBezTo>
                    <a:cubicBezTo>
                      <a:pt x="279" y="768"/>
                      <a:pt x="277" y="773"/>
                      <a:pt x="269" y="775"/>
                    </a:cubicBezTo>
                    <a:cubicBezTo>
                      <a:pt x="267" y="776"/>
                      <a:pt x="265" y="776"/>
                      <a:pt x="263" y="776"/>
                    </a:cubicBezTo>
                    <a:cubicBezTo>
                      <a:pt x="239" y="777"/>
                      <a:pt x="215" y="777"/>
                      <a:pt x="191" y="773"/>
                    </a:cubicBezTo>
                    <a:cubicBezTo>
                      <a:pt x="182" y="772"/>
                      <a:pt x="180" y="770"/>
                      <a:pt x="180" y="761"/>
                    </a:cubicBezTo>
                    <a:cubicBezTo>
                      <a:pt x="181" y="715"/>
                      <a:pt x="173" y="670"/>
                      <a:pt x="164" y="625"/>
                    </a:cubicBezTo>
                    <a:cubicBezTo>
                      <a:pt x="160" y="607"/>
                      <a:pt x="157" y="588"/>
                      <a:pt x="154" y="569"/>
                    </a:cubicBezTo>
                    <a:cubicBezTo>
                      <a:pt x="154" y="566"/>
                      <a:pt x="153" y="563"/>
                      <a:pt x="152" y="560"/>
                    </a:cubicBezTo>
                    <a:close/>
                    <a:moveTo>
                      <a:pt x="288" y="470"/>
                    </a:moveTo>
                    <a:cubicBezTo>
                      <a:pt x="287" y="421"/>
                      <a:pt x="289" y="373"/>
                      <a:pt x="285" y="324"/>
                    </a:cubicBezTo>
                    <a:cubicBezTo>
                      <a:pt x="247" y="324"/>
                      <a:pt x="210" y="324"/>
                      <a:pt x="171" y="324"/>
                    </a:cubicBezTo>
                    <a:cubicBezTo>
                      <a:pt x="171" y="330"/>
                      <a:pt x="171" y="336"/>
                      <a:pt x="170" y="341"/>
                    </a:cubicBezTo>
                    <a:cubicBezTo>
                      <a:pt x="170" y="350"/>
                      <a:pt x="170" y="360"/>
                      <a:pt x="170" y="369"/>
                    </a:cubicBezTo>
                    <a:cubicBezTo>
                      <a:pt x="170" y="373"/>
                      <a:pt x="168" y="376"/>
                      <a:pt x="164" y="376"/>
                    </a:cubicBezTo>
                    <a:cubicBezTo>
                      <a:pt x="153" y="376"/>
                      <a:pt x="142" y="376"/>
                      <a:pt x="131" y="375"/>
                    </a:cubicBezTo>
                    <a:cubicBezTo>
                      <a:pt x="123" y="375"/>
                      <a:pt x="122" y="373"/>
                      <a:pt x="122" y="365"/>
                    </a:cubicBezTo>
                    <a:cubicBezTo>
                      <a:pt x="122" y="355"/>
                      <a:pt x="122" y="345"/>
                      <a:pt x="123" y="335"/>
                    </a:cubicBezTo>
                    <a:cubicBezTo>
                      <a:pt x="123" y="331"/>
                      <a:pt x="122" y="328"/>
                      <a:pt x="122" y="324"/>
                    </a:cubicBezTo>
                    <a:cubicBezTo>
                      <a:pt x="84" y="324"/>
                      <a:pt x="48" y="324"/>
                      <a:pt x="11" y="324"/>
                    </a:cubicBezTo>
                    <a:cubicBezTo>
                      <a:pt x="8" y="343"/>
                      <a:pt x="7" y="460"/>
                      <a:pt x="10" y="470"/>
                    </a:cubicBezTo>
                    <a:cubicBezTo>
                      <a:pt x="12" y="470"/>
                      <a:pt x="15" y="471"/>
                      <a:pt x="18" y="470"/>
                    </a:cubicBezTo>
                    <a:cubicBezTo>
                      <a:pt x="21" y="470"/>
                      <a:pt x="24" y="470"/>
                      <a:pt x="26" y="470"/>
                    </a:cubicBezTo>
                    <a:cubicBezTo>
                      <a:pt x="30" y="453"/>
                      <a:pt x="33" y="451"/>
                      <a:pt x="50" y="451"/>
                    </a:cubicBezTo>
                    <a:cubicBezTo>
                      <a:pt x="58" y="451"/>
                      <a:pt x="67" y="450"/>
                      <a:pt x="75" y="451"/>
                    </a:cubicBezTo>
                    <a:cubicBezTo>
                      <a:pt x="82" y="451"/>
                      <a:pt x="85" y="453"/>
                      <a:pt x="87" y="460"/>
                    </a:cubicBezTo>
                    <a:cubicBezTo>
                      <a:pt x="88" y="463"/>
                      <a:pt x="88" y="467"/>
                      <a:pt x="89" y="471"/>
                    </a:cubicBezTo>
                    <a:cubicBezTo>
                      <a:pt x="129" y="473"/>
                      <a:pt x="168" y="473"/>
                      <a:pt x="207" y="471"/>
                    </a:cubicBezTo>
                    <a:cubicBezTo>
                      <a:pt x="208" y="468"/>
                      <a:pt x="208" y="466"/>
                      <a:pt x="208" y="465"/>
                    </a:cubicBezTo>
                    <a:cubicBezTo>
                      <a:pt x="210" y="453"/>
                      <a:pt x="213" y="451"/>
                      <a:pt x="224" y="451"/>
                    </a:cubicBezTo>
                    <a:cubicBezTo>
                      <a:pt x="232" y="451"/>
                      <a:pt x="240" y="451"/>
                      <a:pt x="248" y="451"/>
                    </a:cubicBezTo>
                    <a:cubicBezTo>
                      <a:pt x="263" y="451"/>
                      <a:pt x="267" y="454"/>
                      <a:pt x="269" y="468"/>
                    </a:cubicBezTo>
                    <a:cubicBezTo>
                      <a:pt x="269" y="469"/>
                      <a:pt x="269" y="469"/>
                      <a:pt x="270" y="470"/>
                    </a:cubicBezTo>
                    <a:cubicBezTo>
                      <a:pt x="275" y="470"/>
                      <a:pt x="281" y="470"/>
                      <a:pt x="288" y="470"/>
                    </a:cubicBezTo>
                    <a:close/>
                    <a:moveTo>
                      <a:pt x="215" y="518"/>
                    </a:moveTo>
                    <a:cubicBezTo>
                      <a:pt x="170" y="518"/>
                      <a:pt x="126" y="518"/>
                      <a:pt x="81" y="518"/>
                    </a:cubicBezTo>
                    <a:cubicBezTo>
                      <a:pt x="76" y="590"/>
                      <a:pt x="80" y="660"/>
                      <a:pt x="87" y="730"/>
                    </a:cubicBezTo>
                    <a:cubicBezTo>
                      <a:pt x="94" y="730"/>
                      <a:pt x="100" y="730"/>
                      <a:pt x="107" y="730"/>
                    </a:cubicBezTo>
                    <a:cubicBezTo>
                      <a:pt x="107" y="727"/>
                      <a:pt x="108" y="724"/>
                      <a:pt x="108" y="721"/>
                    </a:cubicBezTo>
                    <a:cubicBezTo>
                      <a:pt x="110" y="704"/>
                      <a:pt x="112" y="686"/>
                      <a:pt x="115" y="668"/>
                    </a:cubicBezTo>
                    <a:cubicBezTo>
                      <a:pt x="121" y="633"/>
                      <a:pt x="127" y="598"/>
                      <a:pt x="133" y="564"/>
                    </a:cubicBezTo>
                    <a:cubicBezTo>
                      <a:pt x="136" y="550"/>
                      <a:pt x="136" y="550"/>
                      <a:pt x="150" y="550"/>
                    </a:cubicBezTo>
                    <a:cubicBezTo>
                      <a:pt x="160" y="550"/>
                      <a:pt x="160" y="551"/>
                      <a:pt x="162" y="560"/>
                    </a:cubicBezTo>
                    <a:cubicBezTo>
                      <a:pt x="164" y="575"/>
                      <a:pt x="166" y="590"/>
                      <a:pt x="169" y="605"/>
                    </a:cubicBezTo>
                    <a:cubicBezTo>
                      <a:pt x="176" y="639"/>
                      <a:pt x="183" y="673"/>
                      <a:pt x="186" y="707"/>
                    </a:cubicBezTo>
                    <a:cubicBezTo>
                      <a:pt x="187" y="715"/>
                      <a:pt x="188" y="722"/>
                      <a:pt x="189" y="730"/>
                    </a:cubicBezTo>
                    <a:cubicBezTo>
                      <a:pt x="196" y="730"/>
                      <a:pt x="202" y="730"/>
                      <a:pt x="209" y="730"/>
                    </a:cubicBezTo>
                    <a:cubicBezTo>
                      <a:pt x="216" y="660"/>
                      <a:pt x="220" y="590"/>
                      <a:pt x="215" y="518"/>
                    </a:cubicBezTo>
                    <a:close/>
                    <a:moveTo>
                      <a:pt x="79" y="118"/>
                    </a:moveTo>
                    <a:cubicBezTo>
                      <a:pt x="78" y="119"/>
                      <a:pt x="78" y="120"/>
                      <a:pt x="78" y="121"/>
                    </a:cubicBezTo>
                    <a:cubicBezTo>
                      <a:pt x="76" y="147"/>
                      <a:pt x="78" y="173"/>
                      <a:pt x="85" y="198"/>
                    </a:cubicBezTo>
                    <a:cubicBezTo>
                      <a:pt x="90" y="212"/>
                      <a:pt x="99" y="222"/>
                      <a:pt x="113" y="227"/>
                    </a:cubicBezTo>
                    <a:cubicBezTo>
                      <a:pt x="131" y="235"/>
                      <a:pt x="150" y="236"/>
                      <a:pt x="169" y="232"/>
                    </a:cubicBezTo>
                    <a:cubicBezTo>
                      <a:pt x="195" y="227"/>
                      <a:pt x="210" y="211"/>
                      <a:pt x="214" y="185"/>
                    </a:cubicBezTo>
                    <a:cubicBezTo>
                      <a:pt x="216" y="169"/>
                      <a:pt x="218" y="152"/>
                      <a:pt x="219" y="136"/>
                    </a:cubicBezTo>
                    <a:cubicBezTo>
                      <a:pt x="219" y="130"/>
                      <a:pt x="218" y="124"/>
                      <a:pt x="218" y="118"/>
                    </a:cubicBezTo>
                    <a:cubicBezTo>
                      <a:pt x="171" y="123"/>
                      <a:pt x="125" y="123"/>
                      <a:pt x="79" y="118"/>
                    </a:cubicBezTo>
                    <a:close/>
                    <a:moveTo>
                      <a:pt x="259" y="314"/>
                    </a:moveTo>
                    <a:cubicBezTo>
                      <a:pt x="255" y="307"/>
                      <a:pt x="252" y="301"/>
                      <a:pt x="250" y="294"/>
                    </a:cubicBezTo>
                    <a:cubicBezTo>
                      <a:pt x="246" y="285"/>
                      <a:pt x="239" y="279"/>
                      <a:pt x="230" y="274"/>
                    </a:cubicBezTo>
                    <a:cubicBezTo>
                      <a:pt x="215" y="267"/>
                      <a:pt x="199" y="265"/>
                      <a:pt x="183" y="264"/>
                    </a:cubicBezTo>
                    <a:cubicBezTo>
                      <a:pt x="180" y="264"/>
                      <a:pt x="178" y="266"/>
                      <a:pt x="175" y="267"/>
                    </a:cubicBezTo>
                    <a:cubicBezTo>
                      <a:pt x="168" y="271"/>
                      <a:pt x="161" y="276"/>
                      <a:pt x="153" y="281"/>
                    </a:cubicBezTo>
                    <a:cubicBezTo>
                      <a:pt x="149" y="284"/>
                      <a:pt x="144" y="283"/>
                      <a:pt x="140" y="280"/>
                    </a:cubicBezTo>
                    <a:cubicBezTo>
                      <a:pt x="133" y="275"/>
                      <a:pt x="127" y="271"/>
                      <a:pt x="120" y="266"/>
                    </a:cubicBezTo>
                    <a:cubicBezTo>
                      <a:pt x="118" y="265"/>
                      <a:pt x="115" y="264"/>
                      <a:pt x="113" y="264"/>
                    </a:cubicBezTo>
                    <a:cubicBezTo>
                      <a:pt x="99" y="265"/>
                      <a:pt x="85" y="267"/>
                      <a:pt x="71" y="272"/>
                    </a:cubicBezTo>
                    <a:cubicBezTo>
                      <a:pt x="51" y="279"/>
                      <a:pt x="45" y="296"/>
                      <a:pt x="38" y="314"/>
                    </a:cubicBezTo>
                    <a:cubicBezTo>
                      <a:pt x="52" y="314"/>
                      <a:pt x="66" y="314"/>
                      <a:pt x="78" y="314"/>
                    </a:cubicBezTo>
                    <a:cubicBezTo>
                      <a:pt x="82" y="311"/>
                      <a:pt x="79" y="303"/>
                      <a:pt x="85" y="305"/>
                    </a:cubicBezTo>
                    <a:cubicBezTo>
                      <a:pt x="88" y="305"/>
                      <a:pt x="89" y="310"/>
                      <a:pt x="91" y="314"/>
                    </a:cubicBezTo>
                    <a:cubicBezTo>
                      <a:pt x="129" y="314"/>
                      <a:pt x="167" y="314"/>
                      <a:pt x="206" y="314"/>
                    </a:cubicBezTo>
                    <a:cubicBezTo>
                      <a:pt x="207" y="310"/>
                      <a:pt x="206" y="305"/>
                      <a:pt x="211" y="304"/>
                    </a:cubicBezTo>
                    <a:cubicBezTo>
                      <a:pt x="217" y="304"/>
                      <a:pt x="214" y="311"/>
                      <a:pt x="217" y="314"/>
                    </a:cubicBezTo>
                    <a:cubicBezTo>
                      <a:pt x="231" y="314"/>
                      <a:pt x="244" y="314"/>
                      <a:pt x="259" y="314"/>
                    </a:cubicBezTo>
                    <a:close/>
                    <a:moveTo>
                      <a:pt x="108" y="80"/>
                    </a:moveTo>
                    <a:cubicBezTo>
                      <a:pt x="108" y="70"/>
                      <a:pt x="108" y="60"/>
                      <a:pt x="108" y="50"/>
                    </a:cubicBezTo>
                    <a:cubicBezTo>
                      <a:pt x="108" y="39"/>
                      <a:pt x="109" y="37"/>
                      <a:pt x="121" y="37"/>
                    </a:cubicBezTo>
                    <a:cubicBezTo>
                      <a:pt x="137" y="37"/>
                      <a:pt x="154" y="37"/>
                      <a:pt x="171" y="38"/>
                    </a:cubicBezTo>
                    <a:cubicBezTo>
                      <a:pt x="186" y="38"/>
                      <a:pt x="187" y="39"/>
                      <a:pt x="187" y="55"/>
                    </a:cubicBezTo>
                    <a:cubicBezTo>
                      <a:pt x="187" y="63"/>
                      <a:pt x="187" y="72"/>
                      <a:pt x="187" y="81"/>
                    </a:cubicBezTo>
                    <a:cubicBezTo>
                      <a:pt x="196" y="82"/>
                      <a:pt x="204" y="84"/>
                      <a:pt x="213" y="86"/>
                    </a:cubicBezTo>
                    <a:cubicBezTo>
                      <a:pt x="213" y="79"/>
                      <a:pt x="213" y="73"/>
                      <a:pt x="213" y="67"/>
                    </a:cubicBezTo>
                    <a:cubicBezTo>
                      <a:pt x="213" y="47"/>
                      <a:pt x="203" y="32"/>
                      <a:pt x="189" y="20"/>
                    </a:cubicBezTo>
                    <a:cubicBezTo>
                      <a:pt x="185" y="16"/>
                      <a:pt x="179" y="14"/>
                      <a:pt x="174" y="13"/>
                    </a:cubicBezTo>
                    <a:cubicBezTo>
                      <a:pt x="158" y="9"/>
                      <a:pt x="142" y="9"/>
                      <a:pt x="125" y="12"/>
                    </a:cubicBezTo>
                    <a:cubicBezTo>
                      <a:pt x="115" y="13"/>
                      <a:pt x="107" y="18"/>
                      <a:pt x="101" y="26"/>
                    </a:cubicBezTo>
                    <a:cubicBezTo>
                      <a:pt x="97" y="30"/>
                      <a:pt x="94" y="34"/>
                      <a:pt x="91" y="39"/>
                    </a:cubicBezTo>
                    <a:cubicBezTo>
                      <a:pt x="82" y="53"/>
                      <a:pt x="82" y="69"/>
                      <a:pt x="83" y="86"/>
                    </a:cubicBezTo>
                    <a:cubicBezTo>
                      <a:pt x="91" y="84"/>
                      <a:pt x="98" y="83"/>
                      <a:pt x="105" y="81"/>
                    </a:cubicBezTo>
                    <a:cubicBezTo>
                      <a:pt x="106" y="81"/>
                      <a:pt x="106" y="81"/>
                      <a:pt x="108" y="80"/>
                    </a:cubicBezTo>
                    <a:close/>
                    <a:moveTo>
                      <a:pt x="89" y="482"/>
                    </a:moveTo>
                    <a:cubicBezTo>
                      <a:pt x="86" y="495"/>
                      <a:pt x="83" y="497"/>
                      <a:pt x="70" y="498"/>
                    </a:cubicBezTo>
                    <a:cubicBezTo>
                      <a:pt x="67" y="498"/>
                      <a:pt x="63" y="498"/>
                      <a:pt x="59" y="499"/>
                    </a:cubicBezTo>
                    <a:cubicBezTo>
                      <a:pt x="58" y="499"/>
                      <a:pt x="57" y="499"/>
                      <a:pt x="56" y="500"/>
                    </a:cubicBezTo>
                    <a:cubicBezTo>
                      <a:pt x="56" y="502"/>
                      <a:pt x="56" y="504"/>
                      <a:pt x="56" y="506"/>
                    </a:cubicBezTo>
                    <a:cubicBezTo>
                      <a:pt x="56" y="507"/>
                      <a:pt x="57" y="507"/>
                      <a:pt x="58" y="509"/>
                    </a:cubicBezTo>
                    <a:cubicBezTo>
                      <a:pt x="118" y="509"/>
                      <a:pt x="179" y="510"/>
                      <a:pt x="240" y="508"/>
                    </a:cubicBezTo>
                    <a:cubicBezTo>
                      <a:pt x="240" y="504"/>
                      <a:pt x="240" y="502"/>
                      <a:pt x="240" y="498"/>
                    </a:cubicBezTo>
                    <a:cubicBezTo>
                      <a:pt x="235" y="498"/>
                      <a:pt x="231" y="499"/>
                      <a:pt x="227" y="498"/>
                    </a:cubicBezTo>
                    <a:cubicBezTo>
                      <a:pt x="222" y="497"/>
                      <a:pt x="217" y="497"/>
                      <a:pt x="213" y="495"/>
                    </a:cubicBezTo>
                    <a:cubicBezTo>
                      <a:pt x="210" y="492"/>
                      <a:pt x="208" y="487"/>
                      <a:pt x="206" y="482"/>
                    </a:cubicBezTo>
                    <a:cubicBezTo>
                      <a:pt x="168" y="482"/>
                      <a:pt x="128" y="482"/>
                      <a:pt x="89" y="482"/>
                    </a:cubicBezTo>
                    <a:close/>
                    <a:moveTo>
                      <a:pt x="228" y="103"/>
                    </a:moveTo>
                    <a:cubicBezTo>
                      <a:pt x="221" y="96"/>
                      <a:pt x="213" y="93"/>
                      <a:pt x="204" y="90"/>
                    </a:cubicBezTo>
                    <a:cubicBezTo>
                      <a:pt x="178" y="84"/>
                      <a:pt x="151" y="83"/>
                      <a:pt x="125" y="85"/>
                    </a:cubicBezTo>
                    <a:cubicBezTo>
                      <a:pt x="108" y="86"/>
                      <a:pt x="92" y="89"/>
                      <a:pt x="77" y="96"/>
                    </a:cubicBezTo>
                    <a:cubicBezTo>
                      <a:pt x="74" y="98"/>
                      <a:pt x="71" y="100"/>
                      <a:pt x="67" y="102"/>
                    </a:cubicBezTo>
                    <a:cubicBezTo>
                      <a:pt x="78" y="108"/>
                      <a:pt x="89" y="111"/>
                      <a:pt x="100" y="111"/>
                    </a:cubicBezTo>
                    <a:cubicBezTo>
                      <a:pt x="132" y="112"/>
                      <a:pt x="164" y="112"/>
                      <a:pt x="196" y="111"/>
                    </a:cubicBezTo>
                    <a:cubicBezTo>
                      <a:pt x="207" y="111"/>
                      <a:pt x="218" y="109"/>
                      <a:pt x="228" y="103"/>
                    </a:cubicBezTo>
                    <a:close/>
                    <a:moveTo>
                      <a:pt x="180" y="44"/>
                    </a:moveTo>
                    <a:cubicBezTo>
                      <a:pt x="158" y="44"/>
                      <a:pt x="137" y="42"/>
                      <a:pt x="115" y="44"/>
                    </a:cubicBezTo>
                    <a:cubicBezTo>
                      <a:pt x="115" y="56"/>
                      <a:pt x="115" y="67"/>
                      <a:pt x="115" y="79"/>
                    </a:cubicBezTo>
                    <a:cubicBezTo>
                      <a:pt x="137" y="79"/>
                      <a:pt x="158" y="79"/>
                      <a:pt x="181" y="79"/>
                    </a:cubicBezTo>
                    <a:cubicBezTo>
                      <a:pt x="181" y="68"/>
                      <a:pt x="181" y="57"/>
                      <a:pt x="180" y="44"/>
                    </a:cubicBezTo>
                    <a:close/>
                    <a:moveTo>
                      <a:pt x="164" y="324"/>
                    </a:moveTo>
                    <a:cubicBezTo>
                      <a:pt x="152" y="324"/>
                      <a:pt x="141" y="324"/>
                      <a:pt x="129" y="324"/>
                    </a:cubicBezTo>
                    <a:cubicBezTo>
                      <a:pt x="130" y="340"/>
                      <a:pt x="127" y="354"/>
                      <a:pt x="129" y="369"/>
                    </a:cubicBezTo>
                    <a:cubicBezTo>
                      <a:pt x="141" y="369"/>
                      <a:pt x="152" y="369"/>
                      <a:pt x="164" y="369"/>
                    </a:cubicBezTo>
                    <a:cubicBezTo>
                      <a:pt x="164" y="354"/>
                      <a:pt x="164" y="340"/>
                      <a:pt x="164" y="324"/>
                    </a:cubicBezTo>
                    <a:close/>
                    <a:moveTo>
                      <a:pt x="190" y="764"/>
                    </a:moveTo>
                    <a:cubicBezTo>
                      <a:pt x="215" y="768"/>
                      <a:pt x="241" y="769"/>
                      <a:pt x="268" y="767"/>
                    </a:cubicBezTo>
                    <a:cubicBezTo>
                      <a:pt x="263" y="756"/>
                      <a:pt x="255" y="751"/>
                      <a:pt x="245" y="750"/>
                    </a:cubicBezTo>
                    <a:cubicBezTo>
                      <a:pt x="239" y="749"/>
                      <a:pt x="233" y="750"/>
                      <a:pt x="228" y="750"/>
                    </a:cubicBezTo>
                    <a:cubicBezTo>
                      <a:pt x="220" y="749"/>
                      <a:pt x="213" y="748"/>
                      <a:pt x="210" y="741"/>
                    </a:cubicBezTo>
                    <a:cubicBezTo>
                      <a:pt x="203" y="741"/>
                      <a:pt x="196" y="741"/>
                      <a:pt x="190" y="741"/>
                    </a:cubicBezTo>
                    <a:cubicBezTo>
                      <a:pt x="190" y="749"/>
                      <a:pt x="190" y="756"/>
                      <a:pt x="190" y="764"/>
                    </a:cubicBezTo>
                    <a:close/>
                    <a:moveTo>
                      <a:pt x="28" y="767"/>
                    </a:moveTo>
                    <a:cubicBezTo>
                      <a:pt x="55" y="768"/>
                      <a:pt x="80" y="768"/>
                      <a:pt x="106" y="764"/>
                    </a:cubicBezTo>
                    <a:cubicBezTo>
                      <a:pt x="106" y="756"/>
                      <a:pt x="106" y="748"/>
                      <a:pt x="106" y="740"/>
                    </a:cubicBezTo>
                    <a:cubicBezTo>
                      <a:pt x="99" y="740"/>
                      <a:pt x="93" y="740"/>
                      <a:pt x="86" y="740"/>
                    </a:cubicBezTo>
                    <a:cubicBezTo>
                      <a:pt x="83" y="748"/>
                      <a:pt x="77" y="749"/>
                      <a:pt x="70" y="749"/>
                    </a:cubicBezTo>
                    <a:cubicBezTo>
                      <a:pt x="64" y="750"/>
                      <a:pt x="58" y="749"/>
                      <a:pt x="53" y="750"/>
                    </a:cubicBezTo>
                    <a:cubicBezTo>
                      <a:pt x="42" y="751"/>
                      <a:pt x="34" y="755"/>
                      <a:pt x="28" y="767"/>
                    </a:cubicBezTo>
                    <a:close/>
                    <a:moveTo>
                      <a:pt x="219" y="459"/>
                    </a:moveTo>
                    <a:cubicBezTo>
                      <a:pt x="215" y="468"/>
                      <a:pt x="216" y="475"/>
                      <a:pt x="217" y="483"/>
                    </a:cubicBezTo>
                    <a:cubicBezTo>
                      <a:pt x="217" y="487"/>
                      <a:pt x="220" y="489"/>
                      <a:pt x="224" y="489"/>
                    </a:cubicBezTo>
                    <a:cubicBezTo>
                      <a:pt x="229" y="489"/>
                      <a:pt x="235" y="489"/>
                      <a:pt x="240" y="490"/>
                    </a:cubicBezTo>
                    <a:cubicBezTo>
                      <a:pt x="259" y="490"/>
                      <a:pt x="259" y="491"/>
                      <a:pt x="260" y="469"/>
                    </a:cubicBezTo>
                    <a:cubicBezTo>
                      <a:pt x="260" y="462"/>
                      <a:pt x="258" y="460"/>
                      <a:pt x="251" y="460"/>
                    </a:cubicBezTo>
                    <a:cubicBezTo>
                      <a:pt x="241" y="459"/>
                      <a:pt x="230" y="459"/>
                      <a:pt x="219" y="459"/>
                    </a:cubicBezTo>
                    <a:close/>
                    <a:moveTo>
                      <a:pt x="79" y="487"/>
                    </a:moveTo>
                    <a:cubicBezTo>
                      <a:pt x="79" y="480"/>
                      <a:pt x="79" y="473"/>
                      <a:pt x="79" y="466"/>
                    </a:cubicBezTo>
                    <a:cubicBezTo>
                      <a:pt x="79" y="461"/>
                      <a:pt x="76" y="459"/>
                      <a:pt x="71" y="459"/>
                    </a:cubicBezTo>
                    <a:cubicBezTo>
                      <a:pt x="65" y="459"/>
                      <a:pt x="59" y="459"/>
                      <a:pt x="53" y="459"/>
                    </a:cubicBezTo>
                    <a:cubicBezTo>
                      <a:pt x="37" y="459"/>
                      <a:pt x="34" y="463"/>
                      <a:pt x="36" y="479"/>
                    </a:cubicBezTo>
                    <a:cubicBezTo>
                      <a:pt x="37" y="488"/>
                      <a:pt x="39" y="490"/>
                      <a:pt x="48" y="490"/>
                    </a:cubicBezTo>
                    <a:cubicBezTo>
                      <a:pt x="56" y="490"/>
                      <a:pt x="64" y="489"/>
                      <a:pt x="72" y="489"/>
                    </a:cubicBezTo>
                    <a:cubicBezTo>
                      <a:pt x="74" y="489"/>
                      <a:pt x="76" y="488"/>
                      <a:pt x="79" y="487"/>
                    </a:cubicBezTo>
                    <a:close/>
                    <a:moveTo>
                      <a:pt x="125" y="242"/>
                    </a:moveTo>
                    <a:cubicBezTo>
                      <a:pt x="122" y="255"/>
                      <a:pt x="123" y="259"/>
                      <a:pt x="133" y="266"/>
                    </a:cubicBezTo>
                    <a:cubicBezTo>
                      <a:pt x="146" y="274"/>
                      <a:pt x="152" y="274"/>
                      <a:pt x="164" y="265"/>
                    </a:cubicBezTo>
                    <a:cubicBezTo>
                      <a:pt x="173" y="258"/>
                      <a:pt x="174" y="254"/>
                      <a:pt x="171" y="242"/>
                    </a:cubicBezTo>
                    <a:cubicBezTo>
                      <a:pt x="155" y="242"/>
                      <a:pt x="140" y="242"/>
                      <a:pt x="125" y="24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ïŝļïdé">
                <a:extLst>
                  <a:ext uri="{FF2B5EF4-FFF2-40B4-BE49-F238E27FC236}">
                    <a16:creationId xmlns:a16="http://schemas.microsoft.com/office/drawing/2014/main" id="{5C281B48-A14C-2415-B0E5-C33B2D4BD5CB}"/>
                  </a:ext>
                </a:extLst>
              </p:cNvPr>
              <p:cNvSpPr/>
              <p:nvPr/>
            </p:nvSpPr>
            <p:spPr bwMode="auto">
              <a:xfrm>
                <a:off x="7726363" y="3405188"/>
                <a:ext cx="930275" cy="492125"/>
              </a:xfrm>
              <a:custGeom>
                <a:avLst/>
                <a:gdLst>
                  <a:gd name="T0" fmla="*/ 281 w 282"/>
                  <a:gd name="T1" fmla="*/ 146 h 149"/>
                  <a:gd name="T2" fmla="*/ 263 w 282"/>
                  <a:gd name="T3" fmla="*/ 146 h 149"/>
                  <a:gd name="T4" fmla="*/ 262 w 282"/>
                  <a:gd name="T5" fmla="*/ 144 h 149"/>
                  <a:gd name="T6" fmla="*/ 241 w 282"/>
                  <a:gd name="T7" fmla="*/ 127 h 149"/>
                  <a:gd name="T8" fmla="*/ 217 w 282"/>
                  <a:gd name="T9" fmla="*/ 127 h 149"/>
                  <a:gd name="T10" fmla="*/ 201 w 282"/>
                  <a:gd name="T11" fmla="*/ 141 h 149"/>
                  <a:gd name="T12" fmla="*/ 200 w 282"/>
                  <a:gd name="T13" fmla="*/ 147 h 149"/>
                  <a:gd name="T14" fmla="*/ 82 w 282"/>
                  <a:gd name="T15" fmla="*/ 147 h 149"/>
                  <a:gd name="T16" fmla="*/ 80 w 282"/>
                  <a:gd name="T17" fmla="*/ 136 h 149"/>
                  <a:gd name="T18" fmla="*/ 68 w 282"/>
                  <a:gd name="T19" fmla="*/ 127 h 149"/>
                  <a:gd name="T20" fmla="*/ 43 w 282"/>
                  <a:gd name="T21" fmla="*/ 127 h 149"/>
                  <a:gd name="T22" fmla="*/ 19 w 282"/>
                  <a:gd name="T23" fmla="*/ 146 h 149"/>
                  <a:gd name="T24" fmla="*/ 11 w 282"/>
                  <a:gd name="T25" fmla="*/ 146 h 149"/>
                  <a:gd name="T26" fmla="*/ 3 w 282"/>
                  <a:gd name="T27" fmla="*/ 146 h 149"/>
                  <a:gd name="T28" fmla="*/ 4 w 282"/>
                  <a:gd name="T29" fmla="*/ 0 h 149"/>
                  <a:gd name="T30" fmla="*/ 115 w 282"/>
                  <a:gd name="T31" fmla="*/ 0 h 149"/>
                  <a:gd name="T32" fmla="*/ 116 w 282"/>
                  <a:gd name="T33" fmla="*/ 11 h 149"/>
                  <a:gd name="T34" fmla="*/ 115 w 282"/>
                  <a:gd name="T35" fmla="*/ 41 h 149"/>
                  <a:gd name="T36" fmla="*/ 124 w 282"/>
                  <a:gd name="T37" fmla="*/ 51 h 149"/>
                  <a:gd name="T38" fmla="*/ 157 w 282"/>
                  <a:gd name="T39" fmla="*/ 52 h 149"/>
                  <a:gd name="T40" fmla="*/ 163 w 282"/>
                  <a:gd name="T41" fmla="*/ 45 h 149"/>
                  <a:gd name="T42" fmla="*/ 163 w 282"/>
                  <a:gd name="T43" fmla="*/ 17 h 149"/>
                  <a:gd name="T44" fmla="*/ 164 w 282"/>
                  <a:gd name="T45" fmla="*/ 0 h 149"/>
                  <a:gd name="T46" fmla="*/ 278 w 282"/>
                  <a:gd name="T47" fmla="*/ 0 h 149"/>
                  <a:gd name="T48" fmla="*/ 281 w 282"/>
                  <a:gd name="T49" fmla="*/ 146 h 149"/>
                  <a:gd name="T50" fmla="*/ 106 w 282"/>
                  <a:gd name="T51" fmla="*/ 98 h 149"/>
                  <a:gd name="T52" fmla="*/ 117 w 282"/>
                  <a:gd name="T53" fmla="*/ 132 h 149"/>
                  <a:gd name="T54" fmla="*/ 125 w 282"/>
                  <a:gd name="T55" fmla="*/ 136 h 149"/>
                  <a:gd name="T56" fmla="*/ 131 w 282"/>
                  <a:gd name="T57" fmla="*/ 134 h 149"/>
                  <a:gd name="T58" fmla="*/ 245 w 282"/>
                  <a:gd name="T59" fmla="*/ 98 h 149"/>
                  <a:gd name="T60" fmla="*/ 252 w 282"/>
                  <a:gd name="T61" fmla="*/ 95 h 149"/>
                  <a:gd name="T62" fmla="*/ 241 w 282"/>
                  <a:gd name="T63" fmla="*/ 56 h 149"/>
                  <a:gd name="T64" fmla="*/ 106 w 282"/>
                  <a:gd name="T65" fmla="*/ 9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2" h="149">
                    <a:moveTo>
                      <a:pt x="281" y="146"/>
                    </a:moveTo>
                    <a:cubicBezTo>
                      <a:pt x="274" y="146"/>
                      <a:pt x="268" y="146"/>
                      <a:pt x="263" y="146"/>
                    </a:cubicBezTo>
                    <a:cubicBezTo>
                      <a:pt x="262" y="145"/>
                      <a:pt x="262" y="145"/>
                      <a:pt x="262" y="144"/>
                    </a:cubicBezTo>
                    <a:cubicBezTo>
                      <a:pt x="260" y="130"/>
                      <a:pt x="256" y="127"/>
                      <a:pt x="241" y="127"/>
                    </a:cubicBezTo>
                    <a:cubicBezTo>
                      <a:pt x="233" y="127"/>
                      <a:pt x="225" y="127"/>
                      <a:pt x="217" y="127"/>
                    </a:cubicBezTo>
                    <a:cubicBezTo>
                      <a:pt x="206" y="127"/>
                      <a:pt x="203" y="129"/>
                      <a:pt x="201" y="141"/>
                    </a:cubicBezTo>
                    <a:cubicBezTo>
                      <a:pt x="201" y="142"/>
                      <a:pt x="201" y="144"/>
                      <a:pt x="200" y="147"/>
                    </a:cubicBezTo>
                    <a:cubicBezTo>
                      <a:pt x="161" y="149"/>
                      <a:pt x="122" y="149"/>
                      <a:pt x="82" y="147"/>
                    </a:cubicBezTo>
                    <a:cubicBezTo>
                      <a:pt x="81" y="143"/>
                      <a:pt x="81" y="139"/>
                      <a:pt x="80" y="136"/>
                    </a:cubicBezTo>
                    <a:cubicBezTo>
                      <a:pt x="78" y="129"/>
                      <a:pt x="75" y="127"/>
                      <a:pt x="68" y="127"/>
                    </a:cubicBezTo>
                    <a:cubicBezTo>
                      <a:pt x="60" y="126"/>
                      <a:pt x="51" y="127"/>
                      <a:pt x="43" y="127"/>
                    </a:cubicBezTo>
                    <a:cubicBezTo>
                      <a:pt x="26" y="127"/>
                      <a:pt x="23" y="129"/>
                      <a:pt x="19" y="146"/>
                    </a:cubicBezTo>
                    <a:cubicBezTo>
                      <a:pt x="17" y="146"/>
                      <a:pt x="14" y="146"/>
                      <a:pt x="11" y="146"/>
                    </a:cubicBezTo>
                    <a:cubicBezTo>
                      <a:pt x="8" y="147"/>
                      <a:pt x="5" y="146"/>
                      <a:pt x="3" y="146"/>
                    </a:cubicBezTo>
                    <a:cubicBezTo>
                      <a:pt x="0" y="136"/>
                      <a:pt x="1" y="19"/>
                      <a:pt x="4" y="0"/>
                    </a:cubicBezTo>
                    <a:cubicBezTo>
                      <a:pt x="41" y="0"/>
                      <a:pt x="77" y="0"/>
                      <a:pt x="115" y="0"/>
                    </a:cubicBezTo>
                    <a:cubicBezTo>
                      <a:pt x="115" y="4"/>
                      <a:pt x="116" y="7"/>
                      <a:pt x="116" y="11"/>
                    </a:cubicBezTo>
                    <a:cubicBezTo>
                      <a:pt x="115" y="21"/>
                      <a:pt x="115" y="31"/>
                      <a:pt x="115" y="41"/>
                    </a:cubicBezTo>
                    <a:cubicBezTo>
                      <a:pt x="115" y="49"/>
                      <a:pt x="116" y="51"/>
                      <a:pt x="124" y="51"/>
                    </a:cubicBezTo>
                    <a:cubicBezTo>
                      <a:pt x="135" y="52"/>
                      <a:pt x="146" y="52"/>
                      <a:pt x="157" y="52"/>
                    </a:cubicBezTo>
                    <a:cubicBezTo>
                      <a:pt x="161" y="52"/>
                      <a:pt x="163" y="49"/>
                      <a:pt x="163" y="45"/>
                    </a:cubicBezTo>
                    <a:cubicBezTo>
                      <a:pt x="163" y="36"/>
                      <a:pt x="163" y="26"/>
                      <a:pt x="163" y="17"/>
                    </a:cubicBezTo>
                    <a:cubicBezTo>
                      <a:pt x="164" y="12"/>
                      <a:pt x="164" y="6"/>
                      <a:pt x="164" y="0"/>
                    </a:cubicBezTo>
                    <a:cubicBezTo>
                      <a:pt x="203" y="0"/>
                      <a:pt x="240" y="0"/>
                      <a:pt x="278" y="0"/>
                    </a:cubicBezTo>
                    <a:cubicBezTo>
                      <a:pt x="282" y="49"/>
                      <a:pt x="280" y="97"/>
                      <a:pt x="281" y="146"/>
                    </a:cubicBezTo>
                    <a:close/>
                    <a:moveTo>
                      <a:pt x="106" y="98"/>
                    </a:moveTo>
                    <a:cubicBezTo>
                      <a:pt x="110" y="109"/>
                      <a:pt x="113" y="121"/>
                      <a:pt x="117" y="132"/>
                    </a:cubicBezTo>
                    <a:cubicBezTo>
                      <a:pt x="118" y="136"/>
                      <a:pt x="121" y="137"/>
                      <a:pt x="125" y="136"/>
                    </a:cubicBezTo>
                    <a:cubicBezTo>
                      <a:pt x="127" y="136"/>
                      <a:pt x="129" y="135"/>
                      <a:pt x="131" y="134"/>
                    </a:cubicBezTo>
                    <a:cubicBezTo>
                      <a:pt x="169" y="122"/>
                      <a:pt x="207" y="110"/>
                      <a:pt x="245" y="98"/>
                    </a:cubicBezTo>
                    <a:cubicBezTo>
                      <a:pt x="247" y="97"/>
                      <a:pt x="249" y="97"/>
                      <a:pt x="252" y="95"/>
                    </a:cubicBezTo>
                    <a:cubicBezTo>
                      <a:pt x="248" y="82"/>
                      <a:pt x="245" y="69"/>
                      <a:pt x="241" y="56"/>
                    </a:cubicBezTo>
                    <a:cubicBezTo>
                      <a:pt x="225" y="57"/>
                      <a:pt x="123" y="89"/>
                      <a:pt x="106" y="98"/>
                    </a:cubicBezTo>
                    <a:close/>
                  </a:path>
                </a:pathLst>
              </a:custGeom>
              <a:solidFill>
                <a:srgbClr val="D8A4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íṧļïḍe">
                <a:extLst>
                  <a:ext uri="{FF2B5EF4-FFF2-40B4-BE49-F238E27FC236}">
                    <a16:creationId xmlns:a16="http://schemas.microsoft.com/office/drawing/2014/main" id="{7A945F91-CDC7-B9F6-5CF2-8D79EDCF1F3B}"/>
                  </a:ext>
                </a:extLst>
              </p:cNvPr>
              <p:cNvSpPr/>
              <p:nvPr/>
            </p:nvSpPr>
            <p:spPr bwMode="auto">
              <a:xfrm>
                <a:off x="7953376" y="4044950"/>
                <a:ext cx="476250" cy="698500"/>
              </a:xfrm>
              <a:custGeom>
                <a:avLst/>
                <a:gdLst>
                  <a:gd name="T0" fmla="*/ 139 w 144"/>
                  <a:gd name="T1" fmla="*/ 0 h 212"/>
                  <a:gd name="T2" fmla="*/ 133 w 144"/>
                  <a:gd name="T3" fmla="*/ 212 h 212"/>
                  <a:gd name="T4" fmla="*/ 113 w 144"/>
                  <a:gd name="T5" fmla="*/ 212 h 212"/>
                  <a:gd name="T6" fmla="*/ 110 w 144"/>
                  <a:gd name="T7" fmla="*/ 189 h 212"/>
                  <a:gd name="T8" fmla="*/ 93 w 144"/>
                  <a:gd name="T9" fmla="*/ 87 h 212"/>
                  <a:gd name="T10" fmla="*/ 86 w 144"/>
                  <a:gd name="T11" fmla="*/ 42 h 212"/>
                  <a:gd name="T12" fmla="*/ 74 w 144"/>
                  <a:gd name="T13" fmla="*/ 32 h 212"/>
                  <a:gd name="T14" fmla="*/ 57 w 144"/>
                  <a:gd name="T15" fmla="*/ 46 h 212"/>
                  <a:gd name="T16" fmla="*/ 39 w 144"/>
                  <a:gd name="T17" fmla="*/ 150 h 212"/>
                  <a:gd name="T18" fmla="*/ 32 w 144"/>
                  <a:gd name="T19" fmla="*/ 203 h 212"/>
                  <a:gd name="T20" fmla="*/ 31 w 144"/>
                  <a:gd name="T21" fmla="*/ 212 h 212"/>
                  <a:gd name="T22" fmla="*/ 11 w 144"/>
                  <a:gd name="T23" fmla="*/ 212 h 212"/>
                  <a:gd name="T24" fmla="*/ 5 w 144"/>
                  <a:gd name="T25" fmla="*/ 0 h 212"/>
                  <a:gd name="T26" fmla="*/ 139 w 144"/>
                  <a:gd name="T27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212">
                    <a:moveTo>
                      <a:pt x="139" y="0"/>
                    </a:moveTo>
                    <a:cubicBezTo>
                      <a:pt x="144" y="72"/>
                      <a:pt x="140" y="142"/>
                      <a:pt x="133" y="212"/>
                    </a:cubicBezTo>
                    <a:cubicBezTo>
                      <a:pt x="126" y="212"/>
                      <a:pt x="120" y="212"/>
                      <a:pt x="113" y="212"/>
                    </a:cubicBezTo>
                    <a:cubicBezTo>
                      <a:pt x="112" y="204"/>
                      <a:pt x="111" y="197"/>
                      <a:pt x="110" y="189"/>
                    </a:cubicBezTo>
                    <a:cubicBezTo>
                      <a:pt x="107" y="155"/>
                      <a:pt x="100" y="121"/>
                      <a:pt x="93" y="87"/>
                    </a:cubicBezTo>
                    <a:cubicBezTo>
                      <a:pt x="90" y="72"/>
                      <a:pt x="88" y="57"/>
                      <a:pt x="86" y="42"/>
                    </a:cubicBezTo>
                    <a:cubicBezTo>
                      <a:pt x="84" y="33"/>
                      <a:pt x="84" y="32"/>
                      <a:pt x="74" y="32"/>
                    </a:cubicBezTo>
                    <a:cubicBezTo>
                      <a:pt x="60" y="32"/>
                      <a:pt x="60" y="32"/>
                      <a:pt x="57" y="46"/>
                    </a:cubicBezTo>
                    <a:cubicBezTo>
                      <a:pt x="51" y="80"/>
                      <a:pt x="45" y="115"/>
                      <a:pt x="39" y="150"/>
                    </a:cubicBezTo>
                    <a:cubicBezTo>
                      <a:pt x="36" y="168"/>
                      <a:pt x="34" y="186"/>
                      <a:pt x="32" y="203"/>
                    </a:cubicBezTo>
                    <a:cubicBezTo>
                      <a:pt x="32" y="206"/>
                      <a:pt x="31" y="209"/>
                      <a:pt x="31" y="212"/>
                    </a:cubicBezTo>
                    <a:cubicBezTo>
                      <a:pt x="24" y="212"/>
                      <a:pt x="18" y="212"/>
                      <a:pt x="11" y="212"/>
                    </a:cubicBezTo>
                    <a:cubicBezTo>
                      <a:pt x="4" y="142"/>
                      <a:pt x="0" y="72"/>
                      <a:pt x="5" y="0"/>
                    </a:cubicBezTo>
                    <a:cubicBezTo>
                      <a:pt x="50" y="0"/>
                      <a:pt x="94" y="0"/>
                      <a:pt x="139" y="0"/>
                    </a:cubicBez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isļîḍè">
                <a:extLst>
                  <a:ext uri="{FF2B5EF4-FFF2-40B4-BE49-F238E27FC236}">
                    <a16:creationId xmlns:a16="http://schemas.microsoft.com/office/drawing/2014/main" id="{36E14AA0-70CD-4704-3950-2AA7CC4808EF}"/>
                  </a:ext>
                </a:extLst>
              </p:cNvPr>
              <p:cNvSpPr/>
              <p:nvPr/>
            </p:nvSpPr>
            <p:spPr bwMode="auto">
              <a:xfrm>
                <a:off x="7953376" y="2727325"/>
                <a:ext cx="471488" cy="388938"/>
              </a:xfrm>
              <a:custGeom>
                <a:avLst/>
                <a:gdLst>
                  <a:gd name="T0" fmla="*/ 3 w 143"/>
                  <a:gd name="T1" fmla="*/ 0 h 118"/>
                  <a:gd name="T2" fmla="*/ 142 w 143"/>
                  <a:gd name="T3" fmla="*/ 0 h 118"/>
                  <a:gd name="T4" fmla="*/ 143 w 143"/>
                  <a:gd name="T5" fmla="*/ 18 h 118"/>
                  <a:gd name="T6" fmla="*/ 138 w 143"/>
                  <a:gd name="T7" fmla="*/ 67 h 118"/>
                  <a:gd name="T8" fmla="*/ 93 w 143"/>
                  <a:gd name="T9" fmla="*/ 114 h 118"/>
                  <a:gd name="T10" fmla="*/ 37 w 143"/>
                  <a:gd name="T11" fmla="*/ 109 h 118"/>
                  <a:gd name="T12" fmla="*/ 9 w 143"/>
                  <a:gd name="T13" fmla="*/ 80 h 118"/>
                  <a:gd name="T14" fmla="*/ 2 w 143"/>
                  <a:gd name="T15" fmla="*/ 3 h 118"/>
                  <a:gd name="T16" fmla="*/ 3 w 143"/>
                  <a:gd name="T17" fmla="*/ 0 h 118"/>
                  <a:gd name="T18" fmla="*/ 50 w 143"/>
                  <a:gd name="T19" fmla="*/ 65 h 118"/>
                  <a:gd name="T20" fmla="*/ 72 w 143"/>
                  <a:gd name="T21" fmla="*/ 81 h 118"/>
                  <a:gd name="T22" fmla="*/ 97 w 143"/>
                  <a:gd name="T23" fmla="*/ 68 h 118"/>
                  <a:gd name="T24" fmla="*/ 96 w 143"/>
                  <a:gd name="T25" fmla="*/ 64 h 118"/>
                  <a:gd name="T26" fmla="*/ 82 w 143"/>
                  <a:gd name="T27" fmla="*/ 74 h 118"/>
                  <a:gd name="T28" fmla="*/ 65 w 143"/>
                  <a:gd name="T29" fmla="*/ 74 h 118"/>
                  <a:gd name="T30" fmla="*/ 50 w 143"/>
                  <a:gd name="T31" fmla="*/ 65 h 118"/>
                  <a:gd name="T32" fmla="*/ 42 w 143"/>
                  <a:gd name="T33" fmla="*/ 30 h 118"/>
                  <a:gd name="T34" fmla="*/ 36 w 143"/>
                  <a:gd name="T35" fmla="*/ 22 h 118"/>
                  <a:gd name="T36" fmla="*/ 29 w 143"/>
                  <a:gd name="T37" fmla="*/ 30 h 118"/>
                  <a:gd name="T38" fmla="*/ 35 w 143"/>
                  <a:gd name="T39" fmla="*/ 39 h 118"/>
                  <a:gd name="T40" fmla="*/ 42 w 143"/>
                  <a:gd name="T41" fmla="*/ 30 h 118"/>
                  <a:gd name="T42" fmla="*/ 113 w 143"/>
                  <a:gd name="T43" fmla="*/ 30 h 118"/>
                  <a:gd name="T44" fmla="*/ 107 w 143"/>
                  <a:gd name="T45" fmla="*/ 22 h 118"/>
                  <a:gd name="T46" fmla="*/ 100 w 143"/>
                  <a:gd name="T47" fmla="*/ 31 h 118"/>
                  <a:gd name="T48" fmla="*/ 107 w 143"/>
                  <a:gd name="T49" fmla="*/ 39 h 118"/>
                  <a:gd name="T50" fmla="*/ 113 w 143"/>
                  <a:gd name="T51" fmla="*/ 3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18">
                    <a:moveTo>
                      <a:pt x="3" y="0"/>
                    </a:moveTo>
                    <a:cubicBezTo>
                      <a:pt x="49" y="5"/>
                      <a:pt x="95" y="5"/>
                      <a:pt x="142" y="0"/>
                    </a:cubicBezTo>
                    <a:cubicBezTo>
                      <a:pt x="142" y="6"/>
                      <a:pt x="143" y="12"/>
                      <a:pt x="143" y="18"/>
                    </a:cubicBezTo>
                    <a:cubicBezTo>
                      <a:pt x="142" y="34"/>
                      <a:pt x="140" y="51"/>
                      <a:pt x="138" y="67"/>
                    </a:cubicBezTo>
                    <a:cubicBezTo>
                      <a:pt x="134" y="93"/>
                      <a:pt x="119" y="109"/>
                      <a:pt x="93" y="114"/>
                    </a:cubicBezTo>
                    <a:cubicBezTo>
                      <a:pt x="74" y="118"/>
                      <a:pt x="55" y="117"/>
                      <a:pt x="37" y="109"/>
                    </a:cubicBezTo>
                    <a:cubicBezTo>
                      <a:pt x="23" y="104"/>
                      <a:pt x="14" y="94"/>
                      <a:pt x="9" y="80"/>
                    </a:cubicBezTo>
                    <a:cubicBezTo>
                      <a:pt x="2" y="55"/>
                      <a:pt x="0" y="29"/>
                      <a:pt x="2" y="3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  <a:moveTo>
                      <a:pt x="50" y="65"/>
                    </a:moveTo>
                    <a:cubicBezTo>
                      <a:pt x="54" y="76"/>
                      <a:pt x="61" y="81"/>
                      <a:pt x="72" y="81"/>
                    </a:cubicBezTo>
                    <a:cubicBezTo>
                      <a:pt x="83" y="82"/>
                      <a:pt x="92" y="78"/>
                      <a:pt x="97" y="68"/>
                    </a:cubicBezTo>
                    <a:cubicBezTo>
                      <a:pt x="98" y="68"/>
                      <a:pt x="97" y="66"/>
                      <a:pt x="96" y="64"/>
                    </a:cubicBezTo>
                    <a:cubicBezTo>
                      <a:pt x="91" y="68"/>
                      <a:pt x="87" y="72"/>
                      <a:pt x="82" y="74"/>
                    </a:cubicBezTo>
                    <a:cubicBezTo>
                      <a:pt x="77" y="75"/>
                      <a:pt x="71" y="74"/>
                      <a:pt x="65" y="74"/>
                    </a:cubicBezTo>
                    <a:cubicBezTo>
                      <a:pt x="59" y="73"/>
                      <a:pt x="58" y="65"/>
                      <a:pt x="50" y="65"/>
                    </a:cubicBezTo>
                    <a:close/>
                    <a:moveTo>
                      <a:pt x="42" y="30"/>
                    </a:moveTo>
                    <a:cubicBezTo>
                      <a:pt x="42" y="25"/>
                      <a:pt x="40" y="22"/>
                      <a:pt x="36" y="22"/>
                    </a:cubicBezTo>
                    <a:cubicBezTo>
                      <a:pt x="32" y="22"/>
                      <a:pt x="29" y="25"/>
                      <a:pt x="29" y="30"/>
                    </a:cubicBezTo>
                    <a:cubicBezTo>
                      <a:pt x="28" y="35"/>
                      <a:pt x="31" y="39"/>
                      <a:pt x="35" y="39"/>
                    </a:cubicBezTo>
                    <a:cubicBezTo>
                      <a:pt x="39" y="39"/>
                      <a:pt x="42" y="35"/>
                      <a:pt x="42" y="30"/>
                    </a:cubicBezTo>
                    <a:close/>
                    <a:moveTo>
                      <a:pt x="113" y="30"/>
                    </a:moveTo>
                    <a:cubicBezTo>
                      <a:pt x="113" y="25"/>
                      <a:pt x="111" y="22"/>
                      <a:pt x="107" y="22"/>
                    </a:cubicBezTo>
                    <a:cubicBezTo>
                      <a:pt x="103" y="22"/>
                      <a:pt x="100" y="26"/>
                      <a:pt x="100" y="31"/>
                    </a:cubicBezTo>
                    <a:cubicBezTo>
                      <a:pt x="100" y="36"/>
                      <a:pt x="103" y="40"/>
                      <a:pt x="107" y="39"/>
                    </a:cubicBezTo>
                    <a:cubicBezTo>
                      <a:pt x="110" y="39"/>
                      <a:pt x="113" y="35"/>
                      <a:pt x="113" y="30"/>
                    </a:cubicBezTo>
                    <a:close/>
                  </a:path>
                </a:pathLst>
              </a:custGeom>
              <a:solidFill>
                <a:srgbClr val="FFC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îsḷíḓè">
                <a:extLst>
                  <a:ext uri="{FF2B5EF4-FFF2-40B4-BE49-F238E27FC236}">
                    <a16:creationId xmlns:a16="http://schemas.microsoft.com/office/drawing/2014/main" id="{66D43929-4596-B873-3E79-0BDDF8C8F26B}"/>
                  </a:ext>
                </a:extLst>
              </p:cNvPr>
              <p:cNvSpPr/>
              <p:nvPr/>
            </p:nvSpPr>
            <p:spPr bwMode="auto">
              <a:xfrm>
                <a:off x="7827963" y="3208338"/>
                <a:ext cx="730250" cy="165100"/>
              </a:xfrm>
              <a:custGeom>
                <a:avLst/>
                <a:gdLst>
                  <a:gd name="T0" fmla="*/ 221 w 221"/>
                  <a:gd name="T1" fmla="*/ 50 h 50"/>
                  <a:gd name="T2" fmla="*/ 179 w 221"/>
                  <a:gd name="T3" fmla="*/ 50 h 50"/>
                  <a:gd name="T4" fmla="*/ 173 w 221"/>
                  <a:gd name="T5" fmla="*/ 40 h 50"/>
                  <a:gd name="T6" fmla="*/ 168 w 221"/>
                  <a:gd name="T7" fmla="*/ 50 h 50"/>
                  <a:gd name="T8" fmla="*/ 53 w 221"/>
                  <a:gd name="T9" fmla="*/ 50 h 50"/>
                  <a:gd name="T10" fmla="*/ 47 w 221"/>
                  <a:gd name="T11" fmla="*/ 41 h 50"/>
                  <a:gd name="T12" fmla="*/ 40 w 221"/>
                  <a:gd name="T13" fmla="*/ 50 h 50"/>
                  <a:gd name="T14" fmla="*/ 0 w 221"/>
                  <a:gd name="T15" fmla="*/ 50 h 50"/>
                  <a:gd name="T16" fmla="*/ 33 w 221"/>
                  <a:gd name="T17" fmla="*/ 8 h 50"/>
                  <a:gd name="T18" fmla="*/ 75 w 221"/>
                  <a:gd name="T19" fmla="*/ 0 h 50"/>
                  <a:gd name="T20" fmla="*/ 82 w 221"/>
                  <a:gd name="T21" fmla="*/ 2 h 50"/>
                  <a:gd name="T22" fmla="*/ 102 w 221"/>
                  <a:gd name="T23" fmla="*/ 16 h 50"/>
                  <a:gd name="T24" fmla="*/ 115 w 221"/>
                  <a:gd name="T25" fmla="*/ 17 h 50"/>
                  <a:gd name="T26" fmla="*/ 137 w 221"/>
                  <a:gd name="T27" fmla="*/ 3 h 50"/>
                  <a:gd name="T28" fmla="*/ 145 w 221"/>
                  <a:gd name="T29" fmla="*/ 0 h 50"/>
                  <a:gd name="T30" fmla="*/ 192 w 221"/>
                  <a:gd name="T31" fmla="*/ 10 h 50"/>
                  <a:gd name="T32" fmla="*/ 212 w 221"/>
                  <a:gd name="T33" fmla="*/ 30 h 50"/>
                  <a:gd name="T34" fmla="*/ 221 w 221"/>
                  <a:gd name="T3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1" h="50">
                    <a:moveTo>
                      <a:pt x="221" y="50"/>
                    </a:moveTo>
                    <a:cubicBezTo>
                      <a:pt x="206" y="50"/>
                      <a:pt x="193" y="50"/>
                      <a:pt x="179" y="50"/>
                    </a:cubicBezTo>
                    <a:cubicBezTo>
                      <a:pt x="176" y="47"/>
                      <a:pt x="179" y="40"/>
                      <a:pt x="173" y="40"/>
                    </a:cubicBezTo>
                    <a:cubicBezTo>
                      <a:pt x="168" y="41"/>
                      <a:pt x="169" y="46"/>
                      <a:pt x="168" y="50"/>
                    </a:cubicBezTo>
                    <a:cubicBezTo>
                      <a:pt x="129" y="50"/>
                      <a:pt x="91" y="50"/>
                      <a:pt x="53" y="50"/>
                    </a:cubicBezTo>
                    <a:cubicBezTo>
                      <a:pt x="51" y="46"/>
                      <a:pt x="50" y="41"/>
                      <a:pt x="47" y="41"/>
                    </a:cubicBezTo>
                    <a:cubicBezTo>
                      <a:pt x="41" y="39"/>
                      <a:pt x="44" y="47"/>
                      <a:pt x="40" y="50"/>
                    </a:cubicBezTo>
                    <a:cubicBezTo>
                      <a:pt x="28" y="50"/>
                      <a:pt x="14" y="50"/>
                      <a:pt x="0" y="50"/>
                    </a:cubicBezTo>
                    <a:cubicBezTo>
                      <a:pt x="7" y="32"/>
                      <a:pt x="13" y="15"/>
                      <a:pt x="33" y="8"/>
                    </a:cubicBezTo>
                    <a:cubicBezTo>
                      <a:pt x="47" y="3"/>
                      <a:pt x="61" y="1"/>
                      <a:pt x="75" y="0"/>
                    </a:cubicBezTo>
                    <a:cubicBezTo>
                      <a:pt x="77" y="0"/>
                      <a:pt x="80" y="1"/>
                      <a:pt x="82" y="2"/>
                    </a:cubicBezTo>
                    <a:cubicBezTo>
                      <a:pt x="89" y="7"/>
                      <a:pt x="95" y="11"/>
                      <a:pt x="102" y="16"/>
                    </a:cubicBezTo>
                    <a:cubicBezTo>
                      <a:pt x="106" y="19"/>
                      <a:pt x="111" y="20"/>
                      <a:pt x="115" y="17"/>
                    </a:cubicBezTo>
                    <a:cubicBezTo>
                      <a:pt x="123" y="12"/>
                      <a:pt x="130" y="7"/>
                      <a:pt x="137" y="3"/>
                    </a:cubicBezTo>
                    <a:cubicBezTo>
                      <a:pt x="140" y="2"/>
                      <a:pt x="142" y="0"/>
                      <a:pt x="145" y="0"/>
                    </a:cubicBezTo>
                    <a:cubicBezTo>
                      <a:pt x="161" y="1"/>
                      <a:pt x="177" y="3"/>
                      <a:pt x="192" y="10"/>
                    </a:cubicBezTo>
                    <a:cubicBezTo>
                      <a:pt x="201" y="15"/>
                      <a:pt x="208" y="21"/>
                      <a:pt x="212" y="30"/>
                    </a:cubicBezTo>
                    <a:cubicBezTo>
                      <a:pt x="214" y="37"/>
                      <a:pt x="217" y="43"/>
                      <a:pt x="221" y="50"/>
                    </a:cubicBezTo>
                    <a:close/>
                  </a:path>
                </a:pathLst>
              </a:custGeom>
              <a:solidFill>
                <a:srgbClr val="F64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išḻîďé">
                <a:extLst>
                  <a:ext uri="{FF2B5EF4-FFF2-40B4-BE49-F238E27FC236}">
                    <a16:creationId xmlns:a16="http://schemas.microsoft.com/office/drawing/2014/main" id="{A7FE28D8-9AD2-F14B-FEF1-AE947BC196D2}"/>
                  </a:ext>
                </a:extLst>
              </p:cNvPr>
              <p:cNvSpPr/>
              <p:nvPr/>
            </p:nvSpPr>
            <p:spPr bwMode="auto">
              <a:xfrm>
                <a:off x="7974013" y="2368550"/>
                <a:ext cx="431800" cy="254000"/>
              </a:xfrm>
              <a:custGeom>
                <a:avLst/>
                <a:gdLst>
                  <a:gd name="T0" fmla="*/ 26 w 131"/>
                  <a:gd name="T1" fmla="*/ 71 h 77"/>
                  <a:gd name="T2" fmla="*/ 23 w 131"/>
                  <a:gd name="T3" fmla="*/ 72 h 77"/>
                  <a:gd name="T4" fmla="*/ 1 w 131"/>
                  <a:gd name="T5" fmla="*/ 77 h 77"/>
                  <a:gd name="T6" fmla="*/ 9 w 131"/>
                  <a:gd name="T7" fmla="*/ 30 h 77"/>
                  <a:gd name="T8" fmla="*/ 19 w 131"/>
                  <a:gd name="T9" fmla="*/ 17 h 77"/>
                  <a:gd name="T10" fmla="*/ 43 w 131"/>
                  <a:gd name="T11" fmla="*/ 3 h 77"/>
                  <a:gd name="T12" fmla="*/ 92 w 131"/>
                  <a:gd name="T13" fmla="*/ 4 h 77"/>
                  <a:gd name="T14" fmla="*/ 107 w 131"/>
                  <a:gd name="T15" fmla="*/ 11 h 77"/>
                  <a:gd name="T16" fmla="*/ 131 w 131"/>
                  <a:gd name="T17" fmla="*/ 58 h 77"/>
                  <a:gd name="T18" fmla="*/ 131 w 131"/>
                  <a:gd name="T19" fmla="*/ 77 h 77"/>
                  <a:gd name="T20" fmla="*/ 105 w 131"/>
                  <a:gd name="T21" fmla="*/ 72 h 77"/>
                  <a:gd name="T22" fmla="*/ 105 w 131"/>
                  <a:gd name="T23" fmla="*/ 46 h 77"/>
                  <a:gd name="T24" fmla="*/ 89 w 131"/>
                  <a:gd name="T25" fmla="*/ 29 h 77"/>
                  <a:gd name="T26" fmla="*/ 39 w 131"/>
                  <a:gd name="T27" fmla="*/ 28 h 77"/>
                  <a:gd name="T28" fmla="*/ 26 w 131"/>
                  <a:gd name="T29" fmla="*/ 41 h 77"/>
                  <a:gd name="T30" fmla="*/ 26 w 131"/>
                  <a:gd name="T31" fmla="*/ 7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1" h="77">
                    <a:moveTo>
                      <a:pt x="26" y="71"/>
                    </a:moveTo>
                    <a:cubicBezTo>
                      <a:pt x="24" y="72"/>
                      <a:pt x="24" y="72"/>
                      <a:pt x="23" y="72"/>
                    </a:cubicBezTo>
                    <a:cubicBezTo>
                      <a:pt x="16" y="74"/>
                      <a:pt x="9" y="75"/>
                      <a:pt x="1" y="77"/>
                    </a:cubicBezTo>
                    <a:cubicBezTo>
                      <a:pt x="0" y="60"/>
                      <a:pt x="0" y="44"/>
                      <a:pt x="9" y="30"/>
                    </a:cubicBezTo>
                    <a:cubicBezTo>
                      <a:pt x="12" y="25"/>
                      <a:pt x="15" y="21"/>
                      <a:pt x="19" y="17"/>
                    </a:cubicBezTo>
                    <a:cubicBezTo>
                      <a:pt x="25" y="9"/>
                      <a:pt x="33" y="4"/>
                      <a:pt x="43" y="3"/>
                    </a:cubicBezTo>
                    <a:cubicBezTo>
                      <a:pt x="60" y="0"/>
                      <a:pt x="76" y="0"/>
                      <a:pt x="92" y="4"/>
                    </a:cubicBezTo>
                    <a:cubicBezTo>
                      <a:pt x="97" y="5"/>
                      <a:pt x="103" y="7"/>
                      <a:pt x="107" y="11"/>
                    </a:cubicBezTo>
                    <a:cubicBezTo>
                      <a:pt x="121" y="23"/>
                      <a:pt x="131" y="38"/>
                      <a:pt x="131" y="58"/>
                    </a:cubicBezTo>
                    <a:cubicBezTo>
                      <a:pt x="131" y="64"/>
                      <a:pt x="131" y="70"/>
                      <a:pt x="131" y="77"/>
                    </a:cubicBezTo>
                    <a:cubicBezTo>
                      <a:pt x="122" y="75"/>
                      <a:pt x="114" y="73"/>
                      <a:pt x="105" y="72"/>
                    </a:cubicBezTo>
                    <a:cubicBezTo>
                      <a:pt x="105" y="63"/>
                      <a:pt x="105" y="54"/>
                      <a:pt x="105" y="46"/>
                    </a:cubicBezTo>
                    <a:cubicBezTo>
                      <a:pt x="105" y="30"/>
                      <a:pt x="104" y="29"/>
                      <a:pt x="89" y="29"/>
                    </a:cubicBezTo>
                    <a:cubicBezTo>
                      <a:pt x="72" y="28"/>
                      <a:pt x="55" y="28"/>
                      <a:pt x="39" y="28"/>
                    </a:cubicBezTo>
                    <a:cubicBezTo>
                      <a:pt x="27" y="28"/>
                      <a:pt x="26" y="30"/>
                      <a:pt x="26" y="41"/>
                    </a:cubicBezTo>
                    <a:cubicBezTo>
                      <a:pt x="26" y="51"/>
                      <a:pt x="26" y="61"/>
                      <a:pt x="26" y="71"/>
                    </a:cubicBezTo>
                    <a:close/>
                  </a:path>
                </a:pathLst>
              </a:custGeom>
              <a:solidFill>
                <a:srgbClr val="F64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ïš1ïďé">
                <a:extLst>
                  <a:ext uri="{FF2B5EF4-FFF2-40B4-BE49-F238E27FC236}">
                    <a16:creationId xmlns:a16="http://schemas.microsoft.com/office/drawing/2014/main" id="{2527EAEE-1B91-84ED-5833-26BCE8647EEB}"/>
                  </a:ext>
                </a:extLst>
              </p:cNvPr>
              <p:cNvSpPr/>
              <p:nvPr/>
            </p:nvSpPr>
            <p:spPr bwMode="auto">
              <a:xfrm>
                <a:off x="7888288" y="3925888"/>
                <a:ext cx="606425" cy="92075"/>
              </a:xfrm>
              <a:custGeom>
                <a:avLst/>
                <a:gdLst>
                  <a:gd name="T0" fmla="*/ 33 w 184"/>
                  <a:gd name="T1" fmla="*/ 0 h 28"/>
                  <a:gd name="T2" fmla="*/ 150 w 184"/>
                  <a:gd name="T3" fmla="*/ 0 h 28"/>
                  <a:gd name="T4" fmla="*/ 157 w 184"/>
                  <a:gd name="T5" fmla="*/ 13 h 28"/>
                  <a:gd name="T6" fmla="*/ 171 w 184"/>
                  <a:gd name="T7" fmla="*/ 16 h 28"/>
                  <a:gd name="T8" fmla="*/ 184 w 184"/>
                  <a:gd name="T9" fmla="*/ 16 h 28"/>
                  <a:gd name="T10" fmla="*/ 184 w 184"/>
                  <a:gd name="T11" fmla="*/ 26 h 28"/>
                  <a:gd name="T12" fmla="*/ 2 w 184"/>
                  <a:gd name="T13" fmla="*/ 27 h 28"/>
                  <a:gd name="T14" fmla="*/ 0 w 184"/>
                  <a:gd name="T15" fmla="*/ 24 h 28"/>
                  <a:gd name="T16" fmla="*/ 0 w 184"/>
                  <a:gd name="T17" fmla="*/ 18 h 28"/>
                  <a:gd name="T18" fmla="*/ 3 w 184"/>
                  <a:gd name="T19" fmla="*/ 17 h 28"/>
                  <a:gd name="T20" fmla="*/ 14 w 184"/>
                  <a:gd name="T21" fmla="*/ 16 h 28"/>
                  <a:gd name="T22" fmla="*/ 33 w 184"/>
                  <a:gd name="T2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4" h="28">
                    <a:moveTo>
                      <a:pt x="33" y="0"/>
                    </a:moveTo>
                    <a:cubicBezTo>
                      <a:pt x="72" y="0"/>
                      <a:pt x="112" y="0"/>
                      <a:pt x="150" y="0"/>
                    </a:cubicBezTo>
                    <a:cubicBezTo>
                      <a:pt x="152" y="5"/>
                      <a:pt x="154" y="10"/>
                      <a:pt x="157" y="13"/>
                    </a:cubicBezTo>
                    <a:cubicBezTo>
                      <a:pt x="161" y="15"/>
                      <a:pt x="166" y="15"/>
                      <a:pt x="171" y="16"/>
                    </a:cubicBezTo>
                    <a:cubicBezTo>
                      <a:pt x="175" y="17"/>
                      <a:pt x="179" y="16"/>
                      <a:pt x="184" y="16"/>
                    </a:cubicBezTo>
                    <a:cubicBezTo>
                      <a:pt x="184" y="20"/>
                      <a:pt x="184" y="22"/>
                      <a:pt x="184" y="26"/>
                    </a:cubicBezTo>
                    <a:cubicBezTo>
                      <a:pt x="123" y="28"/>
                      <a:pt x="62" y="27"/>
                      <a:pt x="2" y="27"/>
                    </a:cubicBezTo>
                    <a:cubicBezTo>
                      <a:pt x="1" y="25"/>
                      <a:pt x="0" y="25"/>
                      <a:pt x="0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1" y="17"/>
                      <a:pt x="2" y="17"/>
                      <a:pt x="3" y="17"/>
                    </a:cubicBezTo>
                    <a:cubicBezTo>
                      <a:pt x="7" y="16"/>
                      <a:pt x="11" y="16"/>
                      <a:pt x="14" y="16"/>
                    </a:cubicBezTo>
                    <a:cubicBezTo>
                      <a:pt x="27" y="15"/>
                      <a:pt x="30" y="13"/>
                      <a:pt x="33" y="0"/>
                    </a:cubicBezTo>
                    <a:close/>
                  </a:path>
                </a:pathLst>
              </a:custGeom>
              <a:solidFill>
                <a:srgbClr val="F64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îş1îḍè">
                <a:extLst>
                  <a:ext uri="{FF2B5EF4-FFF2-40B4-BE49-F238E27FC236}">
                    <a16:creationId xmlns:a16="http://schemas.microsoft.com/office/drawing/2014/main" id="{31F37DB2-DBF0-BCD1-535E-FD12FAFFE184}"/>
                  </a:ext>
                </a:extLst>
              </p:cNvPr>
              <p:cNvSpPr/>
              <p:nvPr/>
            </p:nvSpPr>
            <p:spPr bwMode="auto">
              <a:xfrm>
                <a:off x="7924801" y="2611438"/>
                <a:ext cx="530225" cy="96838"/>
              </a:xfrm>
              <a:custGeom>
                <a:avLst/>
                <a:gdLst>
                  <a:gd name="T0" fmla="*/ 161 w 161"/>
                  <a:gd name="T1" fmla="*/ 20 h 29"/>
                  <a:gd name="T2" fmla="*/ 129 w 161"/>
                  <a:gd name="T3" fmla="*/ 28 h 29"/>
                  <a:gd name="T4" fmla="*/ 33 w 161"/>
                  <a:gd name="T5" fmla="*/ 28 h 29"/>
                  <a:gd name="T6" fmla="*/ 0 w 161"/>
                  <a:gd name="T7" fmla="*/ 19 h 29"/>
                  <a:gd name="T8" fmla="*/ 10 w 161"/>
                  <a:gd name="T9" fmla="*/ 13 h 29"/>
                  <a:gd name="T10" fmla="*/ 58 w 161"/>
                  <a:gd name="T11" fmla="*/ 2 h 29"/>
                  <a:gd name="T12" fmla="*/ 137 w 161"/>
                  <a:gd name="T13" fmla="*/ 7 h 29"/>
                  <a:gd name="T14" fmla="*/ 161 w 161"/>
                  <a:gd name="T15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29">
                    <a:moveTo>
                      <a:pt x="161" y="20"/>
                    </a:moveTo>
                    <a:cubicBezTo>
                      <a:pt x="151" y="26"/>
                      <a:pt x="140" y="28"/>
                      <a:pt x="129" y="28"/>
                    </a:cubicBezTo>
                    <a:cubicBezTo>
                      <a:pt x="97" y="29"/>
                      <a:pt x="65" y="29"/>
                      <a:pt x="33" y="28"/>
                    </a:cubicBezTo>
                    <a:cubicBezTo>
                      <a:pt x="22" y="28"/>
                      <a:pt x="11" y="25"/>
                      <a:pt x="0" y="19"/>
                    </a:cubicBezTo>
                    <a:cubicBezTo>
                      <a:pt x="4" y="17"/>
                      <a:pt x="7" y="15"/>
                      <a:pt x="10" y="13"/>
                    </a:cubicBezTo>
                    <a:cubicBezTo>
                      <a:pt x="25" y="6"/>
                      <a:pt x="41" y="3"/>
                      <a:pt x="58" y="2"/>
                    </a:cubicBezTo>
                    <a:cubicBezTo>
                      <a:pt x="84" y="0"/>
                      <a:pt x="111" y="1"/>
                      <a:pt x="137" y="7"/>
                    </a:cubicBezTo>
                    <a:cubicBezTo>
                      <a:pt x="146" y="10"/>
                      <a:pt x="154" y="13"/>
                      <a:pt x="161" y="20"/>
                    </a:cubicBezTo>
                    <a:close/>
                  </a:path>
                </a:pathLst>
              </a:custGeom>
              <a:solidFill>
                <a:srgbClr val="F64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iS1îḓê">
                <a:extLst>
                  <a:ext uri="{FF2B5EF4-FFF2-40B4-BE49-F238E27FC236}">
                    <a16:creationId xmlns:a16="http://schemas.microsoft.com/office/drawing/2014/main" id="{BC7C6FE8-DBC2-8DD6-1CD7-CA304C18FA51}"/>
                  </a:ext>
                </a:extLst>
              </p:cNvPr>
              <p:cNvSpPr/>
              <p:nvPr/>
            </p:nvSpPr>
            <p:spPr bwMode="auto">
              <a:xfrm>
                <a:off x="8081963" y="2476500"/>
                <a:ext cx="219075" cy="122238"/>
              </a:xfrm>
              <a:custGeom>
                <a:avLst/>
                <a:gdLst>
                  <a:gd name="T0" fmla="*/ 65 w 66"/>
                  <a:gd name="T1" fmla="*/ 2 h 37"/>
                  <a:gd name="T2" fmla="*/ 66 w 66"/>
                  <a:gd name="T3" fmla="*/ 37 h 37"/>
                  <a:gd name="T4" fmla="*/ 0 w 66"/>
                  <a:gd name="T5" fmla="*/ 37 h 37"/>
                  <a:gd name="T6" fmla="*/ 0 w 66"/>
                  <a:gd name="T7" fmla="*/ 2 h 37"/>
                  <a:gd name="T8" fmla="*/ 65 w 66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7">
                    <a:moveTo>
                      <a:pt x="65" y="2"/>
                    </a:moveTo>
                    <a:cubicBezTo>
                      <a:pt x="66" y="15"/>
                      <a:pt x="66" y="26"/>
                      <a:pt x="66" y="37"/>
                    </a:cubicBezTo>
                    <a:cubicBezTo>
                      <a:pt x="43" y="37"/>
                      <a:pt x="22" y="37"/>
                      <a:pt x="0" y="37"/>
                    </a:cubicBezTo>
                    <a:cubicBezTo>
                      <a:pt x="0" y="25"/>
                      <a:pt x="0" y="14"/>
                      <a:pt x="0" y="2"/>
                    </a:cubicBezTo>
                    <a:cubicBezTo>
                      <a:pt x="22" y="0"/>
                      <a:pt x="43" y="2"/>
                      <a:pt x="65" y="2"/>
                    </a:cubicBezTo>
                    <a:close/>
                  </a:path>
                </a:pathLst>
              </a:custGeom>
              <a:solidFill>
                <a:srgbClr val="F88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íŝ1iďè">
                <a:extLst>
                  <a:ext uri="{FF2B5EF4-FFF2-40B4-BE49-F238E27FC236}">
                    <a16:creationId xmlns:a16="http://schemas.microsoft.com/office/drawing/2014/main" id="{70AC4F44-53AA-9681-7EB7-10204AD9683E}"/>
                  </a:ext>
                </a:extLst>
              </p:cNvPr>
              <p:cNvSpPr/>
              <p:nvPr/>
            </p:nvSpPr>
            <p:spPr bwMode="auto">
              <a:xfrm>
                <a:off x="8121651" y="3405188"/>
                <a:ext cx="122238" cy="149225"/>
              </a:xfrm>
              <a:custGeom>
                <a:avLst/>
                <a:gdLst>
                  <a:gd name="T0" fmla="*/ 37 w 37"/>
                  <a:gd name="T1" fmla="*/ 0 h 45"/>
                  <a:gd name="T2" fmla="*/ 37 w 37"/>
                  <a:gd name="T3" fmla="*/ 45 h 45"/>
                  <a:gd name="T4" fmla="*/ 2 w 37"/>
                  <a:gd name="T5" fmla="*/ 45 h 45"/>
                  <a:gd name="T6" fmla="*/ 2 w 37"/>
                  <a:gd name="T7" fmla="*/ 0 h 45"/>
                  <a:gd name="T8" fmla="*/ 37 w 3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5">
                    <a:moveTo>
                      <a:pt x="37" y="0"/>
                    </a:moveTo>
                    <a:cubicBezTo>
                      <a:pt x="37" y="16"/>
                      <a:pt x="37" y="30"/>
                      <a:pt x="37" y="45"/>
                    </a:cubicBezTo>
                    <a:cubicBezTo>
                      <a:pt x="25" y="45"/>
                      <a:pt x="14" y="45"/>
                      <a:pt x="2" y="45"/>
                    </a:cubicBezTo>
                    <a:cubicBezTo>
                      <a:pt x="0" y="30"/>
                      <a:pt x="3" y="16"/>
                      <a:pt x="2" y="0"/>
                    </a:cubicBezTo>
                    <a:cubicBezTo>
                      <a:pt x="14" y="0"/>
                      <a:pt x="25" y="0"/>
                      <a:pt x="37" y="0"/>
                    </a:cubicBezTo>
                    <a:close/>
                  </a:path>
                </a:pathLst>
              </a:custGeom>
              <a:solidFill>
                <a:srgbClr val="A88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îṣḻiḓe">
                <a:extLst>
                  <a:ext uri="{FF2B5EF4-FFF2-40B4-BE49-F238E27FC236}">
                    <a16:creationId xmlns:a16="http://schemas.microsoft.com/office/drawing/2014/main" id="{BA0D05CE-6D74-4E04-7A1F-4A070198E2B3}"/>
                  </a:ext>
                </a:extLst>
              </p:cNvPr>
              <p:cNvSpPr/>
              <p:nvPr/>
            </p:nvSpPr>
            <p:spPr bwMode="auto">
              <a:xfrm>
                <a:off x="8329613" y="4779963"/>
                <a:ext cx="257175" cy="92075"/>
              </a:xfrm>
              <a:custGeom>
                <a:avLst/>
                <a:gdLst>
                  <a:gd name="T0" fmla="*/ 0 w 78"/>
                  <a:gd name="T1" fmla="*/ 23 h 28"/>
                  <a:gd name="T2" fmla="*/ 0 w 78"/>
                  <a:gd name="T3" fmla="*/ 0 h 28"/>
                  <a:gd name="T4" fmla="*/ 20 w 78"/>
                  <a:gd name="T5" fmla="*/ 0 h 28"/>
                  <a:gd name="T6" fmla="*/ 38 w 78"/>
                  <a:gd name="T7" fmla="*/ 9 h 28"/>
                  <a:gd name="T8" fmla="*/ 55 w 78"/>
                  <a:gd name="T9" fmla="*/ 9 h 28"/>
                  <a:gd name="T10" fmla="*/ 78 w 78"/>
                  <a:gd name="T11" fmla="*/ 26 h 28"/>
                  <a:gd name="T12" fmla="*/ 0 w 78"/>
                  <a:gd name="T13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8">
                    <a:moveTo>
                      <a:pt x="0" y="23"/>
                    </a:moveTo>
                    <a:cubicBezTo>
                      <a:pt x="0" y="15"/>
                      <a:pt x="0" y="8"/>
                      <a:pt x="0" y="0"/>
                    </a:cubicBezTo>
                    <a:cubicBezTo>
                      <a:pt x="6" y="0"/>
                      <a:pt x="13" y="0"/>
                      <a:pt x="20" y="0"/>
                    </a:cubicBezTo>
                    <a:cubicBezTo>
                      <a:pt x="23" y="7"/>
                      <a:pt x="30" y="8"/>
                      <a:pt x="38" y="9"/>
                    </a:cubicBezTo>
                    <a:cubicBezTo>
                      <a:pt x="43" y="9"/>
                      <a:pt x="49" y="8"/>
                      <a:pt x="55" y="9"/>
                    </a:cubicBezTo>
                    <a:cubicBezTo>
                      <a:pt x="65" y="10"/>
                      <a:pt x="73" y="15"/>
                      <a:pt x="78" y="26"/>
                    </a:cubicBezTo>
                    <a:cubicBezTo>
                      <a:pt x="51" y="28"/>
                      <a:pt x="25" y="27"/>
                      <a:pt x="0" y="23"/>
                    </a:cubicBezTo>
                    <a:close/>
                  </a:path>
                </a:pathLst>
              </a:custGeom>
              <a:solidFill>
                <a:srgbClr val="B2B4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ïṣḻïďé">
                <a:extLst>
                  <a:ext uri="{FF2B5EF4-FFF2-40B4-BE49-F238E27FC236}">
                    <a16:creationId xmlns:a16="http://schemas.microsoft.com/office/drawing/2014/main" id="{31DD525B-B87F-0984-EC69-C11B4AD04DAD}"/>
                  </a:ext>
                </a:extLst>
              </p:cNvPr>
              <p:cNvSpPr/>
              <p:nvPr/>
            </p:nvSpPr>
            <p:spPr bwMode="auto">
              <a:xfrm>
                <a:off x="7796213" y="4776788"/>
                <a:ext cx="257175" cy="92075"/>
              </a:xfrm>
              <a:custGeom>
                <a:avLst/>
                <a:gdLst>
                  <a:gd name="T0" fmla="*/ 0 w 78"/>
                  <a:gd name="T1" fmla="*/ 27 h 28"/>
                  <a:gd name="T2" fmla="*/ 25 w 78"/>
                  <a:gd name="T3" fmla="*/ 10 h 28"/>
                  <a:gd name="T4" fmla="*/ 42 w 78"/>
                  <a:gd name="T5" fmla="*/ 9 h 28"/>
                  <a:gd name="T6" fmla="*/ 58 w 78"/>
                  <a:gd name="T7" fmla="*/ 0 h 28"/>
                  <a:gd name="T8" fmla="*/ 78 w 78"/>
                  <a:gd name="T9" fmla="*/ 0 h 28"/>
                  <a:gd name="T10" fmla="*/ 78 w 78"/>
                  <a:gd name="T11" fmla="*/ 24 h 28"/>
                  <a:gd name="T12" fmla="*/ 0 w 78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8">
                    <a:moveTo>
                      <a:pt x="0" y="27"/>
                    </a:moveTo>
                    <a:cubicBezTo>
                      <a:pt x="6" y="15"/>
                      <a:pt x="14" y="11"/>
                      <a:pt x="25" y="10"/>
                    </a:cubicBezTo>
                    <a:cubicBezTo>
                      <a:pt x="30" y="9"/>
                      <a:pt x="36" y="10"/>
                      <a:pt x="42" y="9"/>
                    </a:cubicBezTo>
                    <a:cubicBezTo>
                      <a:pt x="49" y="9"/>
                      <a:pt x="55" y="8"/>
                      <a:pt x="58" y="0"/>
                    </a:cubicBezTo>
                    <a:cubicBezTo>
                      <a:pt x="65" y="0"/>
                      <a:pt x="71" y="0"/>
                      <a:pt x="78" y="0"/>
                    </a:cubicBezTo>
                    <a:cubicBezTo>
                      <a:pt x="78" y="8"/>
                      <a:pt x="78" y="16"/>
                      <a:pt x="78" y="24"/>
                    </a:cubicBezTo>
                    <a:cubicBezTo>
                      <a:pt x="52" y="28"/>
                      <a:pt x="27" y="28"/>
                      <a:pt x="0" y="27"/>
                    </a:cubicBezTo>
                    <a:close/>
                  </a:path>
                </a:pathLst>
              </a:custGeom>
              <a:solidFill>
                <a:srgbClr val="B2B4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i$lidé">
                <a:extLst>
                  <a:ext uri="{FF2B5EF4-FFF2-40B4-BE49-F238E27FC236}">
                    <a16:creationId xmlns:a16="http://schemas.microsoft.com/office/drawing/2014/main" id="{2949FEE8-2DE9-3437-90DD-C8456CABA03D}"/>
                  </a:ext>
                </a:extLst>
              </p:cNvPr>
              <p:cNvSpPr/>
              <p:nvPr/>
            </p:nvSpPr>
            <p:spPr bwMode="auto">
              <a:xfrm>
                <a:off x="8412163" y="3851275"/>
                <a:ext cx="149225" cy="104775"/>
              </a:xfrm>
              <a:custGeom>
                <a:avLst/>
                <a:gdLst>
                  <a:gd name="T0" fmla="*/ 4 w 45"/>
                  <a:gd name="T1" fmla="*/ 0 h 32"/>
                  <a:gd name="T2" fmla="*/ 36 w 45"/>
                  <a:gd name="T3" fmla="*/ 1 h 32"/>
                  <a:gd name="T4" fmla="*/ 45 w 45"/>
                  <a:gd name="T5" fmla="*/ 10 h 32"/>
                  <a:gd name="T6" fmla="*/ 25 w 45"/>
                  <a:gd name="T7" fmla="*/ 31 h 32"/>
                  <a:gd name="T8" fmla="*/ 9 w 45"/>
                  <a:gd name="T9" fmla="*/ 30 h 32"/>
                  <a:gd name="T10" fmla="*/ 2 w 45"/>
                  <a:gd name="T11" fmla="*/ 24 h 32"/>
                  <a:gd name="T12" fmla="*/ 4 w 45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32">
                    <a:moveTo>
                      <a:pt x="4" y="0"/>
                    </a:moveTo>
                    <a:cubicBezTo>
                      <a:pt x="15" y="0"/>
                      <a:pt x="26" y="0"/>
                      <a:pt x="36" y="1"/>
                    </a:cubicBezTo>
                    <a:cubicBezTo>
                      <a:pt x="43" y="1"/>
                      <a:pt x="45" y="3"/>
                      <a:pt x="45" y="10"/>
                    </a:cubicBezTo>
                    <a:cubicBezTo>
                      <a:pt x="44" y="32"/>
                      <a:pt x="44" y="31"/>
                      <a:pt x="25" y="31"/>
                    </a:cubicBezTo>
                    <a:cubicBezTo>
                      <a:pt x="20" y="30"/>
                      <a:pt x="14" y="30"/>
                      <a:pt x="9" y="30"/>
                    </a:cubicBezTo>
                    <a:cubicBezTo>
                      <a:pt x="5" y="30"/>
                      <a:pt x="2" y="28"/>
                      <a:pt x="2" y="24"/>
                    </a:cubicBezTo>
                    <a:cubicBezTo>
                      <a:pt x="1" y="16"/>
                      <a:pt x="0" y="9"/>
                      <a:pt x="4" y="0"/>
                    </a:cubicBezTo>
                    <a:close/>
                  </a:path>
                </a:pathLst>
              </a:custGeom>
              <a:solidFill>
                <a:srgbClr val="FFC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išļídé">
                <a:extLst>
                  <a:ext uri="{FF2B5EF4-FFF2-40B4-BE49-F238E27FC236}">
                    <a16:creationId xmlns:a16="http://schemas.microsoft.com/office/drawing/2014/main" id="{9A1DEF25-0607-E112-0D88-878EC25D9635}"/>
                  </a:ext>
                </a:extLst>
              </p:cNvPr>
              <p:cNvSpPr/>
              <p:nvPr/>
            </p:nvSpPr>
            <p:spPr bwMode="auto">
              <a:xfrm>
                <a:off x="7815263" y="3851275"/>
                <a:ext cx="149225" cy="101600"/>
              </a:xfrm>
              <a:custGeom>
                <a:avLst/>
                <a:gdLst>
                  <a:gd name="T0" fmla="*/ 45 w 45"/>
                  <a:gd name="T1" fmla="*/ 28 h 31"/>
                  <a:gd name="T2" fmla="*/ 38 w 45"/>
                  <a:gd name="T3" fmla="*/ 30 h 31"/>
                  <a:gd name="T4" fmla="*/ 14 w 45"/>
                  <a:gd name="T5" fmla="*/ 31 h 31"/>
                  <a:gd name="T6" fmla="*/ 2 w 45"/>
                  <a:gd name="T7" fmla="*/ 20 h 31"/>
                  <a:gd name="T8" fmla="*/ 19 w 45"/>
                  <a:gd name="T9" fmla="*/ 0 h 31"/>
                  <a:gd name="T10" fmla="*/ 37 w 45"/>
                  <a:gd name="T11" fmla="*/ 0 h 31"/>
                  <a:gd name="T12" fmla="*/ 45 w 45"/>
                  <a:gd name="T13" fmla="*/ 7 h 31"/>
                  <a:gd name="T14" fmla="*/ 45 w 45"/>
                  <a:gd name="T15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31">
                    <a:moveTo>
                      <a:pt x="45" y="28"/>
                    </a:moveTo>
                    <a:cubicBezTo>
                      <a:pt x="42" y="29"/>
                      <a:pt x="40" y="30"/>
                      <a:pt x="38" y="30"/>
                    </a:cubicBezTo>
                    <a:cubicBezTo>
                      <a:pt x="30" y="30"/>
                      <a:pt x="22" y="31"/>
                      <a:pt x="14" y="31"/>
                    </a:cubicBezTo>
                    <a:cubicBezTo>
                      <a:pt x="5" y="31"/>
                      <a:pt x="3" y="29"/>
                      <a:pt x="2" y="20"/>
                    </a:cubicBezTo>
                    <a:cubicBezTo>
                      <a:pt x="0" y="4"/>
                      <a:pt x="3" y="0"/>
                      <a:pt x="19" y="0"/>
                    </a:cubicBezTo>
                    <a:cubicBezTo>
                      <a:pt x="25" y="0"/>
                      <a:pt x="31" y="0"/>
                      <a:pt x="37" y="0"/>
                    </a:cubicBezTo>
                    <a:cubicBezTo>
                      <a:pt x="42" y="0"/>
                      <a:pt x="45" y="2"/>
                      <a:pt x="45" y="7"/>
                    </a:cubicBezTo>
                    <a:cubicBezTo>
                      <a:pt x="45" y="14"/>
                      <a:pt x="45" y="21"/>
                      <a:pt x="45" y="28"/>
                    </a:cubicBezTo>
                    <a:close/>
                  </a:path>
                </a:pathLst>
              </a:custGeom>
              <a:solidFill>
                <a:srgbClr val="FFC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íṥ1ïḍe">
                <a:extLst>
                  <a:ext uri="{FF2B5EF4-FFF2-40B4-BE49-F238E27FC236}">
                    <a16:creationId xmlns:a16="http://schemas.microsoft.com/office/drawing/2014/main" id="{159A398C-BD6C-45CD-E2EF-EAC616F88BF2}"/>
                  </a:ext>
                </a:extLst>
              </p:cNvPr>
              <p:cNvSpPr/>
              <p:nvPr/>
            </p:nvSpPr>
            <p:spPr bwMode="auto">
              <a:xfrm>
                <a:off x="8105776" y="3135313"/>
                <a:ext cx="171450" cy="106363"/>
              </a:xfrm>
              <a:custGeom>
                <a:avLst/>
                <a:gdLst>
                  <a:gd name="T0" fmla="*/ 3 w 52"/>
                  <a:gd name="T1" fmla="*/ 0 h 32"/>
                  <a:gd name="T2" fmla="*/ 49 w 52"/>
                  <a:gd name="T3" fmla="*/ 0 h 32"/>
                  <a:gd name="T4" fmla="*/ 42 w 52"/>
                  <a:gd name="T5" fmla="*/ 23 h 32"/>
                  <a:gd name="T6" fmla="*/ 11 w 52"/>
                  <a:gd name="T7" fmla="*/ 24 h 32"/>
                  <a:gd name="T8" fmla="*/ 3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" y="0"/>
                    </a:moveTo>
                    <a:cubicBezTo>
                      <a:pt x="18" y="0"/>
                      <a:pt x="33" y="0"/>
                      <a:pt x="49" y="0"/>
                    </a:cubicBezTo>
                    <a:cubicBezTo>
                      <a:pt x="52" y="12"/>
                      <a:pt x="51" y="16"/>
                      <a:pt x="42" y="23"/>
                    </a:cubicBezTo>
                    <a:cubicBezTo>
                      <a:pt x="30" y="32"/>
                      <a:pt x="24" y="32"/>
                      <a:pt x="11" y="24"/>
                    </a:cubicBezTo>
                    <a:cubicBezTo>
                      <a:pt x="1" y="17"/>
                      <a:pt x="0" y="13"/>
                      <a:pt x="3" y="0"/>
                    </a:cubicBezTo>
                    <a:close/>
                  </a:path>
                </a:pathLst>
              </a:custGeom>
              <a:solidFill>
                <a:srgbClr val="FFC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îŝḻîdè">
                <a:extLst>
                  <a:ext uri="{FF2B5EF4-FFF2-40B4-BE49-F238E27FC236}">
                    <a16:creationId xmlns:a16="http://schemas.microsoft.com/office/drawing/2014/main" id="{97D636DD-D209-E904-EF9C-7C87779B46D8}"/>
                  </a:ext>
                </a:extLst>
              </p:cNvPr>
              <p:cNvSpPr/>
              <p:nvPr/>
            </p:nvSpPr>
            <p:spPr bwMode="auto">
              <a:xfrm>
                <a:off x="8075613" y="3590925"/>
                <a:ext cx="482600" cy="266700"/>
              </a:xfrm>
              <a:custGeom>
                <a:avLst/>
                <a:gdLst>
                  <a:gd name="T0" fmla="*/ 0 w 146"/>
                  <a:gd name="T1" fmla="*/ 42 h 81"/>
                  <a:gd name="T2" fmla="*/ 135 w 146"/>
                  <a:gd name="T3" fmla="*/ 0 h 81"/>
                  <a:gd name="T4" fmla="*/ 146 w 146"/>
                  <a:gd name="T5" fmla="*/ 39 h 81"/>
                  <a:gd name="T6" fmla="*/ 139 w 146"/>
                  <a:gd name="T7" fmla="*/ 42 h 81"/>
                  <a:gd name="T8" fmla="*/ 25 w 146"/>
                  <a:gd name="T9" fmla="*/ 78 h 81"/>
                  <a:gd name="T10" fmla="*/ 19 w 146"/>
                  <a:gd name="T11" fmla="*/ 80 h 81"/>
                  <a:gd name="T12" fmla="*/ 11 w 146"/>
                  <a:gd name="T13" fmla="*/ 76 h 81"/>
                  <a:gd name="T14" fmla="*/ 0 w 146"/>
                  <a:gd name="T15" fmla="*/ 42 h 81"/>
                  <a:gd name="T16" fmla="*/ 130 w 146"/>
                  <a:gd name="T17" fmla="*/ 6 h 81"/>
                  <a:gd name="T18" fmla="*/ 7 w 146"/>
                  <a:gd name="T19" fmla="*/ 45 h 81"/>
                  <a:gd name="T20" fmla="*/ 16 w 146"/>
                  <a:gd name="T21" fmla="*/ 74 h 81"/>
                  <a:gd name="T22" fmla="*/ 139 w 146"/>
                  <a:gd name="T23" fmla="*/ 35 h 81"/>
                  <a:gd name="T24" fmla="*/ 130 w 146"/>
                  <a:gd name="T25" fmla="*/ 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6" h="81">
                    <a:moveTo>
                      <a:pt x="0" y="42"/>
                    </a:moveTo>
                    <a:cubicBezTo>
                      <a:pt x="17" y="33"/>
                      <a:pt x="119" y="1"/>
                      <a:pt x="135" y="0"/>
                    </a:cubicBezTo>
                    <a:cubicBezTo>
                      <a:pt x="139" y="13"/>
                      <a:pt x="142" y="26"/>
                      <a:pt x="146" y="39"/>
                    </a:cubicBezTo>
                    <a:cubicBezTo>
                      <a:pt x="143" y="41"/>
                      <a:pt x="141" y="41"/>
                      <a:pt x="139" y="42"/>
                    </a:cubicBezTo>
                    <a:cubicBezTo>
                      <a:pt x="101" y="54"/>
                      <a:pt x="63" y="66"/>
                      <a:pt x="25" y="78"/>
                    </a:cubicBezTo>
                    <a:cubicBezTo>
                      <a:pt x="23" y="79"/>
                      <a:pt x="21" y="80"/>
                      <a:pt x="19" y="80"/>
                    </a:cubicBezTo>
                    <a:cubicBezTo>
                      <a:pt x="15" y="81"/>
                      <a:pt x="12" y="80"/>
                      <a:pt x="11" y="76"/>
                    </a:cubicBezTo>
                    <a:cubicBezTo>
                      <a:pt x="7" y="65"/>
                      <a:pt x="4" y="53"/>
                      <a:pt x="0" y="42"/>
                    </a:cubicBezTo>
                    <a:close/>
                    <a:moveTo>
                      <a:pt x="130" y="6"/>
                    </a:moveTo>
                    <a:cubicBezTo>
                      <a:pt x="88" y="18"/>
                      <a:pt x="48" y="29"/>
                      <a:pt x="7" y="45"/>
                    </a:cubicBezTo>
                    <a:cubicBezTo>
                      <a:pt x="11" y="55"/>
                      <a:pt x="13" y="64"/>
                      <a:pt x="16" y="74"/>
                    </a:cubicBezTo>
                    <a:cubicBezTo>
                      <a:pt x="58" y="61"/>
                      <a:pt x="98" y="48"/>
                      <a:pt x="139" y="35"/>
                    </a:cubicBezTo>
                    <a:cubicBezTo>
                      <a:pt x="136" y="26"/>
                      <a:pt x="133" y="17"/>
                      <a:pt x="130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îṩ1ïďê">
                <a:extLst>
                  <a:ext uri="{FF2B5EF4-FFF2-40B4-BE49-F238E27FC236}">
                    <a16:creationId xmlns:a16="http://schemas.microsoft.com/office/drawing/2014/main" id="{5FBCD106-28A3-6746-F731-F64A4D91AE98}"/>
                  </a:ext>
                </a:extLst>
              </p:cNvPr>
              <p:cNvSpPr/>
              <p:nvPr/>
            </p:nvSpPr>
            <p:spPr bwMode="auto">
              <a:xfrm>
                <a:off x="8118476" y="2938463"/>
                <a:ext cx="158750" cy="58738"/>
              </a:xfrm>
              <a:custGeom>
                <a:avLst/>
                <a:gdLst>
                  <a:gd name="T0" fmla="*/ 0 w 48"/>
                  <a:gd name="T1" fmla="*/ 1 h 18"/>
                  <a:gd name="T2" fmla="*/ 15 w 48"/>
                  <a:gd name="T3" fmla="*/ 10 h 18"/>
                  <a:gd name="T4" fmla="*/ 32 w 48"/>
                  <a:gd name="T5" fmla="*/ 10 h 18"/>
                  <a:gd name="T6" fmla="*/ 46 w 48"/>
                  <a:gd name="T7" fmla="*/ 0 h 18"/>
                  <a:gd name="T8" fmla="*/ 47 w 48"/>
                  <a:gd name="T9" fmla="*/ 4 h 18"/>
                  <a:gd name="T10" fmla="*/ 22 w 48"/>
                  <a:gd name="T11" fmla="*/ 17 h 18"/>
                  <a:gd name="T12" fmla="*/ 0 w 48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8">
                    <a:moveTo>
                      <a:pt x="0" y="1"/>
                    </a:moveTo>
                    <a:cubicBezTo>
                      <a:pt x="8" y="1"/>
                      <a:pt x="9" y="9"/>
                      <a:pt x="15" y="10"/>
                    </a:cubicBezTo>
                    <a:cubicBezTo>
                      <a:pt x="21" y="10"/>
                      <a:pt x="27" y="11"/>
                      <a:pt x="32" y="10"/>
                    </a:cubicBezTo>
                    <a:cubicBezTo>
                      <a:pt x="37" y="8"/>
                      <a:pt x="41" y="4"/>
                      <a:pt x="46" y="0"/>
                    </a:cubicBezTo>
                    <a:cubicBezTo>
                      <a:pt x="47" y="2"/>
                      <a:pt x="48" y="4"/>
                      <a:pt x="47" y="4"/>
                    </a:cubicBezTo>
                    <a:cubicBezTo>
                      <a:pt x="42" y="14"/>
                      <a:pt x="33" y="18"/>
                      <a:pt x="22" y="17"/>
                    </a:cubicBezTo>
                    <a:cubicBezTo>
                      <a:pt x="11" y="17"/>
                      <a:pt x="4" y="12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íṩ1îḑé">
                <a:extLst>
                  <a:ext uri="{FF2B5EF4-FFF2-40B4-BE49-F238E27FC236}">
                    <a16:creationId xmlns:a16="http://schemas.microsoft.com/office/drawing/2014/main" id="{11DB8E81-6114-E730-CBDB-0789EB8C1134}"/>
                  </a:ext>
                </a:extLst>
              </p:cNvPr>
              <p:cNvSpPr/>
              <p:nvPr/>
            </p:nvSpPr>
            <p:spPr bwMode="auto">
              <a:xfrm>
                <a:off x="8045451" y="2800350"/>
                <a:ext cx="47625" cy="55563"/>
              </a:xfrm>
              <a:custGeom>
                <a:avLst/>
                <a:gdLst>
                  <a:gd name="T0" fmla="*/ 14 w 14"/>
                  <a:gd name="T1" fmla="*/ 8 h 17"/>
                  <a:gd name="T2" fmla="*/ 7 w 14"/>
                  <a:gd name="T3" fmla="*/ 17 h 17"/>
                  <a:gd name="T4" fmla="*/ 1 w 14"/>
                  <a:gd name="T5" fmla="*/ 8 h 17"/>
                  <a:gd name="T6" fmla="*/ 8 w 14"/>
                  <a:gd name="T7" fmla="*/ 0 h 17"/>
                  <a:gd name="T8" fmla="*/ 14 w 14"/>
                  <a:gd name="T9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14" y="8"/>
                    </a:moveTo>
                    <a:cubicBezTo>
                      <a:pt x="14" y="13"/>
                      <a:pt x="11" y="17"/>
                      <a:pt x="7" y="17"/>
                    </a:cubicBezTo>
                    <a:cubicBezTo>
                      <a:pt x="3" y="17"/>
                      <a:pt x="0" y="13"/>
                      <a:pt x="1" y="8"/>
                    </a:cubicBezTo>
                    <a:cubicBezTo>
                      <a:pt x="1" y="3"/>
                      <a:pt x="4" y="0"/>
                      <a:pt x="8" y="0"/>
                    </a:cubicBezTo>
                    <a:cubicBezTo>
                      <a:pt x="12" y="0"/>
                      <a:pt x="14" y="3"/>
                      <a:pt x="1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ïsļíďe">
                <a:extLst>
                  <a:ext uri="{FF2B5EF4-FFF2-40B4-BE49-F238E27FC236}">
                    <a16:creationId xmlns:a16="http://schemas.microsoft.com/office/drawing/2014/main" id="{67FB5E63-36F8-CD56-73CF-F7E3F9C16367}"/>
                  </a:ext>
                </a:extLst>
              </p:cNvPr>
              <p:cNvSpPr/>
              <p:nvPr/>
            </p:nvSpPr>
            <p:spPr bwMode="auto">
              <a:xfrm>
                <a:off x="8283576" y="2800350"/>
                <a:ext cx="42863" cy="58738"/>
              </a:xfrm>
              <a:custGeom>
                <a:avLst/>
                <a:gdLst>
                  <a:gd name="T0" fmla="*/ 13 w 13"/>
                  <a:gd name="T1" fmla="*/ 8 h 18"/>
                  <a:gd name="T2" fmla="*/ 7 w 13"/>
                  <a:gd name="T3" fmla="*/ 17 h 18"/>
                  <a:gd name="T4" fmla="*/ 0 w 13"/>
                  <a:gd name="T5" fmla="*/ 9 h 18"/>
                  <a:gd name="T6" fmla="*/ 7 w 13"/>
                  <a:gd name="T7" fmla="*/ 0 h 18"/>
                  <a:gd name="T8" fmla="*/ 13 w 13"/>
                  <a:gd name="T9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13" y="8"/>
                    </a:moveTo>
                    <a:cubicBezTo>
                      <a:pt x="13" y="13"/>
                      <a:pt x="10" y="17"/>
                      <a:pt x="7" y="17"/>
                    </a:cubicBezTo>
                    <a:cubicBezTo>
                      <a:pt x="3" y="18"/>
                      <a:pt x="0" y="14"/>
                      <a:pt x="0" y="9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3" y="3"/>
                      <a:pt x="1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ï$ļiďè">
                <a:extLst>
                  <a:ext uri="{FF2B5EF4-FFF2-40B4-BE49-F238E27FC236}">
                    <a16:creationId xmlns:a16="http://schemas.microsoft.com/office/drawing/2014/main" id="{3C7AA605-4AA9-F0AA-5BD2-933D4B6FC34E}"/>
                  </a:ext>
                </a:extLst>
              </p:cNvPr>
              <p:cNvSpPr/>
              <p:nvPr/>
            </p:nvSpPr>
            <p:spPr bwMode="auto">
              <a:xfrm>
                <a:off x="8099426" y="3609975"/>
                <a:ext cx="434975" cy="223838"/>
              </a:xfrm>
              <a:custGeom>
                <a:avLst/>
                <a:gdLst>
                  <a:gd name="T0" fmla="*/ 123 w 132"/>
                  <a:gd name="T1" fmla="*/ 0 h 68"/>
                  <a:gd name="T2" fmla="*/ 132 w 132"/>
                  <a:gd name="T3" fmla="*/ 29 h 68"/>
                  <a:gd name="T4" fmla="*/ 9 w 132"/>
                  <a:gd name="T5" fmla="*/ 68 h 68"/>
                  <a:gd name="T6" fmla="*/ 0 w 132"/>
                  <a:gd name="T7" fmla="*/ 39 h 68"/>
                  <a:gd name="T8" fmla="*/ 123 w 132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68">
                    <a:moveTo>
                      <a:pt x="123" y="0"/>
                    </a:moveTo>
                    <a:cubicBezTo>
                      <a:pt x="126" y="11"/>
                      <a:pt x="129" y="20"/>
                      <a:pt x="132" y="29"/>
                    </a:cubicBezTo>
                    <a:cubicBezTo>
                      <a:pt x="91" y="42"/>
                      <a:pt x="51" y="55"/>
                      <a:pt x="9" y="68"/>
                    </a:cubicBezTo>
                    <a:cubicBezTo>
                      <a:pt x="6" y="58"/>
                      <a:pt x="4" y="49"/>
                      <a:pt x="0" y="39"/>
                    </a:cubicBezTo>
                    <a:cubicBezTo>
                      <a:pt x="41" y="23"/>
                      <a:pt x="81" y="12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78" name="iṡḻíďè">
              <a:extLst>
                <a:ext uri="{FF2B5EF4-FFF2-40B4-BE49-F238E27FC236}">
                  <a16:creationId xmlns:a16="http://schemas.microsoft.com/office/drawing/2014/main" id="{BA9AC8F7-DDE0-D20D-B382-819D1DC06DA3}"/>
                </a:ext>
              </a:extLst>
            </p:cNvPr>
            <p:cNvGrpSpPr/>
            <p:nvPr/>
          </p:nvGrpSpPr>
          <p:grpSpPr>
            <a:xfrm>
              <a:off x="1644520" y="3928273"/>
              <a:ext cx="6339100" cy="2127591"/>
              <a:chOff x="2372520" y="1329530"/>
              <a:chExt cx="4493419" cy="1508125"/>
            </a:xfrm>
          </p:grpSpPr>
          <p:grpSp>
            <p:nvGrpSpPr>
              <p:cNvPr id="379" name="ïśľïďê">
                <a:extLst>
                  <a:ext uri="{FF2B5EF4-FFF2-40B4-BE49-F238E27FC236}">
                    <a16:creationId xmlns:a16="http://schemas.microsoft.com/office/drawing/2014/main" id="{E09D708B-44F6-6E37-889F-F7498FF8D69F}"/>
                  </a:ext>
                </a:extLst>
              </p:cNvPr>
              <p:cNvGrpSpPr/>
              <p:nvPr/>
            </p:nvGrpSpPr>
            <p:grpSpPr>
              <a:xfrm>
                <a:off x="3879851" y="1329530"/>
                <a:ext cx="1330325" cy="1508125"/>
                <a:chOff x="5802313" y="533400"/>
                <a:chExt cx="1330325" cy="1508125"/>
              </a:xfrm>
            </p:grpSpPr>
            <p:sp>
              <p:nvSpPr>
                <p:cNvPr id="402" name="iṧlîde">
                  <a:extLst>
                    <a:ext uri="{FF2B5EF4-FFF2-40B4-BE49-F238E27FC236}">
                      <a16:creationId xmlns:a16="http://schemas.microsoft.com/office/drawing/2014/main" id="{1F52B3C5-9505-CA9E-814B-AB16F67FD3D2}"/>
                    </a:ext>
                  </a:extLst>
                </p:cNvPr>
                <p:cNvSpPr/>
                <p:nvPr/>
              </p:nvSpPr>
              <p:spPr bwMode="auto">
                <a:xfrm>
                  <a:off x="5802313" y="533400"/>
                  <a:ext cx="1330325" cy="1508125"/>
                </a:xfrm>
                <a:custGeom>
                  <a:avLst/>
                  <a:gdLst>
                    <a:gd name="T0" fmla="*/ 292 w 403"/>
                    <a:gd name="T1" fmla="*/ 37 h 458"/>
                    <a:gd name="T2" fmla="*/ 303 w 403"/>
                    <a:gd name="T3" fmla="*/ 62 h 458"/>
                    <a:gd name="T4" fmla="*/ 390 w 403"/>
                    <a:gd name="T5" fmla="*/ 135 h 458"/>
                    <a:gd name="T6" fmla="*/ 326 w 403"/>
                    <a:gd name="T7" fmla="*/ 303 h 458"/>
                    <a:gd name="T8" fmla="*/ 302 w 403"/>
                    <a:gd name="T9" fmla="*/ 319 h 458"/>
                    <a:gd name="T10" fmla="*/ 301 w 403"/>
                    <a:gd name="T11" fmla="*/ 455 h 458"/>
                    <a:gd name="T12" fmla="*/ 129 w 403"/>
                    <a:gd name="T13" fmla="*/ 457 h 458"/>
                    <a:gd name="T14" fmla="*/ 10 w 403"/>
                    <a:gd name="T15" fmla="*/ 458 h 458"/>
                    <a:gd name="T16" fmla="*/ 0 w 403"/>
                    <a:gd name="T17" fmla="*/ 374 h 458"/>
                    <a:gd name="T18" fmla="*/ 12 w 403"/>
                    <a:gd name="T19" fmla="*/ 156 h 458"/>
                    <a:gd name="T20" fmla="*/ 140 w 403"/>
                    <a:gd name="T21" fmla="*/ 154 h 458"/>
                    <a:gd name="T22" fmla="*/ 239 w 403"/>
                    <a:gd name="T23" fmla="*/ 43 h 458"/>
                    <a:gd name="T24" fmla="*/ 226 w 403"/>
                    <a:gd name="T25" fmla="*/ 36 h 458"/>
                    <a:gd name="T26" fmla="*/ 231 w 403"/>
                    <a:gd name="T27" fmla="*/ 0 h 458"/>
                    <a:gd name="T28" fmla="*/ 294 w 403"/>
                    <a:gd name="T29" fmla="*/ 0 h 458"/>
                    <a:gd name="T30" fmla="*/ 303 w 403"/>
                    <a:gd name="T31" fmla="*/ 36 h 458"/>
                    <a:gd name="T32" fmla="*/ 11 w 403"/>
                    <a:gd name="T33" fmla="*/ 449 h 458"/>
                    <a:gd name="T34" fmla="*/ 204 w 403"/>
                    <a:gd name="T35" fmla="*/ 448 h 458"/>
                    <a:gd name="T36" fmla="*/ 292 w 403"/>
                    <a:gd name="T37" fmla="*/ 447 h 458"/>
                    <a:gd name="T38" fmla="*/ 265 w 403"/>
                    <a:gd name="T39" fmla="*/ 315 h 458"/>
                    <a:gd name="T40" fmla="*/ 171 w 403"/>
                    <a:gd name="T41" fmla="*/ 278 h 458"/>
                    <a:gd name="T42" fmla="*/ 123 w 403"/>
                    <a:gd name="T43" fmla="*/ 277 h 458"/>
                    <a:gd name="T44" fmla="*/ 10 w 403"/>
                    <a:gd name="T45" fmla="*/ 165 h 458"/>
                    <a:gd name="T46" fmla="*/ 149 w 403"/>
                    <a:gd name="T47" fmla="*/ 184 h 458"/>
                    <a:gd name="T48" fmla="*/ 390 w 403"/>
                    <a:gd name="T49" fmla="*/ 189 h 458"/>
                    <a:gd name="T50" fmla="*/ 130 w 403"/>
                    <a:gd name="T51" fmla="*/ 164 h 458"/>
                    <a:gd name="T52" fmla="*/ 150 w 403"/>
                    <a:gd name="T53" fmla="*/ 272 h 458"/>
                    <a:gd name="T54" fmla="*/ 161 w 403"/>
                    <a:gd name="T55" fmla="*/ 258 h 458"/>
                    <a:gd name="T56" fmla="*/ 139 w 403"/>
                    <a:gd name="T57" fmla="*/ 167 h 458"/>
                    <a:gd name="T58" fmla="*/ 130 w 403"/>
                    <a:gd name="T59" fmla="*/ 164 h 458"/>
                    <a:gd name="T60" fmla="*/ 295 w 403"/>
                    <a:gd name="T61" fmla="*/ 28 h 458"/>
                    <a:gd name="T62" fmla="*/ 234 w 403"/>
                    <a:gd name="T63" fmla="*/ 9 h 458"/>
                    <a:gd name="T64" fmla="*/ 248 w 403"/>
                    <a:gd name="T65" fmla="*/ 37 h 458"/>
                    <a:gd name="T66" fmla="*/ 282 w 403"/>
                    <a:gd name="T67" fmla="*/ 57 h 458"/>
                    <a:gd name="T68" fmla="*/ 248 w 403"/>
                    <a:gd name="T69" fmla="*/ 37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03" h="458">
                      <a:moveTo>
                        <a:pt x="303" y="36"/>
                      </a:moveTo>
                      <a:cubicBezTo>
                        <a:pt x="298" y="36"/>
                        <a:pt x="295" y="37"/>
                        <a:pt x="292" y="37"/>
                      </a:cubicBezTo>
                      <a:cubicBezTo>
                        <a:pt x="292" y="44"/>
                        <a:pt x="292" y="51"/>
                        <a:pt x="292" y="58"/>
                      </a:cubicBezTo>
                      <a:cubicBezTo>
                        <a:pt x="295" y="60"/>
                        <a:pt x="299" y="61"/>
                        <a:pt x="303" y="62"/>
                      </a:cubicBezTo>
                      <a:cubicBezTo>
                        <a:pt x="319" y="65"/>
                        <a:pt x="333" y="73"/>
                        <a:pt x="346" y="83"/>
                      </a:cubicBezTo>
                      <a:cubicBezTo>
                        <a:pt x="364" y="98"/>
                        <a:pt x="381" y="113"/>
                        <a:pt x="390" y="135"/>
                      </a:cubicBezTo>
                      <a:cubicBezTo>
                        <a:pt x="401" y="160"/>
                        <a:pt x="403" y="185"/>
                        <a:pt x="397" y="211"/>
                      </a:cubicBezTo>
                      <a:cubicBezTo>
                        <a:pt x="388" y="254"/>
                        <a:pt x="362" y="282"/>
                        <a:pt x="326" y="303"/>
                      </a:cubicBezTo>
                      <a:cubicBezTo>
                        <a:pt x="319" y="307"/>
                        <a:pt x="311" y="309"/>
                        <a:pt x="303" y="312"/>
                      </a:cubicBezTo>
                      <a:cubicBezTo>
                        <a:pt x="302" y="314"/>
                        <a:pt x="302" y="316"/>
                        <a:pt x="302" y="319"/>
                      </a:cubicBezTo>
                      <a:cubicBezTo>
                        <a:pt x="302" y="357"/>
                        <a:pt x="302" y="395"/>
                        <a:pt x="302" y="434"/>
                      </a:cubicBezTo>
                      <a:cubicBezTo>
                        <a:pt x="302" y="441"/>
                        <a:pt x="302" y="448"/>
                        <a:pt x="301" y="455"/>
                      </a:cubicBezTo>
                      <a:cubicBezTo>
                        <a:pt x="298" y="456"/>
                        <a:pt x="295" y="456"/>
                        <a:pt x="292" y="456"/>
                      </a:cubicBezTo>
                      <a:cubicBezTo>
                        <a:pt x="238" y="457"/>
                        <a:pt x="184" y="457"/>
                        <a:pt x="129" y="457"/>
                      </a:cubicBezTo>
                      <a:cubicBezTo>
                        <a:pt x="91" y="458"/>
                        <a:pt x="53" y="458"/>
                        <a:pt x="15" y="458"/>
                      </a:cubicBezTo>
                      <a:cubicBezTo>
                        <a:pt x="13" y="458"/>
                        <a:pt x="11" y="458"/>
                        <a:pt x="10" y="458"/>
                      </a:cubicBezTo>
                      <a:cubicBezTo>
                        <a:pt x="2" y="457"/>
                        <a:pt x="0" y="456"/>
                        <a:pt x="0" y="448"/>
                      </a:cubicBezTo>
                      <a:cubicBezTo>
                        <a:pt x="0" y="423"/>
                        <a:pt x="0" y="399"/>
                        <a:pt x="0" y="374"/>
                      </a:cubicBezTo>
                      <a:cubicBezTo>
                        <a:pt x="0" y="306"/>
                        <a:pt x="0" y="237"/>
                        <a:pt x="0" y="168"/>
                      </a:cubicBezTo>
                      <a:cubicBezTo>
                        <a:pt x="0" y="157"/>
                        <a:pt x="1" y="156"/>
                        <a:pt x="12" y="156"/>
                      </a:cubicBezTo>
                      <a:cubicBezTo>
                        <a:pt x="52" y="155"/>
                        <a:pt x="93" y="155"/>
                        <a:pt x="133" y="154"/>
                      </a:cubicBezTo>
                      <a:cubicBezTo>
                        <a:pt x="136" y="154"/>
                        <a:pt x="138" y="154"/>
                        <a:pt x="140" y="154"/>
                      </a:cubicBezTo>
                      <a:cubicBezTo>
                        <a:pt x="158" y="107"/>
                        <a:pt x="189" y="73"/>
                        <a:pt x="239" y="59"/>
                      </a:cubicBezTo>
                      <a:cubicBezTo>
                        <a:pt x="239" y="54"/>
                        <a:pt x="239" y="48"/>
                        <a:pt x="239" y="43"/>
                      </a:cubicBezTo>
                      <a:cubicBezTo>
                        <a:pt x="239" y="41"/>
                        <a:pt x="238" y="39"/>
                        <a:pt x="238" y="37"/>
                      </a:cubicBezTo>
                      <a:cubicBezTo>
                        <a:pt x="234" y="37"/>
                        <a:pt x="231" y="36"/>
                        <a:pt x="226" y="36"/>
                      </a:cubicBezTo>
                      <a:cubicBezTo>
                        <a:pt x="223" y="26"/>
                        <a:pt x="223" y="16"/>
                        <a:pt x="225" y="6"/>
                      </a:cubicBezTo>
                      <a:cubicBezTo>
                        <a:pt x="226" y="4"/>
                        <a:pt x="229" y="2"/>
                        <a:pt x="231" y="0"/>
                      </a:cubicBezTo>
                      <a:cubicBezTo>
                        <a:pt x="232" y="0"/>
                        <a:pt x="234" y="0"/>
                        <a:pt x="236" y="0"/>
                      </a:cubicBezTo>
                      <a:cubicBezTo>
                        <a:pt x="255" y="0"/>
                        <a:pt x="274" y="0"/>
                        <a:pt x="294" y="0"/>
                      </a:cubicBezTo>
                      <a:cubicBezTo>
                        <a:pt x="302" y="0"/>
                        <a:pt x="304" y="2"/>
                        <a:pt x="304" y="11"/>
                      </a:cubicBezTo>
                      <a:cubicBezTo>
                        <a:pt x="304" y="19"/>
                        <a:pt x="306" y="27"/>
                        <a:pt x="303" y="36"/>
                      </a:cubicBezTo>
                      <a:close/>
                      <a:moveTo>
                        <a:pt x="10" y="165"/>
                      </a:moveTo>
                      <a:cubicBezTo>
                        <a:pt x="8" y="181"/>
                        <a:pt x="9" y="442"/>
                        <a:pt x="11" y="449"/>
                      </a:cubicBezTo>
                      <a:cubicBezTo>
                        <a:pt x="14" y="449"/>
                        <a:pt x="17" y="449"/>
                        <a:pt x="20" y="449"/>
                      </a:cubicBezTo>
                      <a:cubicBezTo>
                        <a:pt x="81" y="449"/>
                        <a:pt x="143" y="449"/>
                        <a:pt x="204" y="448"/>
                      </a:cubicBezTo>
                      <a:cubicBezTo>
                        <a:pt x="231" y="448"/>
                        <a:pt x="257" y="448"/>
                        <a:pt x="283" y="447"/>
                      </a:cubicBezTo>
                      <a:cubicBezTo>
                        <a:pt x="286" y="447"/>
                        <a:pt x="290" y="447"/>
                        <a:pt x="292" y="447"/>
                      </a:cubicBezTo>
                      <a:cubicBezTo>
                        <a:pt x="292" y="402"/>
                        <a:pt x="292" y="359"/>
                        <a:pt x="292" y="315"/>
                      </a:cubicBezTo>
                      <a:cubicBezTo>
                        <a:pt x="283" y="315"/>
                        <a:pt x="274" y="316"/>
                        <a:pt x="265" y="315"/>
                      </a:cubicBezTo>
                      <a:cubicBezTo>
                        <a:pt x="234" y="315"/>
                        <a:pt x="207" y="306"/>
                        <a:pt x="185" y="284"/>
                      </a:cubicBezTo>
                      <a:cubicBezTo>
                        <a:pt x="181" y="280"/>
                        <a:pt x="177" y="278"/>
                        <a:pt x="171" y="278"/>
                      </a:cubicBezTo>
                      <a:cubicBezTo>
                        <a:pt x="158" y="278"/>
                        <a:pt x="144" y="278"/>
                        <a:pt x="131" y="278"/>
                      </a:cubicBezTo>
                      <a:cubicBezTo>
                        <a:pt x="128" y="278"/>
                        <a:pt x="126" y="277"/>
                        <a:pt x="123" y="277"/>
                      </a:cubicBezTo>
                      <a:cubicBezTo>
                        <a:pt x="122" y="239"/>
                        <a:pt x="123" y="201"/>
                        <a:pt x="122" y="163"/>
                      </a:cubicBezTo>
                      <a:cubicBezTo>
                        <a:pt x="84" y="164"/>
                        <a:pt x="47" y="164"/>
                        <a:pt x="10" y="165"/>
                      </a:cubicBezTo>
                      <a:close/>
                      <a:moveTo>
                        <a:pt x="268" y="67"/>
                      </a:moveTo>
                      <a:cubicBezTo>
                        <a:pt x="204" y="64"/>
                        <a:pt x="149" y="122"/>
                        <a:pt x="149" y="184"/>
                      </a:cubicBezTo>
                      <a:cubicBezTo>
                        <a:pt x="148" y="248"/>
                        <a:pt x="204" y="306"/>
                        <a:pt x="268" y="307"/>
                      </a:cubicBezTo>
                      <a:cubicBezTo>
                        <a:pt x="332" y="307"/>
                        <a:pt x="389" y="251"/>
                        <a:pt x="390" y="189"/>
                      </a:cubicBezTo>
                      <a:cubicBezTo>
                        <a:pt x="392" y="123"/>
                        <a:pt x="331" y="65"/>
                        <a:pt x="268" y="67"/>
                      </a:cubicBezTo>
                      <a:close/>
                      <a:moveTo>
                        <a:pt x="130" y="164"/>
                      </a:moveTo>
                      <a:cubicBezTo>
                        <a:pt x="128" y="181"/>
                        <a:pt x="128" y="264"/>
                        <a:pt x="131" y="272"/>
                      </a:cubicBezTo>
                      <a:cubicBezTo>
                        <a:pt x="137" y="272"/>
                        <a:pt x="144" y="272"/>
                        <a:pt x="150" y="272"/>
                      </a:cubicBezTo>
                      <a:cubicBezTo>
                        <a:pt x="157" y="272"/>
                        <a:pt x="163" y="272"/>
                        <a:pt x="172" y="271"/>
                      </a:cubicBezTo>
                      <a:cubicBezTo>
                        <a:pt x="167" y="266"/>
                        <a:pt x="164" y="262"/>
                        <a:pt x="161" y="258"/>
                      </a:cubicBezTo>
                      <a:cubicBezTo>
                        <a:pt x="148" y="240"/>
                        <a:pt x="141" y="220"/>
                        <a:pt x="139" y="198"/>
                      </a:cubicBezTo>
                      <a:cubicBezTo>
                        <a:pt x="138" y="188"/>
                        <a:pt x="139" y="177"/>
                        <a:pt x="139" y="167"/>
                      </a:cubicBezTo>
                      <a:cubicBezTo>
                        <a:pt x="139" y="166"/>
                        <a:pt x="138" y="165"/>
                        <a:pt x="138" y="164"/>
                      </a:cubicBezTo>
                      <a:cubicBezTo>
                        <a:pt x="135" y="164"/>
                        <a:pt x="133" y="164"/>
                        <a:pt x="130" y="164"/>
                      </a:cubicBezTo>
                      <a:close/>
                      <a:moveTo>
                        <a:pt x="234" y="28"/>
                      </a:moveTo>
                      <a:cubicBezTo>
                        <a:pt x="254" y="28"/>
                        <a:pt x="274" y="28"/>
                        <a:pt x="295" y="28"/>
                      </a:cubicBezTo>
                      <a:cubicBezTo>
                        <a:pt x="295" y="22"/>
                        <a:pt x="295" y="15"/>
                        <a:pt x="295" y="9"/>
                      </a:cubicBezTo>
                      <a:cubicBezTo>
                        <a:pt x="274" y="9"/>
                        <a:pt x="254" y="9"/>
                        <a:pt x="234" y="9"/>
                      </a:cubicBezTo>
                      <a:cubicBezTo>
                        <a:pt x="234" y="16"/>
                        <a:pt x="234" y="21"/>
                        <a:pt x="234" y="28"/>
                      </a:cubicBezTo>
                      <a:close/>
                      <a:moveTo>
                        <a:pt x="248" y="37"/>
                      </a:moveTo>
                      <a:cubicBezTo>
                        <a:pt x="248" y="44"/>
                        <a:pt x="248" y="50"/>
                        <a:pt x="248" y="57"/>
                      </a:cubicBezTo>
                      <a:cubicBezTo>
                        <a:pt x="260" y="57"/>
                        <a:pt x="271" y="57"/>
                        <a:pt x="282" y="57"/>
                      </a:cubicBezTo>
                      <a:cubicBezTo>
                        <a:pt x="284" y="46"/>
                        <a:pt x="283" y="44"/>
                        <a:pt x="280" y="37"/>
                      </a:cubicBezTo>
                      <a:cubicBezTo>
                        <a:pt x="270" y="37"/>
                        <a:pt x="259" y="37"/>
                        <a:pt x="248" y="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îṡ1ïḑé">
                  <a:extLst>
                    <a:ext uri="{FF2B5EF4-FFF2-40B4-BE49-F238E27FC236}">
                      <a16:creationId xmlns:a16="http://schemas.microsoft.com/office/drawing/2014/main" id="{C27A3325-1A30-7792-BC44-7A119C418FE4}"/>
                    </a:ext>
                  </a:extLst>
                </p:cNvPr>
                <p:cNvSpPr/>
                <p:nvPr/>
              </p:nvSpPr>
              <p:spPr bwMode="auto">
                <a:xfrm>
                  <a:off x="5829301" y="1069975"/>
                  <a:ext cx="936625" cy="942975"/>
                </a:xfrm>
                <a:custGeom>
                  <a:avLst/>
                  <a:gdLst>
                    <a:gd name="T0" fmla="*/ 2 w 284"/>
                    <a:gd name="T1" fmla="*/ 2 h 286"/>
                    <a:gd name="T2" fmla="*/ 114 w 284"/>
                    <a:gd name="T3" fmla="*/ 0 h 286"/>
                    <a:gd name="T4" fmla="*/ 115 w 284"/>
                    <a:gd name="T5" fmla="*/ 114 h 286"/>
                    <a:gd name="T6" fmla="*/ 123 w 284"/>
                    <a:gd name="T7" fmla="*/ 115 h 286"/>
                    <a:gd name="T8" fmla="*/ 163 w 284"/>
                    <a:gd name="T9" fmla="*/ 115 h 286"/>
                    <a:gd name="T10" fmla="*/ 177 w 284"/>
                    <a:gd name="T11" fmla="*/ 121 h 286"/>
                    <a:gd name="T12" fmla="*/ 257 w 284"/>
                    <a:gd name="T13" fmla="*/ 152 h 286"/>
                    <a:gd name="T14" fmla="*/ 284 w 284"/>
                    <a:gd name="T15" fmla="*/ 152 h 286"/>
                    <a:gd name="T16" fmla="*/ 284 w 284"/>
                    <a:gd name="T17" fmla="*/ 284 h 286"/>
                    <a:gd name="T18" fmla="*/ 275 w 284"/>
                    <a:gd name="T19" fmla="*/ 284 h 286"/>
                    <a:gd name="T20" fmla="*/ 196 w 284"/>
                    <a:gd name="T21" fmla="*/ 285 h 286"/>
                    <a:gd name="T22" fmla="*/ 12 w 284"/>
                    <a:gd name="T23" fmla="*/ 286 h 286"/>
                    <a:gd name="T24" fmla="*/ 3 w 284"/>
                    <a:gd name="T25" fmla="*/ 286 h 286"/>
                    <a:gd name="T26" fmla="*/ 2 w 284"/>
                    <a:gd name="T27" fmla="*/ 2 h 286"/>
                    <a:gd name="T28" fmla="*/ 24 w 284"/>
                    <a:gd name="T29" fmla="*/ 258 h 286"/>
                    <a:gd name="T30" fmla="*/ 264 w 284"/>
                    <a:gd name="T31" fmla="*/ 258 h 286"/>
                    <a:gd name="T32" fmla="*/ 261 w 284"/>
                    <a:gd name="T33" fmla="*/ 188 h 286"/>
                    <a:gd name="T34" fmla="*/ 22 w 284"/>
                    <a:gd name="T35" fmla="*/ 188 h 286"/>
                    <a:gd name="T36" fmla="*/ 24 w 284"/>
                    <a:gd name="T37" fmla="*/ 258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84" h="286">
                      <a:moveTo>
                        <a:pt x="2" y="2"/>
                      </a:moveTo>
                      <a:cubicBezTo>
                        <a:pt x="39" y="1"/>
                        <a:pt x="76" y="1"/>
                        <a:pt x="114" y="0"/>
                      </a:cubicBezTo>
                      <a:cubicBezTo>
                        <a:pt x="115" y="38"/>
                        <a:pt x="114" y="76"/>
                        <a:pt x="115" y="114"/>
                      </a:cubicBezTo>
                      <a:cubicBezTo>
                        <a:pt x="118" y="114"/>
                        <a:pt x="120" y="115"/>
                        <a:pt x="123" y="115"/>
                      </a:cubicBezTo>
                      <a:cubicBezTo>
                        <a:pt x="136" y="115"/>
                        <a:pt x="150" y="115"/>
                        <a:pt x="163" y="115"/>
                      </a:cubicBezTo>
                      <a:cubicBezTo>
                        <a:pt x="169" y="115"/>
                        <a:pt x="173" y="117"/>
                        <a:pt x="177" y="121"/>
                      </a:cubicBezTo>
                      <a:cubicBezTo>
                        <a:pt x="199" y="143"/>
                        <a:pt x="226" y="152"/>
                        <a:pt x="257" y="152"/>
                      </a:cubicBezTo>
                      <a:cubicBezTo>
                        <a:pt x="266" y="153"/>
                        <a:pt x="275" y="152"/>
                        <a:pt x="284" y="152"/>
                      </a:cubicBezTo>
                      <a:cubicBezTo>
                        <a:pt x="284" y="196"/>
                        <a:pt x="284" y="239"/>
                        <a:pt x="284" y="284"/>
                      </a:cubicBezTo>
                      <a:cubicBezTo>
                        <a:pt x="282" y="284"/>
                        <a:pt x="278" y="284"/>
                        <a:pt x="275" y="284"/>
                      </a:cubicBezTo>
                      <a:cubicBezTo>
                        <a:pt x="249" y="285"/>
                        <a:pt x="223" y="285"/>
                        <a:pt x="196" y="285"/>
                      </a:cubicBezTo>
                      <a:cubicBezTo>
                        <a:pt x="135" y="286"/>
                        <a:pt x="73" y="286"/>
                        <a:pt x="12" y="286"/>
                      </a:cubicBezTo>
                      <a:cubicBezTo>
                        <a:pt x="9" y="286"/>
                        <a:pt x="6" y="286"/>
                        <a:pt x="3" y="286"/>
                      </a:cubicBezTo>
                      <a:cubicBezTo>
                        <a:pt x="1" y="279"/>
                        <a:pt x="0" y="18"/>
                        <a:pt x="2" y="2"/>
                      </a:cubicBezTo>
                      <a:close/>
                      <a:moveTo>
                        <a:pt x="24" y="258"/>
                      </a:moveTo>
                      <a:cubicBezTo>
                        <a:pt x="105" y="258"/>
                        <a:pt x="184" y="258"/>
                        <a:pt x="264" y="258"/>
                      </a:cubicBezTo>
                      <a:cubicBezTo>
                        <a:pt x="263" y="234"/>
                        <a:pt x="264" y="211"/>
                        <a:pt x="261" y="188"/>
                      </a:cubicBezTo>
                      <a:cubicBezTo>
                        <a:pt x="181" y="188"/>
                        <a:pt x="102" y="188"/>
                        <a:pt x="22" y="188"/>
                      </a:cubicBezTo>
                      <a:cubicBezTo>
                        <a:pt x="23" y="212"/>
                        <a:pt x="24" y="234"/>
                        <a:pt x="24" y="258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íśḻïďé">
                  <a:extLst>
                    <a:ext uri="{FF2B5EF4-FFF2-40B4-BE49-F238E27FC236}">
                      <a16:creationId xmlns:a16="http://schemas.microsoft.com/office/drawing/2014/main" id="{74649884-AB26-B529-7ABF-2688CD5C8C34}"/>
                    </a:ext>
                  </a:extLst>
                </p:cNvPr>
                <p:cNvSpPr/>
                <p:nvPr/>
              </p:nvSpPr>
              <p:spPr bwMode="auto">
                <a:xfrm>
                  <a:off x="6291263" y="744538"/>
                  <a:ext cx="804863" cy="800100"/>
                </a:xfrm>
                <a:custGeom>
                  <a:avLst/>
                  <a:gdLst>
                    <a:gd name="T0" fmla="*/ 120 w 244"/>
                    <a:gd name="T1" fmla="*/ 3 h 243"/>
                    <a:gd name="T2" fmla="*/ 242 w 244"/>
                    <a:gd name="T3" fmla="*/ 125 h 243"/>
                    <a:gd name="T4" fmla="*/ 120 w 244"/>
                    <a:gd name="T5" fmla="*/ 243 h 243"/>
                    <a:gd name="T6" fmla="*/ 1 w 244"/>
                    <a:gd name="T7" fmla="*/ 120 h 243"/>
                    <a:gd name="T8" fmla="*/ 120 w 244"/>
                    <a:gd name="T9" fmla="*/ 3 h 243"/>
                    <a:gd name="T10" fmla="*/ 119 w 244"/>
                    <a:gd name="T11" fmla="*/ 230 h 243"/>
                    <a:gd name="T12" fmla="*/ 172 w 244"/>
                    <a:gd name="T13" fmla="*/ 218 h 243"/>
                    <a:gd name="T14" fmla="*/ 228 w 244"/>
                    <a:gd name="T15" fmla="*/ 142 h 243"/>
                    <a:gd name="T16" fmla="*/ 223 w 244"/>
                    <a:gd name="T17" fmla="*/ 83 h 243"/>
                    <a:gd name="T18" fmla="*/ 104 w 244"/>
                    <a:gd name="T19" fmla="*/ 16 h 243"/>
                    <a:gd name="T20" fmla="*/ 73 w 244"/>
                    <a:gd name="T21" fmla="*/ 25 h 243"/>
                    <a:gd name="T22" fmla="*/ 24 w 244"/>
                    <a:gd name="T23" fmla="*/ 74 h 243"/>
                    <a:gd name="T24" fmla="*/ 35 w 244"/>
                    <a:gd name="T25" fmla="*/ 188 h 243"/>
                    <a:gd name="T26" fmla="*/ 119 w 244"/>
                    <a:gd name="T27" fmla="*/ 230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4" h="243">
                      <a:moveTo>
                        <a:pt x="120" y="3"/>
                      </a:moveTo>
                      <a:cubicBezTo>
                        <a:pt x="183" y="1"/>
                        <a:pt x="244" y="59"/>
                        <a:pt x="242" y="125"/>
                      </a:cubicBezTo>
                      <a:cubicBezTo>
                        <a:pt x="241" y="187"/>
                        <a:pt x="184" y="243"/>
                        <a:pt x="120" y="243"/>
                      </a:cubicBezTo>
                      <a:cubicBezTo>
                        <a:pt x="56" y="242"/>
                        <a:pt x="0" y="184"/>
                        <a:pt x="1" y="120"/>
                      </a:cubicBezTo>
                      <a:cubicBezTo>
                        <a:pt x="1" y="58"/>
                        <a:pt x="56" y="0"/>
                        <a:pt x="120" y="3"/>
                      </a:cubicBezTo>
                      <a:close/>
                      <a:moveTo>
                        <a:pt x="119" y="230"/>
                      </a:moveTo>
                      <a:cubicBezTo>
                        <a:pt x="139" y="231"/>
                        <a:pt x="157" y="227"/>
                        <a:pt x="172" y="218"/>
                      </a:cubicBezTo>
                      <a:cubicBezTo>
                        <a:pt x="201" y="200"/>
                        <a:pt x="221" y="176"/>
                        <a:pt x="228" y="142"/>
                      </a:cubicBezTo>
                      <a:cubicBezTo>
                        <a:pt x="232" y="121"/>
                        <a:pt x="231" y="102"/>
                        <a:pt x="223" y="83"/>
                      </a:cubicBezTo>
                      <a:cubicBezTo>
                        <a:pt x="203" y="39"/>
                        <a:pt x="157" y="9"/>
                        <a:pt x="104" y="16"/>
                      </a:cubicBezTo>
                      <a:cubicBezTo>
                        <a:pt x="94" y="17"/>
                        <a:pt x="83" y="20"/>
                        <a:pt x="73" y="25"/>
                      </a:cubicBezTo>
                      <a:cubicBezTo>
                        <a:pt x="52" y="36"/>
                        <a:pt x="36" y="53"/>
                        <a:pt x="24" y="74"/>
                      </a:cubicBezTo>
                      <a:cubicBezTo>
                        <a:pt x="5" y="107"/>
                        <a:pt x="9" y="157"/>
                        <a:pt x="35" y="188"/>
                      </a:cubicBezTo>
                      <a:cubicBezTo>
                        <a:pt x="58" y="214"/>
                        <a:pt x="84" y="232"/>
                        <a:pt x="119" y="230"/>
                      </a:cubicBezTo>
                      <a:close/>
                    </a:path>
                  </a:pathLst>
                </a:custGeom>
                <a:solidFill>
                  <a:srgbClr val="F8DF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îŝḻíḋè">
                  <a:extLst>
                    <a:ext uri="{FF2B5EF4-FFF2-40B4-BE49-F238E27FC236}">
                      <a16:creationId xmlns:a16="http://schemas.microsoft.com/office/drawing/2014/main" id="{4B0E7B55-9921-0D30-FB3F-45C37E3B489C}"/>
                    </a:ext>
                  </a:extLst>
                </p:cNvPr>
                <p:cNvSpPr/>
                <p:nvPr/>
              </p:nvSpPr>
              <p:spPr bwMode="auto">
                <a:xfrm>
                  <a:off x="6224588" y="1073150"/>
                  <a:ext cx="146050" cy="355600"/>
                </a:xfrm>
                <a:custGeom>
                  <a:avLst/>
                  <a:gdLst>
                    <a:gd name="T0" fmla="*/ 2 w 44"/>
                    <a:gd name="T1" fmla="*/ 0 h 108"/>
                    <a:gd name="T2" fmla="*/ 10 w 44"/>
                    <a:gd name="T3" fmla="*/ 0 h 108"/>
                    <a:gd name="T4" fmla="*/ 11 w 44"/>
                    <a:gd name="T5" fmla="*/ 3 h 108"/>
                    <a:gd name="T6" fmla="*/ 11 w 44"/>
                    <a:gd name="T7" fmla="*/ 34 h 108"/>
                    <a:gd name="T8" fmla="*/ 33 w 44"/>
                    <a:gd name="T9" fmla="*/ 94 h 108"/>
                    <a:gd name="T10" fmla="*/ 44 w 44"/>
                    <a:gd name="T11" fmla="*/ 107 h 108"/>
                    <a:gd name="T12" fmla="*/ 22 w 44"/>
                    <a:gd name="T13" fmla="*/ 108 h 108"/>
                    <a:gd name="T14" fmla="*/ 3 w 44"/>
                    <a:gd name="T15" fmla="*/ 108 h 108"/>
                    <a:gd name="T16" fmla="*/ 2 w 44"/>
                    <a:gd name="T17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108">
                      <a:moveTo>
                        <a:pt x="2" y="0"/>
                      </a:move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0" y="1"/>
                        <a:pt x="11" y="2"/>
                        <a:pt x="11" y="3"/>
                      </a:cubicBezTo>
                      <a:cubicBezTo>
                        <a:pt x="11" y="13"/>
                        <a:pt x="10" y="24"/>
                        <a:pt x="11" y="34"/>
                      </a:cubicBezTo>
                      <a:cubicBezTo>
                        <a:pt x="13" y="56"/>
                        <a:pt x="20" y="76"/>
                        <a:pt x="33" y="94"/>
                      </a:cubicBezTo>
                      <a:cubicBezTo>
                        <a:pt x="36" y="98"/>
                        <a:pt x="39" y="102"/>
                        <a:pt x="44" y="107"/>
                      </a:cubicBezTo>
                      <a:cubicBezTo>
                        <a:pt x="35" y="108"/>
                        <a:pt x="29" y="108"/>
                        <a:pt x="22" y="108"/>
                      </a:cubicBezTo>
                      <a:cubicBezTo>
                        <a:pt x="16" y="108"/>
                        <a:pt x="9" y="108"/>
                        <a:pt x="3" y="108"/>
                      </a:cubicBezTo>
                      <a:cubicBezTo>
                        <a:pt x="0" y="100"/>
                        <a:pt x="0" y="17"/>
                        <a:pt x="2" y="0"/>
                      </a:cubicBezTo>
                      <a:close/>
                    </a:path>
                  </a:pathLst>
                </a:custGeom>
                <a:solidFill>
                  <a:srgbClr val="A880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îśḷïďê">
                  <a:extLst>
                    <a:ext uri="{FF2B5EF4-FFF2-40B4-BE49-F238E27FC236}">
                      <a16:creationId xmlns:a16="http://schemas.microsoft.com/office/drawing/2014/main" id="{71844928-7A49-3191-8174-C287355B85C5}"/>
                    </a:ext>
                  </a:extLst>
                </p:cNvPr>
                <p:cNvSpPr/>
                <p:nvPr/>
              </p:nvSpPr>
              <p:spPr bwMode="auto">
                <a:xfrm>
                  <a:off x="6573838" y="563563"/>
                  <a:ext cx="201613" cy="61913"/>
                </a:xfrm>
                <a:custGeom>
                  <a:avLst/>
                  <a:gdLst>
                    <a:gd name="T0" fmla="*/ 0 w 61"/>
                    <a:gd name="T1" fmla="*/ 19 h 19"/>
                    <a:gd name="T2" fmla="*/ 0 w 61"/>
                    <a:gd name="T3" fmla="*/ 0 h 19"/>
                    <a:gd name="T4" fmla="*/ 61 w 61"/>
                    <a:gd name="T5" fmla="*/ 0 h 19"/>
                    <a:gd name="T6" fmla="*/ 61 w 61"/>
                    <a:gd name="T7" fmla="*/ 19 h 19"/>
                    <a:gd name="T8" fmla="*/ 0 w 61"/>
                    <a:gd name="T9" fmla="*/ 19 h 19"/>
                    <a:gd name="T10" fmla="*/ 26 w 61"/>
                    <a:gd name="T11" fmla="*/ 11 h 19"/>
                    <a:gd name="T12" fmla="*/ 26 w 61"/>
                    <a:gd name="T13" fmla="*/ 11 h 19"/>
                    <a:gd name="T14" fmla="*/ 26 w 61"/>
                    <a:gd name="T15" fmla="*/ 8 h 19"/>
                    <a:gd name="T16" fmla="*/ 22 w 61"/>
                    <a:gd name="T17" fmla="*/ 3 h 19"/>
                    <a:gd name="T18" fmla="*/ 19 w 61"/>
                    <a:gd name="T19" fmla="*/ 8 h 19"/>
                    <a:gd name="T20" fmla="*/ 19 w 61"/>
                    <a:gd name="T21" fmla="*/ 14 h 19"/>
                    <a:gd name="T22" fmla="*/ 23 w 61"/>
                    <a:gd name="T23" fmla="*/ 18 h 19"/>
                    <a:gd name="T24" fmla="*/ 25 w 61"/>
                    <a:gd name="T25" fmla="*/ 15 h 19"/>
                    <a:gd name="T26" fmla="*/ 26 w 61"/>
                    <a:gd name="T27" fmla="*/ 11 h 19"/>
                    <a:gd name="T28" fmla="*/ 55 w 61"/>
                    <a:gd name="T29" fmla="*/ 9 h 19"/>
                    <a:gd name="T30" fmla="*/ 51 w 61"/>
                    <a:gd name="T31" fmla="*/ 4 h 19"/>
                    <a:gd name="T32" fmla="*/ 47 w 61"/>
                    <a:gd name="T33" fmla="*/ 11 h 19"/>
                    <a:gd name="T34" fmla="*/ 48 w 61"/>
                    <a:gd name="T35" fmla="*/ 16 h 19"/>
                    <a:gd name="T36" fmla="*/ 51 w 61"/>
                    <a:gd name="T37" fmla="*/ 18 h 19"/>
                    <a:gd name="T38" fmla="*/ 54 w 61"/>
                    <a:gd name="T39" fmla="*/ 16 h 19"/>
                    <a:gd name="T40" fmla="*/ 55 w 61"/>
                    <a:gd name="T41" fmla="*/ 9 h 19"/>
                    <a:gd name="T42" fmla="*/ 39 w 61"/>
                    <a:gd name="T43" fmla="*/ 13 h 19"/>
                    <a:gd name="T44" fmla="*/ 39 w 61"/>
                    <a:gd name="T45" fmla="*/ 8 h 19"/>
                    <a:gd name="T46" fmla="*/ 36 w 61"/>
                    <a:gd name="T47" fmla="*/ 3 h 19"/>
                    <a:gd name="T48" fmla="*/ 33 w 61"/>
                    <a:gd name="T49" fmla="*/ 7 h 19"/>
                    <a:gd name="T50" fmla="*/ 32 w 61"/>
                    <a:gd name="T51" fmla="*/ 10 h 19"/>
                    <a:gd name="T52" fmla="*/ 35 w 61"/>
                    <a:gd name="T53" fmla="*/ 18 h 19"/>
                    <a:gd name="T54" fmla="*/ 39 w 61"/>
                    <a:gd name="T55" fmla="*/ 13 h 19"/>
                    <a:gd name="T56" fmla="*/ 13 w 61"/>
                    <a:gd name="T57" fmla="*/ 11 h 19"/>
                    <a:gd name="T58" fmla="*/ 13 w 61"/>
                    <a:gd name="T59" fmla="*/ 6 h 19"/>
                    <a:gd name="T60" fmla="*/ 9 w 61"/>
                    <a:gd name="T61" fmla="*/ 4 h 19"/>
                    <a:gd name="T62" fmla="*/ 7 w 61"/>
                    <a:gd name="T63" fmla="*/ 6 h 19"/>
                    <a:gd name="T64" fmla="*/ 6 w 61"/>
                    <a:gd name="T65" fmla="*/ 9 h 19"/>
                    <a:gd name="T66" fmla="*/ 7 w 61"/>
                    <a:gd name="T67" fmla="*/ 17 h 19"/>
                    <a:gd name="T68" fmla="*/ 10 w 61"/>
                    <a:gd name="T69" fmla="*/ 17 h 19"/>
                    <a:gd name="T70" fmla="*/ 13 w 61"/>
                    <a:gd name="T71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1" h="19">
                      <a:moveTo>
                        <a:pt x="0" y="19"/>
                      </a:moveTo>
                      <a:cubicBezTo>
                        <a:pt x="0" y="12"/>
                        <a:pt x="0" y="7"/>
                        <a:pt x="0" y="0"/>
                      </a:cubicBezTo>
                      <a:cubicBezTo>
                        <a:pt x="20" y="0"/>
                        <a:pt x="40" y="0"/>
                        <a:pt x="61" y="0"/>
                      </a:cubicBezTo>
                      <a:cubicBezTo>
                        <a:pt x="61" y="6"/>
                        <a:pt x="61" y="13"/>
                        <a:pt x="61" y="19"/>
                      </a:cubicBezTo>
                      <a:cubicBezTo>
                        <a:pt x="40" y="19"/>
                        <a:pt x="20" y="19"/>
                        <a:pt x="0" y="19"/>
                      </a:cubicBezTo>
                      <a:close/>
                      <a:moveTo>
                        <a:pt x="26" y="11"/>
                      </a:move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6" y="10"/>
                        <a:pt x="26" y="9"/>
                        <a:pt x="26" y="8"/>
                      </a:cubicBezTo>
                      <a:cubicBezTo>
                        <a:pt x="25" y="6"/>
                        <a:pt x="23" y="5"/>
                        <a:pt x="22" y="3"/>
                      </a:cubicBezTo>
                      <a:cubicBezTo>
                        <a:pt x="21" y="5"/>
                        <a:pt x="19" y="6"/>
                        <a:pt x="19" y="8"/>
                      </a:cubicBezTo>
                      <a:cubicBezTo>
                        <a:pt x="18" y="10"/>
                        <a:pt x="18" y="12"/>
                        <a:pt x="19" y="14"/>
                      </a:cubicBezTo>
                      <a:cubicBezTo>
                        <a:pt x="20" y="16"/>
                        <a:pt x="21" y="17"/>
                        <a:pt x="23" y="18"/>
                      </a:cubicBezTo>
                      <a:cubicBezTo>
                        <a:pt x="24" y="17"/>
                        <a:pt x="25" y="16"/>
                        <a:pt x="25" y="15"/>
                      </a:cubicBezTo>
                      <a:cubicBezTo>
                        <a:pt x="26" y="14"/>
                        <a:pt x="26" y="12"/>
                        <a:pt x="26" y="11"/>
                      </a:cubicBezTo>
                      <a:close/>
                      <a:moveTo>
                        <a:pt x="55" y="9"/>
                      </a:moveTo>
                      <a:cubicBezTo>
                        <a:pt x="54" y="8"/>
                        <a:pt x="52" y="4"/>
                        <a:pt x="51" y="4"/>
                      </a:cubicBezTo>
                      <a:cubicBezTo>
                        <a:pt x="47" y="4"/>
                        <a:pt x="48" y="8"/>
                        <a:pt x="47" y="11"/>
                      </a:cubicBezTo>
                      <a:cubicBezTo>
                        <a:pt x="47" y="13"/>
                        <a:pt x="47" y="14"/>
                        <a:pt x="48" y="16"/>
                      </a:cubicBezTo>
                      <a:cubicBezTo>
                        <a:pt x="48" y="17"/>
                        <a:pt x="50" y="18"/>
                        <a:pt x="51" y="18"/>
                      </a:cubicBezTo>
                      <a:cubicBezTo>
                        <a:pt x="52" y="18"/>
                        <a:pt x="53" y="17"/>
                        <a:pt x="54" y="16"/>
                      </a:cubicBezTo>
                      <a:cubicBezTo>
                        <a:pt x="54" y="14"/>
                        <a:pt x="54" y="13"/>
                        <a:pt x="55" y="9"/>
                      </a:cubicBezTo>
                      <a:close/>
                      <a:moveTo>
                        <a:pt x="39" y="13"/>
                      </a:moveTo>
                      <a:cubicBezTo>
                        <a:pt x="39" y="10"/>
                        <a:pt x="40" y="8"/>
                        <a:pt x="39" y="8"/>
                      </a:cubicBezTo>
                      <a:cubicBezTo>
                        <a:pt x="38" y="6"/>
                        <a:pt x="37" y="5"/>
                        <a:pt x="36" y="3"/>
                      </a:cubicBezTo>
                      <a:cubicBezTo>
                        <a:pt x="35" y="4"/>
                        <a:pt x="34" y="5"/>
                        <a:pt x="33" y="7"/>
                      </a:cubicBezTo>
                      <a:cubicBezTo>
                        <a:pt x="32" y="8"/>
                        <a:pt x="32" y="9"/>
                        <a:pt x="32" y="10"/>
                      </a:cubicBezTo>
                      <a:cubicBezTo>
                        <a:pt x="33" y="13"/>
                        <a:pt x="34" y="15"/>
                        <a:pt x="35" y="18"/>
                      </a:cubicBezTo>
                      <a:cubicBezTo>
                        <a:pt x="37" y="16"/>
                        <a:pt x="38" y="13"/>
                        <a:pt x="39" y="13"/>
                      </a:cubicBezTo>
                      <a:close/>
                      <a:moveTo>
                        <a:pt x="13" y="11"/>
                      </a:moveTo>
                      <a:cubicBezTo>
                        <a:pt x="13" y="8"/>
                        <a:pt x="13" y="7"/>
                        <a:pt x="13" y="6"/>
                      </a:cubicBezTo>
                      <a:cubicBezTo>
                        <a:pt x="12" y="5"/>
                        <a:pt x="11" y="4"/>
                        <a:pt x="9" y="4"/>
                      </a:cubicBezTo>
                      <a:cubicBezTo>
                        <a:pt x="9" y="3"/>
                        <a:pt x="7" y="5"/>
                        <a:pt x="7" y="6"/>
                      </a:cubicBezTo>
                      <a:cubicBezTo>
                        <a:pt x="6" y="7"/>
                        <a:pt x="6" y="8"/>
                        <a:pt x="6" y="9"/>
                      </a:cubicBezTo>
                      <a:cubicBezTo>
                        <a:pt x="6" y="11"/>
                        <a:pt x="7" y="14"/>
                        <a:pt x="7" y="17"/>
                      </a:cubicBezTo>
                      <a:cubicBezTo>
                        <a:pt x="7" y="17"/>
                        <a:pt x="10" y="17"/>
                        <a:pt x="10" y="17"/>
                      </a:cubicBezTo>
                      <a:cubicBezTo>
                        <a:pt x="12" y="15"/>
                        <a:pt x="12" y="12"/>
                        <a:pt x="13" y="11"/>
                      </a:cubicBezTo>
                      <a:close/>
                    </a:path>
                  </a:pathLst>
                </a:custGeom>
                <a:solidFill>
                  <a:srgbClr val="F8DF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îśļïḓe">
                  <a:extLst>
                    <a:ext uri="{FF2B5EF4-FFF2-40B4-BE49-F238E27FC236}">
                      <a16:creationId xmlns:a16="http://schemas.microsoft.com/office/drawing/2014/main" id="{8A1C5192-46A9-6DA4-3D0E-8AC416BB6458}"/>
                    </a:ext>
                  </a:extLst>
                </p:cNvPr>
                <p:cNvSpPr/>
                <p:nvPr/>
              </p:nvSpPr>
              <p:spPr bwMode="auto">
                <a:xfrm>
                  <a:off x="6621463" y="655638"/>
                  <a:ext cx="117475" cy="65088"/>
                </a:xfrm>
                <a:custGeom>
                  <a:avLst/>
                  <a:gdLst>
                    <a:gd name="T0" fmla="*/ 0 w 36"/>
                    <a:gd name="T1" fmla="*/ 0 h 20"/>
                    <a:gd name="T2" fmla="*/ 32 w 36"/>
                    <a:gd name="T3" fmla="*/ 0 h 20"/>
                    <a:gd name="T4" fmla="*/ 34 w 36"/>
                    <a:gd name="T5" fmla="*/ 20 h 20"/>
                    <a:gd name="T6" fmla="*/ 0 w 36"/>
                    <a:gd name="T7" fmla="*/ 20 h 20"/>
                    <a:gd name="T8" fmla="*/ 0 w 36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0">
                      <a:moveTo>
                        <a:pt x="0" y="0"/>
                      </a:moveTo>
                      <a:cubicBezTo>
                        <a:pt x="11" y="0"/>
                        <a:pt x="22" y="0"/>
                        <a:pt x="32" y="0"/>
                      </a:cubicBezTo>
                      <a:cubicBezTo>
                        <a:pt x="35" y="7"/>
                        <a:pt x="36" y="9"/>
                        <a:pt x="34" y="20"/>
                      </a:cubicBezTo>
                      <a:cubicBezTo>
                        <a:pt x="23" y="20"/>
                        <a:pt x="12" y="20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solidFill>
                  <a:srgbClr val="F8DF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îšlïďe">
                  <a:extLst>
                    <a:ext uri="{FF2B5EF4-FFF2-40B4-BE49-F238E27FC236}">
                      <a16:creationId xmlns:a16="http://schemas.microsoft.com/office/drawing/2014/main" id="{A6223A79-B774-D3E5-3177-705F3287FCF8}"/>
                    </a:ext>
                  </a:extLst>
                </p:cNvPr>
                <p:cNvSpPr/>
                <p:nvPr/>
              </p:nvSpPr>
              <p:spPr bwMode="auto">
                <a:xfrm>
                  <a:off x="5900738" y="1689100"/>
                  <a:ext cx="798513" cy="231775"/>
                </a:xfrm>
                <a:custGeom>
                  <a:avLst/>
                  <a:gdLst>
                    <a:gd name="T0" fmla="*/ 2 w 242"/>
                    <a:gd name="T1" fmla="*/ 70 h 70"/>
                    <a:gd name="T2" fmla="*/ 0 w 242"/>
                    <a:gd name="T3" fmla="*/ 0 h 70"/>
                    <a:gd name="T4" fmla="*/ 239 w 242"/>
                    <a:gd name="T5" fmla="*/ 0 h 70"/>
                    <a:gd name="T6" fmla="*/ 242 w 242"/>
                    <a:gd name="T7" fmla="*/ 70 h 70"/>
                    <a:gd name="T8" fmla="*/ 2 w 242"/>
                    <a:gd name="T9" fmla="*/ 70 h 70"/>
                    <a:gd name="T10" fmla="*/ 234 w 242"/>
                    <a:gd name="T11" fmla="*/ 6 h 70"/>
                    <a:gd name="T12" fmla="*/ 6 w 242"/>
                    <a:gd name="T13" fmla="*/ 6 h 70"/>
                    <a:gd name="T14" fmla="*/ 8 w 242"/>
                    <a:gd name="T15" fmla="*/ 64 h 70"/>
                    <a:gd name="T16" fmla="*/ 236 w 242"/>
                    <a:gd name="T17" fmla="*/ 64 h 70"/>
                    <a:gd name="T18" fmla="*/ 236 w 242"/>
                    <a:gd name="T19" fmla="*/ 58 h 70"/>
                    <a:gd name="T20" fmla="*/ 234 w 242"/>
                    <a:gd name="T21" fmla="*/ 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2" h="70">
                      <a:moveTo>
                        <a:pt x="2" y="70"/>
                      </a:moveTo>
                      <a:cubicBezTo>
                        <a:pt x="2" y="46"/>
                        <a:pt x="1" y="24"/>
                        <a:pt x="0" y="0"/>
                      </a:cubicBezTo>
                      <a:cubicBezTo>
                        <a:pt x="80" y="0"/>
                        <a:pt x="159" y="0"/>
                        <a:pt x="239" y="0"/>
                      </a:cubicBezTo>
                      <a:cubicBezTo>
                        <a:pt x="242" y="23"/>
                        <a:pt x="241" y="46"/>
                        <a:pt x="242" y="70"/>
                      </a:cubicBezTo>
                      <a:cubicBezTo>
                        <a:pt x="162" y="70"/>
                        <a:pt x="83" y="70"/>
                        <a:pt x="2" y="70"/>
                      </a:cubicBezTo>
                      <a:close/>
                      <a:moveTo>
                        <a:pt x="234" y="6"/>
                      </a:moveTo>
                      <a:cubicBezTo>
                        <a:pt x="158" y="6"/>
                        <a:pt x="82" y="6"/>
                        <a:pt x="6" y="6"/>
                      </a:cubicBezTo>
                      <a:cubicBezTo>
                        <a:pt x="7" y="26"/>
                        <a:pt x="8" y="45"/>
                        <a:pt x="8" y="64"/>
                      </a:cubicBezTo>
                      <a:cubicBezTo>
                        <a:pt x="85" y="64"/>
                        <a:pt x="160" y="64"/>
                        <a:pt x="236" y="64"/>
                      </a:cubicBezTo>
                      <a:cubicBezTo>
                        <a:pt x="236" y="62"/>
                        <a:pt x="236" y="60"/>
                        <a:pt x="236" y="58"/>
                      </a:cubicBezTo>
                      <a:cubicBezTo>
                        <a:pt x="236" y="41"/>
                        <a:pt x="235" y="24"/>
                        <a:pt x="234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îşļiďé">
                  <a:extLst>
                    <a:ext uri="{FF2B5EF4-FFF2-40B4-BE49-F238E27FC236}">
                      <a16:creationId xmlns:a16="http://schemas.microsoft.com/office/drawing/2014/main" id="{FC78A625-316B-94E2-F7A3-AEF8684C799E}"/>
                    </a:ext>
                  </a:extLst>
                </p:cNvPr>
                <p:cNvSpPr/>
                <p:nvPr/>
              </p:nvSpPr>
              <p:spPr bwMode="auto">
                <a:xfrm>
                  <a:off x="6307138" y="773113"/>
                  <a:ext cx="749300" cy="735013"/>
                </a:xfrm>
                <a:custGeom>
                  <a:avLst/>
                  <a:gdLst>
                    <a:gd name="T0" fmla="*/ 114 w 227"/>
                    <a:gd name="T1" fmla="*/ 221 h 223"/>
                    <a:gd name="T2" fmla="*/ 30 w 227"/>
                    <a:gd name="T3" fmla="*/ 179 h 223"/>
                    <a:gd name="T4" fmla="*/ 19 w 227"/>
                    <a:gd name="T5" fmla="*/ 65 h 223"/>
                    <a:gd name="T6" fmla="*/ 68 w 227"/>
                    <a:gd name="T7" fmla="*/ 16 h 223"/>
                    <a:gd name="T8" fmla="*/ 99 w 227"/>
                    <a:gd name="T9" fmla="*/ 7 h 223"/>
                    <a:gd name="T10" fmla="*/ 218 w 227"/>
                    <a:gd name="T11" fmla="*/ 74 h 223"/>
                    <a:gd name="T12" fmla="*/ 223 w 227"/>
                    <a:gd name="T13" fmla="*/ 133 h 223"/>
                    <a:gd name="T14" fmla="*/ 167 w 227"/>
                    <a:gd name="T15" fmla="*/ 209 h 223"/>
                    <a:gd name="T16" fmla="*/ 114 w 227"/>
                    <a:gd name="T17" fmla="*/ 221 h 223"/>
                    <a:gd name="T18" fmla="*/ 115 w 227"/>
                    <a:gd name="T19" fmla="*/ 14 h 223"/>
                    <a:gd name="T20" fmla="*/ 16 w 227"/>
                    <a:gd name="T21" fmla="*/ 112 h 223"/>
                    <a:gd name="T22" fmla="*/ 115 w 227"/>
                    <a:gd name="T23" fmla="*/ 214 h 223"/>
                    <a:gd name="T24" fmla="*/ 217 w 227"/>
                    <a:gd name="T25" fmla="*/ 116 h 223"/>
                    <a:gd name="T26" fmla="*/ 115 w 227"/>
                    <a:gd name="T27" fmla="*/ 14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7" h="223">
                      <a:moveTo>
                        <a:pt x="114" y="221"/>
                      </a:moveTo>
                      <a:cubicBezTo>
                        <a:pt x="79" y="223"/>
                        <a:pt x="53" y="205"/>
                        <a:pt x="30" y="179"/>
                      </a:cubicBezTo>
                      <a:cubicBezTo>
                        <a:pt x="4" y="148"/>
                        <a:pt x="0" y="98"/>
                        <a:pt x="19" y="65"/>
                      </a:cubicBezTo>
                      <a:cubicBezTo>
                        <a:pt x="31" y="44"/>
                        <a:pt x="47" y="27"/>
                        <a:pt x="68" y="16"/>
                      </a:cubicBezTo>
                      <a:cubicBezTo>
                        <a:pt x="78" y="11"/>
                        <a:pt x="89" y="8"/>
                        <a:pt x="99" y="7"/>
                      </a:cubicBezTo>
                      <a:cubicBezTo>
                        <a:pt x="152" y="0"/>
                        <a:pt x="198" y="30"/>
                        <a:pt x="218" y="74"/>
                      </a:cubicBezTo>
                      <a:cubicBezTo>
                        <a:pt x="226" y="93"/>
                        <a:pt x="227" y="112"/>
                        <a:pt x="223" y="133"/>
                      </a:cubicBezTo>
                      <a:cubicBezTo>
                        <a:pt x="216" y="167"/>
                        <a:pt x="196" y="191"/>
                        <a:pt x="167" y="209"/>
                      </a:cubicBezTo>
                      <a:cubicBezTo>
                        <a:pt x="152" y="218"/>
                        <a:pt x="134" y="222"/>
                        <a:pt x="114" y="221"/>
                      </a:cubicBezTo>
                      <a:close/>
                      <a:moveTo>
                        <a:pt x="115" y="14"/>
                      </a:moveTo>
                      <a:cubicBezTo>
                        <a:pt x="62" y="12"/>
                        <a:pt x="17" y="61"/>
                        <a:pt x="16" y="112"/>
                      </a:cubicBezTo>
                      <a:cubicBezTo>
                        <a:pt x="16" y="164"/>
                        <a:pt x="62" y="214"/>
                        <a:pt x="115" y="214"/>
                      </a:cubicBezTo>
                      <a:cubicBezTo>
                        <a:pt x="169" y="214"/>
                        <a:pt x="215" y="168"/>
                        <a:pt x="217" y="116"/>
                      </a:cubicBezTo>
                      <a:cubicBezTo>
                        <a:pt x="219" y="61"/>
                        <a:pt x="168" y="12"/>
                        <a:pt x="115" y="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iSliḑe">
                  <a:extLst>
                    <a:ext uri="{FF2B5EF4-FFF2-40B4-BE49-F238E27FC236}">
                      <a16:creationId xmlns:a16="http://schemas.microsoft.com/office/drawing/2014/main" id="{DAF7671B-E56A-B648-114E-A88E5493798F}"/>
                    </a:ext>
                  </a:extLst>
                </p:cNvPr>
                <p:cNvSpPr/>
                <p:nvPr/>
              </p:nvSpPr>
              <p:spPr bwMode="auto">
                <a:xfrm>
                  <a:off x="6634163" y="573088"/>
                  <a:ext cx="26988" cy="49213"/>
                </a:xfrm>
                <a:custGeom>
                  <a:avLst/>
                  <a:gdLst>
                    <a:gd name="T0" fmla="*/ 8 w 8"/>
                    <a:gd name="T1" fmla="*/ 8 h 15"/>
                    <a:gd name="T2" fmla="*/ 7 w 8"/>
                    <a:gd name="T3" fmla="*/ 12 h 15"/>
                    <a:gd name="T4" fmla="*/ 5 w 8"/>
                    <a:gd name="T5" fmla="*/ 15 h 15"/>
                    <a:gd name="T6" fmla="*/ 1 w 8"/>
                    <a:gd name="T7" fmla="*/ 11 h 15"/>
                    <a:gd name="T8" fmla="*/ 1 w 8"/>
                    <a:gd name="T9" fmla="*/ 5 h 15"/>
                    <a:gd name="T10" fmla="*/ 4 w 8"/>
                    <a:gd name="T11" fmla="*/ 0 h 15"/>
                    <a:gd name="T12" fmla="*/ 8 w 8"/>
                    <a:gd name="T13" fmla="*/ 5 h 15"/>
                    <a:gd name="T14" fmla="*/ 8 w 8"/>
                    <a:gd name="T15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15">
                      <a:moveTo>
                        <a:pt x="8" y="8"/>
                      </a:moveTo>
                      <a:cubicBezTo>
                        <a:pt x="8" y="9"/>
                        <a:pt x="8" y="11"/>
                        <a:pt x="7" y="12"/>
                      </a:cubicBezTo>
                      <a:cubicBezTo>
                        <a:pt x="7" y="13"/>
                        <a:pt x="6" y="14"/>
                        <a:pt x="5" y="15"/>
                      </a:cubicBezTo>
                      <a:cubicBezTo>
                        <a:pt x="3" y="14"/>
                        <a:pt x="2" y="13"/>
                        <a:pt x="1" y="11"/>
                      </a:cubicBezTo>
                      <a:cubicBezTo>
                        <a:pt x="0" y="9"/>
                        <a:pt x="0" y="7"/>
                        <a:pt x="1" y="5"/>
                      </a:cubicBezTo>
                      <a:cubicBezTo>
                        <a:pt x="1" y="3"/>
                        <a:pt x="3" y="2"/>
                        <a:pt x="4" y="0"/>
                      </a:cubicBezTo>
                      <a:cubicBezTo>
                        <a:pt x="5" y="2"/>
                        <a:pt x="7" y="3"/>
                        <a:pt x="8" y="5"/>
                      </a:cubicBezTo>
                      <a:cubicBezTo>
                        <a:pt x="8" y="6"/>
                        <a:pt x="8" y="7"/>
                        <a:pt x="8" y="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íŝļïdê">
                  <a:extLst>
                    <a:ext uri="{FF2B5EF4-FFF2-40B4-BE49-F238E27FC236}">
                      <a16:creationId xmlns:a16="http://schemas.microsoft.com/office/drawing/2014/main" id="{F5322851-AC03-DAB1-C852-C5140F9E3038}"/>
                    </a:ext>
                  </a:extLst>
                </p:cNvPr>
                <p:cNvSpPr/>
                <p:nvPr/>
              </p:nvSpPr>
              <p:spPr bwMode="auto">
                <a:xfrm>
                  <a:off x="6729413" y="576263"/>
                  <a:ext cx="26988" cy="46038"/>
                </a:xfrm>
                <a:custGeom>
                  <a:avLst/>
                  <a:gdLst>
                    <a:gd name="T0" fmla="*/ 8 w 8"/>
                    <a:gd name="T1" fmla="*/ 5 h 14"/>
                    <a:gd name="T2" fmla="*/ 7 w 8"/>
                    <a:gd name="T3" fmla="*/ 12 h 14"/>
                    <a:gd name="T4" fmla="*/ 4 w 8"/>
                    <a:gd name="T5" fmla="*/ 14 h 14"/>
                    <a:gd name="T6" fmla="*/ 1 w 8"/>
                    <a:gd name="T7" fmla="*/ 12 h 14"/>
                    <a:gd name="T8" fmla="*/ 0 w 8"/>
                    <a:gd name="T9" fmla="*/ 7 h 14"/>
                    <a:gd name="T10" fmla="*/ 4 w 8"/>
                    <a:gd name="T11" fmla="*/ 0 h 14"/>
                    <a:gd name="T12" fmla="*/ 8 w 8"/>
                    <a:gd name="T13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4">
                      <a:moveTo>
                        <a:pt x="8" y="5"/>
                      </a:moveTo>
                      <a:cubicBezTo>
                        <a:pt x="7" y="9"/>
                        <a:pt x="7" y="10"/>
                        <a:pt x="7" y="12"/>
                      </a:cubicBezTo>
                      <a:cubicBezTo>
                        <a:pt x="6" y="13"/>
                        <a:pt x="5" y="14"/>
                        <a:pt x="4" y="14"/>
                      </a:cubicBezTo>
                      <a:cubicBezTo>
                        <a:pt x="3" y="14"/>
                        <a:pt x="1" y="13"/>
                        <a:pt x="1" y="12"/>
                      </a:cubicBezTo>
                      <a:cubicBezTo>
                        <a:pt x="0" y="10"/>
                        <a:pt x="0" y="9"/>
                        <a:pt x="0" y="7"/>
                      </a:cubicBezTo>
                      <a:cubicBezTo>
                        <a:pt x="1" y="4"/>
                        <a:pt x="0" y="0"/>
                        <a:pt x="4" y="0"/>
                      </a:cubicBezTo>
                      <a:cubicBezTo>
                        <a:pt x="5" y="0"/>
                        <a:pt x="7" y="4"/>
                        <a:pt x="8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íŝľidè">
                  <a:extLst>
                    <a:ext uri="{FF2B5EF4-FFF2-40B4-BE49-F238E27FC236}">
                      <a16:creationId xmlns:a16="http://schemas.microsoft.com/office/drawing/2014/main" id="{8C1F0647-4B68-BF87-E595-9B3C64DF19CA}"/>
                    </a:ext>
                  </a:extLst>
                </p:cNvPr>
                <p:cNvSpPr/>
                <p:nvPr/>
              </p:nvSpPr>
              <p:spPr bwMode="auto">
                <a:xfrm>
                  <a:off x="6680201" y="573088"/>
                  <a:ext cx="26988" cy="49213"/>
                </a:xfrm>
                <a:custGeom>
                  <a:avLst/>
                  <a:gdLst>
                    <a:gd name="T0" fmla="*/ 7 w 8"/>
                    <a:gd name="T1" fmla="*/ 10 h 15"/>
                    <a:gd name="T2" fmla="*/ 3 w 8"/>
                    <a:gd name="T3" fmla="*/ 15 h 15"/>
                    <a:gd name="T4" fmla="*/ 0 w 8"/>
                    <a:gd name="T5" fmla="*/ 7 h 15"/>
                    <a:gd name="T6" fmla="*/ 1 w 8"/>
                    <a:gd name="T7" fmla="*/ 4 h 15"/>
                    <a:gd name="T8" fmla="*/ 4 w 8"/>
                    <a:gd name="T9" fmla="*/ 0 h 15"/>
                    <a:gd name="T10" fmla="*/ 7 w 8"/>
                    <a:gd name="T11" fmla="*/ 5 h 15"/>
                    <a:gd name="T12" fmla="*/ 7 w 8"/>
                    <a:gd name="T13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5">
                      <a:moveTo>
                        <a:pt x="7" y="10"/>
                      </a:moveTo>
                      <a:cubicBezTo>
                        <a:pt x="6" y="10"/>
                        <a:pt x="5" y="13"/>
                        <a:pt x="3" y="15"/>
                      </a:cubicBezTo>
                      <a:cubicBezTo>
                        <a:pt x="2" y="12"/>
                        <a:pt x="1" y="10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5" y="2"/>
                        <a:pt x="6" y="3"/>
                        <a:pt x="7" y="5"/>
                      </a:cubicBezTo>
                      <a:cubicBezTo>
                        <a:pt x="8" y="5"/>
                        <a:pt x="7" y="7"/>
                        <a:pt x="7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ïṣļïde">
                  <a:extLst>
                    <a:ext uri="{FF2B5EF4-FFF2-40B4-BE49-F238E27FC236}">
                      <a16:creationId xmlns:a16="http://schemas.microsoft.com/office/drawing/2014/main" id="{8B8DCB5A-E9D6-E315-CEDA-837A0BB2ACC7}"/>
                    </a:ext>
                  </a:extLst>
                </p:cNvPr>
                <p:cNvSpPr/>
                <p:nvPr/>
              </p:nvSpPr>
              <p:spPr bwMode="auto">
                <a:xfrm>
                  <a:off x="6594476" y="573088"/>
                  <a:ext cx="22225" cy="46038"/>
                </a:xfrm>
                <a:custGeom>
                  <a:avLst/>
                  <a:gdLst>
                    <a:gd name="T0" fmla="*/ 7 w 7"/>
                    <a:gd name="T1" fmla="*/ 8 h 14"/>
                    <a:gd name="T2" fmla="*/ 4 w 7"/>
                    <a:gd name="T3" fmla="*/ 14 h 14"/>
                    <a:gd name="T4" fmla="*/ 1 w 7"/>
                    <a:gd name="T5" fmla="*/ 14 h 14"/>
                    <a:gd name="T6" fmla="*/ 0 w 7"/>
                    <a:gd name="T7" fmla="*/ 6 h 14"/>
                    <a:gd name="T8" fmla="*/ 1 w 7"/>
                    <a:gd name="T9" fmla="*/ 3 h 14"/>
                    <a:gd name="T10" fmla="*/ 3 w 7"/>
                    <a:gd name="T11" fmla="*/ 1 h 14"/>
                    <a:gd name="T12" fmla="*/ 7 w 7"/>
                    <a:gd name="T13" fmla="*/ 3 h 14"/>
                    <a:gd name="T14" fmla="*/ 7 w 7"/>
                    <a:gd name="T15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14">
                      <a:moveTo>
                        <a:pt x="7" y="8"/>
                      </a:moveTo>
                      <a:cubicBezTo>
                        <a:pt x="6" y="9"/>
                        <a:pt x="6" y="12"/>
                        <a:pt x="4" y="14"/>
                      </a:cubicBezTo>
                      <a:cubicBezTo>
                        <a:pt x="4" y="14"/>
                        <a:pt x="1" y="14"/>
                        <a:pt x="1" y="14"/>
                      </a:cubicBezTo>
                      <a:cubicBezTo>
                        <a:pt x="1" y="11"/>
                        <a:pt x="0" y="8"/>
                        <a:pt x="0" y="6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1" y="2"/>
                        <a:pt x="3" y="0"/>
                        <a:pt x="3" y="1"/>
                      </a:cubicBezTo>
                      <a:cubicBezTo>
                        <a:pt x="5" y="1"/>
                        <a:pt x="6" y="2"/>
                        <a:pt x="7" y="3"/>
                      </a:cubicBezTo>
                      <a:cubicBezTo>
                        <a:pt x="7" y="4"/>
                        <a:pt x="7" y="5"/>
                        <a:pt x="7" y="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íṣḷîďè">
                  <a:extLst>
                    <a:ext uri="{FF2B5EF4-FFF2-40B4-BE49-F238E27FC236}">
                      <a16:creationId xmlns:a16="http://schemas.microsoft.com/office/drawing/2014/main" id="{BC4899C5-20EC-5604-7DCC-16CEEAB70F48}"/>
                    </a:ext>
                  </a:extLst>
                </p:cNvPr>
                <p:cNvSpPr/>
                <p:nvPr/>
              </p:nvSpPr>
              <p:spPr bwMode="auto">
                <a:xfrm>
                  <a:off x="5921376" y="1709738"/>
                  <a:ext cx="758825" cy="190500"/>
                </a:xfrm>
                <a:custGeom>
                  <a:avLst/>
                  <a:gdLst>
                    <a:gd name="T0" fmla="*/ 228 w 230"/>
                    <a:gd name="T1" fmla="*/ 0 h 58"/>
                    <a:gd name="T2" fmla="*/ 230 w 230"/>
                    <a:gd name="T3" fmla="*/ 52 h 58"/>
                    <a:gd name="T4" fmla="*/ 230 w 230"/>
                    <a:gd name="T5" fmla="*/ 58 h 58"/>
                    <a:gd name="T6" fmla="*/ 2 w 230"/>
                    <a:gd name="T7" fmla="*/ 58 h 58"/>
                    <a:gd name="T8" fmla="*/ 0 w 230"/>
                    <a:gd name="T9" fmla="*/ 0 h 58"/>
                    <a:gd name="T10" fmla="*/ 228 w 230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0" h="58">
                      <a:moveTo>
                        <a:pt x="228" y="0"/>
                      </a:moveTo>
                      <a:cubicBezTo>
                        <a:pt x="229" y="18"/>
                        <a:pt x="230" y="35"/>
                        <a:pt x="230" y="52"/>
                      </a:cubicBezTo>
                      <a:cubicBezTo>
                        <a:pt x="230" y="54"/>
                        <a:pt x="230" y="56"/>
                        <a:pt x="230" y="58"/>
                      </a:cubicBezTo>
                      <a:cubicBezTo>
                        <a:pt x="154" y="58"/>
                        <a:pt x="79" y="58"/>
                        <a:pt x="2" y="58"/>
                      </a:cubicBezTo>
                      <a:cubicBezTo>
                        <a:pt x="2" y="39"/>
                        <a:pt x="1" y="20"/>
                        <a:pt x="0" y="0"/>
                      </a:cubicBezTo>
                      <a:cubicBezTo>
                        <a:pt x="76" y="0"/>
                        <a:pt x="152" y="0"/>
                        <a:pt x="2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ïṩliḓê">
                  <a:extLst>
                    <a:ext uri="{FF2B5EF4-FFF2-40B4-BE49-F238E27FC236}">
                      <a16:creationId xmlns:a16="http://schemas.microsoft.com/office/drawing/2014/main" id="{3D40FEF1-C8DF-441A-1780-5A3DC9F7842B}"/>
                    </a:ext>
                  </a:extLst>
                </p:cNvPr>
                <p:cNvSpPr/>
                <p:nvPr/>
              </p:nvSpPr>
              <p:spPr bwMode="auto">
                <a:xfrm>
                  <a:off x="6359526" y="812800"/>
                  <a:ext cx="669925" cy="665163"/>
                </a:xfrm>
                <a:custGeom>
                  <a:avLst/>
                  <a:gdLst>
                    <a:gd name="T0" fmla="*/ 99 w 203"/>
                    <a:gd name="T1" fmla="*/ 2 h 202"/>
                    <a:gd name="T2" fmla="*/ 201 w 203"/>
                    <a:gd name="T3" fmla="*/ 104 h 202"/>
                    <a:gd name="T4" fmla="*/ 99 w 203"/>
                    <a:gd name="T5" fmla="*/ 202 h 202"/>
                    <a:gd name="T6" fmla="*/ 0 w 203"/>
                    <a:gd name="T7" fmla="*/ 100 h 202"/>
                    <a:gd name="T8" fmla="*/ 99 w 203"/>
                    <a:gd name="T9" fmla="*/ 2 h 202"/>
                    <a:gd name="T10" fmla="*/ 100 w 203"/>
                    <a:gd name="T11" fmla="*/ 93 h 202"/>
                    <a:gd name="T12" fmla="*/ 101 w 203"/>
                    <a:gd name="T13" fmla="*/ 88 h 202"/>
                    <a:gd name="T14" fmla="*/ 100 w 203"/>
                    <a:gd name="T15" fmla="*/ 21 h 202"/>
                    <a:gd name="T16" fmla="*/ 99 w 203"/>
                    <a:gd name="T17" fmla="*/ 17 h 202"/>
                    <a:gd name="T18" fmla="*/ 96 w 203"/>
                    <a:gd name="T19" fmla="*/ 15 h 202"/>
                    <a:gd name="T20" fmla="*/ 93 w 203"/>
                    <a:gd name="T21" fmla="*/ 18 h 202"/>
                    <a:gd name="T22" fmla="*/ 93 w 203"/>
                    <a:gd name="T23" fmla="*/ 25 h 202"/>
                    <a:gd name="T24" fmla="*/ 93 w 203"/>
                    <a:gd name="T25" fmla="*/ 64 h 202"/>
                    <a:gd name="T26" fmla="*/ 94 w 203"/>
                    <a:gd name="T27" fmla="*/ 87 h 202"/>
                    <a:gd name="T28" fmla="*/ 100 w 203"/>
                    <a:gd name="T29" fmla="*/ 93 h 202"/>
                    <a:gd name="T30" fmla="*/ 105 w 203"/>
                    <a:gd name="T31" fmla="*/ 111 h 202"/>
                    <a:gd name="T32" fmla="*/ 140 w 203"/>
                    <a:gd name="T33" fmla="*/ 150 h 202"/>
                    <a:gd name="T34" fmla="*/ 146 w 203"/>
                    <a:gd name="T35" fmla="*/ 152 h 202"/>
                    <a:gd name="T36" fmla="*/ 145 w 203"/>
                    <a:gd name="T37" fmla="*/ 147 h 202"/>
                    <a:gd name="T38" fmla="*/ 110 w 203"/>
                    <a:gd name="T39" fmla="*/ 113 h 202"/>
                    <a:gd name="T40" fmla="*/ 105 w 203"/>
                    <a:gd name="T41" fmla="*/ 111 h 202"/>
                    <a:gd name="T42" fmla="*/ 106 w 203"/>
                    <a:gd name="T43" fmla="*/ 104 h 202"/>
                    <a:gd name="T44" fmla="*/ 98 w 203"/>
                    <a:gd name="T45" fmla="*/ 100 h 202"/>
                    <a:gd name="T46" fmla="*/ 94 w 203"/>
                    <a:gd name="T47" fmla="*/ 105 h 202"/>
                    <a:gd name="T48" fmla="*/ 99 w 203"/>
                    <a:gd name="T49" fmla="*/ 110 h 202"/>
                    <a:gd name="T50" fmla="*/ 106 w 203"/>
                    <a:gd name="T51" fmla="*/ 104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03" h="202">
                      <a:moveTo>
                        <a:pt x="99" y="2"/>
                      </a:moveTo>
                      <a:cubicBezTo>
                        <a:pt x="152" y="0"/>
                        <a:pt x="203" y="49"/>
                        <a:pt x="201" y="104"/>
                      </a:cubicBezTo>
                      <a:cubicBezTo>
                        <a:pt x="199" y="156"/>
                        <a:pt x="153" y="202"/>
                        <a:pt x="99" y="202"/>
                      </a:cubicBezTo>
                      <a:cubicBezTo>
                        <a:pt x="46" y="202"/>
                        <a:pt x="0" y="152"/>
                        <a:pt x="0" y="100"/>
                      </a:cubicBezTo>
                      <a:cubicBezTo>
                        <a:pt x="1" y="49"/>
                        <a:pt x="46" y="0"/>
                        <a:pt x="99" y="2"/>
                      </a:cubicBezTo>
                      <a:close/>
                      <a:moveTo>
                        <a:pt x="100" y="93"/>
                      </a:moveTo>
                      <a:cubicBezTo>
                        <a:pt x="100" y="91"/>
                        <a:pt x="101" y="90"/>
                        <a:pt x="101" y="88"/>
                      </a:cubicBezTo>
                      <a:cubicBezTo>
                        <a:pt x="101" y="66"/>
                        <a:pt x="100" y="44"/>
                        <a:pt x="100" y="21"/>
                      </a:cubicBezTo>
                      <a:cubicBezTo>
                        <a:pt x="99" y="20"/>
                        <a:pt x="99" y="18"/>
                        <a:pt x="99" y="17"/>
                      </a:cubicBezTo>
                      <a:cubicBezTo>
                        <a:pt x="98" y="16"/>
                        <a:pt x="97" y="15"/>
                        <a:pt x="96" y="15"/>
                      </a:cubicBezTo>
                      <a:cubicBezTo>
                        <a:pt x="95" y="16"/>
                        <a:pt x="94" y="17"/>
                        <a:pt x="93" y="18"/>
                      </a:cubicBezTo>
                      <a:cubicBezTo>
                        <a:pt x="93" y="20"/>
                        <a:pt x="93" y="22"/>
                        <a:pt x="93" y="25"/>
                      </a:cubicBezTo>
                      <a:cubicBezTo>
                        <a:pt x="93" y="38"/>
                        <a:pt x="93" y="51"/>
                        <a:pt x="93" y="64"/>
                      </a:cubicBezTo>
                      <a:cubicBezTo>
                        <a:pt x="93" y="72"/>
                        <a:pt x="94" y="79"/>
                        <a:pt x="94" y="87"/>
                      </a:cubicBezTo>
                      <a:cubicBezTo>
                        <a:pt x="94" y="90"/>
                        <a:pt x="94" y="94"/>
                        <a:pt x="100" y="93"/>
                      </a:cubicBezTo>
                      <a:close/>
                      <a:moveTo>
                        <a:pt x="105" y="111"/>
                      </a:moveTo>
                      <a:cubicBezTo>
                        <a:pt x="107" y="118"/>
                        <a:pt x="129" y="143"/>
                        <a:pt x="140" y="150"/>
                      </a:cubicBezTo>
                      <a:cubicBezTo>
                        <a:pt x="141" y="151"/>
                        <a:pt x="143" y="151"/>
                        <a:pt x="146" y="152"/>
                      </a:cubicBezTo>
                      <a:cubicBezTo>
                        <a:pt x="146" y="150"/>
                        <a:pt x="146" y="148"/>
                        <a:pt x="145" y="147"/>
                      </a:cubicBezTo>
                      <a:cubicBezTo>
                        <a:pt x="134" y="136"/>
                        <a:pt x="122" y="125"/>
                        <a:pt x="110" y="113"/>
                      </a:cubicBezTo>
                      <a:cubicBezTo>
                        <a:pt x="109" y="112"/>
                        <a:pt x="108" y="112"/>
                        <a:pt x="105" y="111"/>
                      </a:cubicBezTo>
                      <a:close/>
                      <a:moveTo>
                        <a:pt x="106" y="104"/>
                      </a:moveTo>
                      <a:cubicBezTo>
                        <a:pt x="103" y="102"/>
                        <a:pt x="101" y="100"/>
                        <a:pt x="98" y="100"/>
                      </a:cubicBezTo>
                      <a:cubicBezTo>
                        <a:pt x="95" y="99"/>
                        <a:pt x="93" y="102"/>
                        <a:pt x="94" y="105"/>
                      </a:cubicBezTo>
                      <a:cubicBezTo>
                        <a:pt x="94" y="107"/>
                        <a:pt x="97" y="110"/>
                        <a:pt x="99" y="110"/>
                      </a:cubicBezTo>
                      <a:cubicBezTo>
                        <a:pt x="101" y="110"/>
                        <a:pt x="103" y="107"/>
                        <a:pt x="106" y="1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îŝḷíḍe">
                  <a:extLst>
                    <a:ext uri="{FF2B5EF4-FFF2-40B4-BE49-F238E27FC236}">
                      <a16:creationId xmlns:a16="http://schemas.microsoft.com/office/drawing/2014/main" id="{6185B4B0-69E9-7249-8802-B726DCBA6403}"/>
                    </a:ext>
                  </a:extLst>
                </p:cNvPr>
                <p:cNvSpPr/>
                <p:nvPr/>
              </p:nvSpPr>
              <p:spPr bwMode="auto">
                <a:xfrm>
                  <a:off x="6667501" y="862013"/>
                  <a:ext cx="25400" cy="260350"/>
                </a:xfrm>
                <a:custGeom>
                  <a:avLst/>
                  <a:gdLst>
                    <a:gd name="T0" fmla="*/ 7 w 8"/>
                    <a:gd name="T1" fmla="*/ 78 h 79"/>
                    <a:gd name="T2" fmla="*/ 1 w 8"/>
                    <a:gd name="T3" fmla="*/ 72 h 79"/>
                    <a:gd name="T4" fmla="*/ 0 w 8"/>
                    <a:gd name="T5" fmla="*/ 49 h 79"/>
                    <a:gd name="T6" fmla="*/ 0 w 8"/>
                    <a:gd name="T7" fmla="*/ 10 h 79"/>
                    <a:gd name="T8" fmla="*/ 0 w 8"/>
                    <a:gd name="T9" fmla="*/ 3 h 79"/>
                    <a:gd name="T10" fmla="*/ 3 w 8"/>
                    <a:gd name="T11" fmla="*/ 0 h 79"/>
                    <a:gd name="T12" fmla="*/ 6 w 8"/>
                    <a:gd name="T13" fmla="*/ 2 h 79"/>
                    <a:gd name="T14" fmla="*/ 7 w 8"/>
                    <a:gd name="T15" fmla="*/ 6 h 79"/>
                    <a:gd name="T16" fmla="*/ 8 w 8"/>
                    <a:gd name="T17" fmla="*/ 73 h 79"/>
                    <a:gd name="T18" fmla="*/ 7 w 8"/>
                    <a:gd name="T19" fmla="*/ 7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79">
                      <a:moveTo>
                        <a:pt x="7" y="78"/>
                      </a:moveTo>
                      <a:cubicBezTo>
                        <a:pt x="1" y="79"/>
                        <a:pt x="1" y="75"/>
                        <a:pt x="1" y="72"/>
                      </a:cubicBezTo>
                      <a:cubicBezTo>
                        <a:pt x="1" y="64"/>
                        <a:pt x="0" y="57"/>
                        <a:pt x="0" y="49"/>
                      </a:cubicBezTo>
                      <a:cubicBezTo>
                        <a:pt x="0" y="36"/>
                        <a:pt x="0" y="23"/>
                        <a:pt x="0" y="10"/>
                      </a:cubicBezTo>
                      <a:cubicBezTo>
                        <a:pt x="0" y="7"/>
                        <a:pt x="0" y="5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4" y="0"/>
                        <a:pt x="5" y="1"/>
                        <a:pt x="6" y="2"/>
                      </a:cubicBezTo>
                      <a:cubicBezTo>
                        <a:pt x="6" y="3"/>
                        <a:pt x="6" y="5"/>
                        <a:pt x="7" y="6"/>
                      </a:cubicBezTo>
                      <a:cubicBezTo>
                        <a:pt x="7" y="29"/>
                        <a:pt x="8" y="51"/>
                        <a:pt x="8" y="73"/>
                      </a:cubicBezTo>
                      <a:cubicBezTo>
                        <a:pt x="8" y="75"/>
                        <a:pt x="7" y="76"/>
                        <a:pt x="7" y="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íṧḷíḑè">
                  <a:extLst>
                    <a:ext uri="{FF2B5EF4-FFF2-40B4-BE49-F238E27FC236}">
                      <a16:creationId xmlns:a16="http://schemas.microsoft.com/office/drawing/2014/main" id="{A8B7B7B0-1711-505A-BD72-AC32BD4FD3B7}"/>
                    </a:ext>
                  </a:extLst>
                </p:cNvPr>
                <p:cNvSpPr/>
                <p:nvPr/>
              </p:nvSpPr>
              <p:spPr bwMode="auto">
                <a:xfrm>
                  <a:off x="6707188" y="1179513"/>
                  <a:ext cx="134938" cy="134938"/>
                </a:xfrm>
                <a:custGeom>
                  <a:avLst/>
                  <a:gdLst>
                    <a:gd name="T0" fmla="*/ 0 w 41"/>
                    <a:gd name="T1" fmla="*/ 0 h 41"/>
                    <a:gd name="T2" fmla="*/ 5 w 41"/>
                    <a:gd name="T3" fmla="*/ 2 h 41"/>
                    <a:gd name="T4" fmla="*/ 40 w 41"/>
                    <a:gd name="T5" fmla="*/ 36 h 41"/>
                    <a:gd name="T6" fmla="*/ 41 w 41"/>
                    <a:gd name="T7" fmla="*/ 41 h 41"/>
                    <a:gd name="T8" fmla="*/ 35 w 41"/>
                    <a:gd name="T9" fmla="*/ 39 h 41"/>
                    <a:gd name="T10" fmla="*/ 0 w 41"/>
                    <a:gd name="T1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41">
                      <a:moveTo>
                        <a:pt x="0" y="0"/>
                      </a:moveTo>
                      <a:cubicBezTo>
                        <a:pt x="3" y="1"/>
                        <a:pt x="4" y="1"/>
                        <a:pt x="5" y="2"/>
                      </a:cubicBezTo>
                      <a:cubicBezTo>
                        <a:pt x="17" y="14"/>
                        <a:pt x="29" y="25"/>
                        <a:pt x="40" y="36"/>
                      </a:cubicBezTo>
                      <a:cubicBezTo>
                        <a:pt x="41" y="37"/>
                        <a:pt x="41" y="39"/>
                        <a:pt x="41" y="41"/>
                      </a:cubicBezTo>
                      <a:cubicBezTo>
                        <a:pt x="38" y="40"/>
                        <a:pt x="36" y="40"/>
                        <a:pt x="35" y="39"/>
                      </a:cubicBezTo>
                      <a:cubicBezTo>
                        <a:pt x="24" y="32"/>
                        <a:pt x="2" y="7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ïṩḷiḋè">
                  <a:extLst>
                    <a:ext uri="{FF2B5EF4-FFF2-40B4-BE49-F238E27FC236}">
                      <a16:creationId xmlns:a16="http://schemas.microsoft.com/office/drawing/2014/main" id="{B27324A1-3217-5841-0D9D-8090612A4755}"/>
                    </a:ext>
                  </a:extLst>
                </p:cNvPr>
                <p:cNvSpPr/>
                <p:nvPr/>
              </p:nvSpPr>
              <p:spPr bwMode="auto">
                <a:xfrm>
                  <a:off x="6667501" y="1139825"/>
                  <a:ext cx="42863" cy="36513"/>
                </a:xfrm>
                <a:custGeom>
                  <a:avLst/>
                  <a:gdLst>
                    <a:gd name="T0" fmla="*/ 13 w 13"/>
                    <a:gd name="T1" fmla="*/ 5 h 11"/>
                    <a:gd name="T2" fmla="*/ 6 w 13"/>
                    <a:gd name="T3" fmla="*/ 11 h 11"/>
                    <a:gd name="T4" fmla="*/ 1 w 13"/>
                    <a:gd name="T5" fmla="*/ 6 h 11"/>
                    <a:gd name="T6" fmla="*/ 5 w 13"/>
                    <a:gd name="T7" fmla="*/ 1 h 11"/>
                    <a:gd name="T8" fmla="*/ 13 w 13"/>
                    <a:gd name="T9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13" y="5"/>
                      </a:moveTo>
                      <a:cubicBezTo>
                        <a:pt x="10" y="8"/>
                        <a:pt x="8" y="11"/>
                        <a:pt x="6" y="11"/>
                      </a:cubicBezTo>
                      <a:cubicBezTo>
                        <a:pt x="4" y="11"/>
                        <a:pt x="1" y="8"/>
                        <a:pt x="1" y="6"/>
                      </a:cubicBezTo>
                      <a:cubicBezTo>
                        <a:pt x="0" y="3"/>
                        <a:pt x="2" y="0"/>
                        <a:pt x="5" y="1"/>
                      </a:cubicBezTo>
                      <a:cubicBezTo>
                        <a:pt x="8" y="1"/>
                        <a:pt x="10" y="3"/>
                        <a:pt x="13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0" name="iśliḋé">
                <a:extLst>
                  <a:ext uri="{FF2B5EF4-FFF2-40B4-BE49-F238E27FC236}">
                    <a16:creationId xmlns:a16="http://schemas.microsoft.com/office/drawing/2014/main" id="{15BA283A-ADD0-B129-F2DE-F81DEFD74A1B}"/>
                  </a:ext>
                </a:extLst>
              </p:cNvPr>
              <p:cNvGrpSpPr/>
              <p:nvPr/>
            </p:nvGrpSpPr>
            <p:grpSpPr>
              <a:xfrm>
                <a:off x="5262564" y="1885155"/>
                <a:ext cx="1603375" cy="952500"/>
                <a:chOff x="7383463" y="898525"/>
                <a:chExt cx="1603375" cy="952500"/>
              </a:xfrm>
            </p:grpSpPr>
            <p:sp>
              <p:nvSpPr>
                <p:cNvPr id="393" name="i$ḻiḓê">
                  <a:extLst>
                    <a:ext uri="{FF2B5EF4-FFF2-40B4-BE49-F238E27FC236}">
                      <a16:creationId xmlns:a16="http://schemas.microsoft.com/office/drawing/2014/main" id="{153E459E-AD09-E48B-D608-1AC2431D1634}"/>
                    </a:ext>
                  </a:extLst>
                </p:cNvPr>
                <p:cNvSpPr/>
                <p:nvPr/>
              </p:nvSpPr>
              <p:spPr bwMode="auto">
                <a:xfrm>
                  <a:off x="7383463" y="898525"/>
                  <a:ext cx="1603375" cy="952500"/>
                </a:xfrm>
                <a:custGeom>
                  <a:avLst/>
                  <a:gdLst>
                    <a:gd name="T0" fmla="*/ 482 w 486"/>
                    <a:gd name="T1" fmla="*/ 0 h 289"/>
                    <a:gd name="T2" fmla="*/ 484 w 486"/>
                    <a:gd name="T3" fmla="*/ 186 h 289"/>
                    <a:gd name="T4" fmla="*/ 486 w 486"/>
                    <a:gd name="T5" fmla="*/ 286 h 289"/>
                    <a:gd name="T6" fmla="*/ 226 w 486"/>
                    <a:gd name="T7" fmla="*/ 289 h 289"/>
                    <a:gd name="T8" fmla="*/ 200 w 486"/>
                    <a:gd name="T9" fmla="*/ 245 h 289"/>
                    <a:gd name="T10" fmla="*/ 140 w 486"/>
                    <a:gd name="T11" fmla="*/ 240 h 289"/>
                    <a:gd name="T12" fmla="*/ 20 w 486"/>
                    <a:gd name="T13" fmla="*/ 245 h 289"/>
                    <a:gd name="T14" fmla="*/ 0 w 486"/>
                    <a:gd name="T15" fmla="*/ 148 h 289"/>
                    <a:gd name="T16" fmla="*/ 10 w 486"/>
                    <a:gd name="T17" fmla="*/ 119 h 289"/>
                    <a:gd name="T18" fmla="*/ 157 w 486"/>
                    <a:gd name="T19" fmla="*/ 134 h 289"/>
                    <a:gd name="T20" fmla="*/ 198 w 486"/>
                    <a:gd name="T21" fmla="*/ 4 h 289"/>
                    <a:gd name="T22" fmla="*/ 378 w 486"/>
                    <a:gd name="T23" fmla="*/ 10 h 289"/>
                    <a:gd name="T24" fmla="*/ 476 w 486"/>
                    <a:gd name="T25" fmla="*/ 276 h 289"/>
                    <a:gd name="T26" fmla="*/ 355 w 486"/>
                    <a:gd name="T27" fmla="*/ 221 h 289"/>
                    <a:gd name="T28" fmla="*/ 298 w 486"/>
                    <a:gd name="T29" fmla="*/ 220 h 289"/>
                    <a:gd name="T30" fmla="*/ 287 w 486"/>
                    <a:gd name="T31" fmla="*/ 215 h 289"/>
                    <a:gd name="T32" fmla="*/ 323 w 486"/>
                    <a:gd name="T33" fmla="*/ 214 h 289"/>
                    <a:gd name="T34" fmla="*/ 360 w 486"/>
                    <a:gd name="T35" fmla="*/ 202 h 289"/>
                    <a:gd name="T36" fmla="*/ 295 w 486"/>
                    <a:gd name="T37" fmla="*/ 196 h 289"/>
                    <a:gd name="T38" fmla="*/ 292 w 486"/>
                    <a:gd name="T39" fmla="*/ 189 h 289"/>
                    <a:gd name="T40" fmla="*/ 351 w 486"/>
                    <a:gd name="T41" fmla="*/ 190 h 289"/>
                    <a:gd name="T42" fmla="*/ 349 w 486"/>
                    <a:gd name="T43" fmla="*/ 169 h 289"/>
                    <a:gd name="T44" fmla="*/ 287 w 486"/>
                    <a:gd name="T45" fmla="*/ 169 h 289"/>
                    <a:gd name="T46" fmla="*/ 341 w 486"/>
                    <a:gd name="T47" fmla="*/ 163 h 289"/>
                    <a:gd name="T48" fmla="*/ 360 w 486"/>
                    <a:gd name="T49" fmla="*/ 154 h 289"/>
                    <a:gd name="T50" fmla="*/ 345 w 486"/>
                    <a:gd name="T51" fmla="*/ 145 h 289"/>
                    <a:gd name="T52" fmla="*/ 277 w 486"/>
                    <a:gd name="T53" fmla="*/ 148 h 289"/>
                    <a:gd name="T54" fmla="*/ 271 w 486"/>
                    <a:gd name="T55" fmla="*/ 137 h 289"/>
                    <a:gd name="T56" fmla="*/ 278 w 486"/>
                    <a:gd name="T57" fmla="*/ 115 h 289"/>
                    <a:gd name="T58" fmla="*/ 240 w 486"/>
                    <a:gd name="T59" fmla="*/ 128 h 289"/>
                    <a:gd name="T60" fmla="*/ 169 w 486"/>
                    <a:gd name="T61" fmla="*/ 145 h 289"/>
                    <a:gd name="T62" fmla="*/ 158 w 486"/>
                    <a:gd name="T63" fmla="*/ 217 h 289"/>
                    <a:gd name="T64" fmla="*/ 202 w 486"/>
                    <a:gd name="T65" fmla="*/ 236 h 289"/>
                    <a:gd name="T66" fmla="*/ 335 w 486"/>
                    <a:gd name="T67" fmla="*/ 239 h 289"/>
                    <a:gd name="T68" fmla="*/ 355 w 486"/>
                    <a:gd name="T69" fmla="*/ 221 h 289"/>
                    <a:gd name="T70" fmla="*/ 16 w 486"/>
                    <a:gd name="T71" fmla="*/ 235 h 289"/>
                    <a:gd name="T72" fmla="*/ 146 w 486"/>
                    <a:gd name="T73" fmla="*/ 129 h 289"/>
                    <a:gd name="T74" fmla="*/ 370 w 486"/>
                    <a:gd name="T75" fmla="*/ 12 h 289"/>
                    <a:gd name="T76" fmla="*/ 324 w 486"/>
                    <a:gd name="T77" fmla="*/ 137 h 289"/>
                    <a:gd name="T78" fmla="*/ 352 w 486"/>
                    <a:gd name="T79" fmla="*/ 137 h 289"/>
                    <a:gd name="T80" fmla="*/ 365 w 486"/>
                    <a:gd name="T81" fmla="*/ 166 h 289"/>
                    <a:gd name="T82" fmla="*/ 368 w 486"/>
                    <a:gd name="T83" fmla="*/ 209 h 289"/>
                    <a:gd name="T84" fmla="*/ 366 w 486"/>
                    <a:gd name="T85" fmla="*/ 221 h 289"/>
                    <a:gd name="T86" fmla="*/ 337 w 486"/>
                    <a:gd name="T87" fmla="*/ 248 h 289"/>
                    <a:gd name="T88" fmla="*/ 324 w 486"/>
                    <a:gd name="T89" fmla="*/ 277 h 289"/>
                    <a:gd name="T90" fmla="*/ 370 w 486"/>
                    <a:gd name="T91" fmla="*/ 12 h 289"/>
                    <a:gd name="T92" fmla="*/ 214 w 486"/>
                    <a:gd name="T93" fmla="*/ 131 h 289"/>
                    <a:gd name="T94" fmla="*/ 263 w 486"/>
                    <a:gd name="T95" fmla="*/ 105 h 289"/>
                    <a:gd name="T96" fmla="*/ 287 w 486"/>
                    <a:gd name="T97" fmla="*/ 130 h 289"/>
                    <a:gd name="T98" fmla="*/ 283 w 486"/>
                    <a:gd name="T99" fmla="*/ 139 h 289"/>
                    <a:gd name="T100" fmla="*/ 312 w 486"/>
                    <a:gd name="T101" fmla="*/ 11 h 289"/>
                    <a:gd name="T102" fmla="*/ 207 w 486"/>
                    <a:gd name="T103" fmla="*/ 132 h 289"/>
                    <a:gd name="T104" fmla="*/ 317 w 486"/>
                    <a:gd name="T105" fmla="*/ 278 h 289"/>
                    <a:gd name="T106" fmla="*/ 210 w 486"/>
                    <a:gd name="T107" fmla="*/ 247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86" h="289">
                      <a:moveTo>
                        <a:pt x="198" y="4"/>
                      </a:moveTo>
                      <a:cubicBezTo>
                        <a:pt x="293" y="3"/>
                        <a:pt x="387" y="1"/>
                        <a:pt x="482" y="0"/>
                      </a:cubicBezTo>
                      <a:cubicBezTo>
                        <a:pt x="482" y="5"/>
                        <a:pt x="483" y="8"/>
                        <a:pt x="483" y="12"/>
                      </a:cubicBezTo>
                      <a:cubicBezTo>
                        <a:pt x="483" y="70"/>
                        <a:pt x="483" y="128"/>
                        <a:pt x="484" y="186"/>
                      </a:cubicBezTo>
                      <a:cubicBezTo>
                        <a:pt x="484" y="215"/>
                        <a:pt x="485" y="244"/>
                        <a:pt x="486" y="273"/>
                      </a:cubicBezTo>
                      <a:cubicBezTo>
                        <a:pt x="486" y="277"/>
                        <a:pt x="486" y="280"/>
                        <a:pt x="486" y="286"/>
                      </a:cubicBezTo>
                      <a:cubicBezTo>
                        <a:pt x="482" y="286"/>
                        <a:pt x="480" y="286"/>
                        <a:pt x="477" y="286"/>
                      </a:cubicBezTo>
                      <a:cubicBezTo>
                        <a:pt x="393" y="287"/>
                        <a:pt x="310" y="288"/>
                        <a:pt x="226" y="289"/>
                      </a:cubicBezTo>
                      <a:cubicBezTo>
                        <a:pt x="218" y="289"/>
                        <a:pt x="210" y="289"/>
                        <a:pt x="200" y="289"/>
                      </a:cubicBezTo>
                      <a:cubicBezTo>
                        <a:pt x="200" y="274"/>
                        <a:pt x="200" y="260"/>
                        <a:pt x="200" y="245"/>
                      </a:cubicBezTo>
                      <a:cubicBezTo>
                        <a:pt x="184" y="243"/>
                        <a:pt x="173" y="231"/>
                        <a:pt x="156" y="227"/>
                      </a:cubicBezTo>
                      <a:cubicBezTo>
                        <a:pt x="155" y="239"/>
                        <a:pt x="147" y="240"/>
                        <a:pt x="140" y="240"/>
                      </a:cubicBezTo>
                      <a:cubicBezTo>
                        <a:pt x="124" y="241"/>
                        <a:pt x="109" y="242"/>
                        <a:pt x="93" y="242"/>
                      </a:cubicBezTo>
                      <a:cubicBezTo>
                        <a:pt x="69" y="243"/>
                        <a:pt x="44" y="244"/>
                        <a:pt x="20" y="245"/>
                      </a:cubicBezTo>
                      <a:cubicBezTo>
                        <a:pt x="9" y="246"/>
                        <a:pt x="8" y="245"/>
                        <a:pt x="7" y="234"/>
                      </a:cubicBezTo>
                      <a:cubicBezTo>
                        <a:pt x="5" y="205"/>
                        <a:pt x="2" y="177"/>
                        <a:pt x="0" y="148"/>
                      </a:cubicBezTo>
                      <a:cubicBezTo>
                        <a:pt x="0" y="141"/>
                        <a:pt x="1" y="134"/>
                        <a:pt x="1" y="127"/>
                      </a:cubicBezTo>
                      <a:cubicBezTo>
                        <a:pt x="2" y="120"/>
                        <a:pt x="3" y="119"/>
                        <a:pt x="10" y="119"/>
                      </a:cubicBezTo>
                      <a:cubicBezTo>
                        <a:pt x="54" y="119"/>
                        <a:pt x="98" y="119"/>
                        <a:pt x="142" y="120"/>
                      </a:cubicBezTo>
                      <a:cubicBezTo>
                        <a:pt x="153" y="120"/>
                        <a:pt x="154" y="121"/>
                        <a:pt x="157" y="134"/>
                      </a:cubicBezTo>
                      <a:cubicBezTo>
                        <a:pt x="165" y="137"/>
                        <a:pt x="183" y="136"/>
                        <a:pt x="198" y="134"/>
                      </a:cubicBezTo>
                      <a:cubicBezTo>
                        <a:pt x="198" y="91"/>
                        <a:pt x="198" y="48"/>
                        <a:pt x="198" y="4"/>
                      </a:cubicBezTo>
                      <a:close/>
                      <a:moveTo>
                        <a:pt x="473" y="10"/>
                      </a:moveTo>
                      <a:cubicBezTo>
                        <a:pt x="441" y="10"/>
                        <a:pt x="410" y="10"/>
                        <a:pt x="378" y="10"/>
                      </a:cubicBezTo>
                      <a:cubicBezTo>
                        <a:pt x="379" y="100"/>
                        <a:pt x="380" y="188"/>
                        <a:pt x="381" y="276"/>
                      </a:cubicBezTo>
                      <a:cubicBezTo>
                        <a:pt x="413" y="276"/>
                        <a:pt x="444" y="276"/>
                        <a:pt x="476" y="276"/>
                      </a:cubicBezTo>
                      <a:cubicBezTo>
                        <a:pt x="475" y="188"/>
                        <a:pt x="474" y="100"/>
                        <a:pt x="473" y="10"/>
                      </a:cubicBezTo>
                      <a:close/>
                      <a:moveTo>
                        <a:pt x="355" y="221"/>
                      </a:moveTo>
                      <a:cubicBezTo>
                        <a:pt x="352" y="221"/>
                        <a:pt x="348" y="221"/>
                        <a:pt x="345" y="220"/>
                      </a:cubicBezTo>
                      <a:cubicBezTo>
                        <a:pt x="329" y="220"/>
                        <a:pt x="314" y="220"/>
                        <a:pt x="298" y="220"/>
                      </a:cubicBezTo>
                      <a:cubicBezTo>
                        <a:pt x="294" y="219"/>
                        <a:pt x="291" y="218"/>
                        <a:pt x="287" y="218"/>
                      </a:cubicBezTo>
                      <a:cubicBezTo>
                        <a:pt x="287" y="217"/>
                        <a:pt x="287" y="216"/>
                        <a:pt x="287" y="215"/>
                      </a:cubicBezTo>
                      <a:cubicBezTo>
                        <a:pt x="289" y="214"/>
                        <a:pt x="292" y="213"/>
                        <a:pt x="294" y="213"/>
                      </a:cubicBezTo>
                      <a:cubicBezTo>
                        <a:pt x="303" y="213"/>
                        <a:pt x="313" y="213"/>
                        <a:pt x="323" y="214"/>
                      </a:cubicBezTo>
                      <a:cubicBezTo>
                        <a:pt x="331" y="214"/>
                        <a:pt x="340" y="214"/>
                        <a:pt x="349" y="214"/>
                      </a:cubicBezTo>
                      <a:cubicBezTo>
                        <a:pt x="355" y="214"/>
                        <a:pt x="360" y="207"/>
                        <a:pt x="360" y="202"/>
                      </a:cubicBezTo>
                      <a:cubicBezTo>
                        <a:pt x="360" y="198"/>
                        <a:pt x="358" y="197"/>
                        <a:pt x="349" y="196"/>
                      </a:cubicBezTo>
                      <a:cubicBezTo>
                        <a:pt x="331" y="196"/>
                        <a:pt x="313" y="196"/>
                        <a:pt x="295" y="196"/>
                      </a:cubicBezTo>
                      <a:cubicBezTo>
                        <a:pt x="292" y="195"/>
                        <a:pt x="289" y="195"/>
                        <a:pt x="287" y="195"/>
                      </a:cubicBezTo>
                      <a:cubicBezTo>
                        <a:pt x="286" y="189"/>
                        <a:pt x="289" y="189"/>
                        <a:pt x="292" y="189"/>
                      </a:cubicBezTo>
                      <a:cubicBezTo>
                        <a:pt x="303" y="189"/>
                        <a:pt x="313" y="189"/>
                        <a:pt x="324" y="190"/>
                      </a:cubicBezTo>
                      <a:cubicBezTo>
                        <a:pt x="333" y="190"/>
                        <a:pt x="342" y="190"/>
                        <a:pt x="351" y="190"/>
                      </a:cubicBezTo>
                      <a:cubicBezTo>
                        <a:pt x="358" y="190"/>
                        <a:pt x="361" y="185"/>
                        <a:pt x="360" y="178"/>
                      </a:cubicBezTo>
                      <a:cubicBezTo>
                        <a:pt x="360" y="172"/>
                        <a:pt x="356" y="169"/>
                        <a:pt x="349" y="169"/>
                      </a:cubicBezTo>
                      <a:cubicBezTo>
                        <a:pt x="331" y="169"/>
                        <a:pt x="312" y="170"/>
                        <a:pt x="293" y="170"/>
                      </a:cubicBezTo>
                      <a:cubicBezTo>
                        <a:pt x="291" y="171"/>
                        <a:pt x="289" y="170"/>
                        <a:pt x="287" y="169"/>
                      </a:cubicBezTo>
                      <a:cubicBezTo>
                        <a:pt x="288" y="163"/>
                        <a:pt x="292" y="164"/>
                        <a:pt x="296" y="164"/>
                      </a:cubicBezTo>
                      <a:cubicBezTo>
                        <a:pt x="311" y="164"/>
                        <a:pt x="326" y="164"/>
                        <a:pt x="341" y="163"/>
                      </a:cubicBezTo>
                      <a:cubicBezTo>
                        <a:pt x="346" y="163"/>
                        <a:pt x="350" y="162"/>
                        <a:pt x="354" y="161"/>
                      </a:cubicBezTo>
                      <a:cubicBezTo>
                        <a:pt x="357" y="160"/>
                        <a:pt x="360" y="157"/>
                        <a:pt x="360" y="154"/>
                      </a:cubicBezTo>
                      <a:cubicBezTo>
                        <a:pt x="359" y="151"/>
                        <a:pt x="356" y="148"/>
                        <a:pt x="354" y="147"/>
                      </a:cubicBezTo>
                      <a:cubicBezTo>
                        <a:pt x="351" y="145"/>
                        <a:pt x="348" y="145"/>
                        <a:pt x="345" y="145"/>
                      </a:cubicBezTo>
                      <a:cubicBezTo>
                        <a:pt x="327" y="146"/>
                        <a:pt x="309" y="147"/>
                        <a:pt x="291" y="147"/>
                      </a:cubicBezTo>
                      <a:cubicBezTo>
                        <a:pt x="286" y="147"/>
                        <a:pt x="281" y="148"/>
                        <a:pt x="277" y="148"/>
                      </a:cubicBezTo>
                      <a:cubicBezTo>
                        <a:pt x="274" y="147"/>
                        <a:pt x="271" y="146"/>
                        <a:pt x="268" y="145"/>
                      </a:cubicBezTo>
                      <a:cubicBezTo>
                        <a:pt x="269" y="142"/>
                        <a:pt x="270" y="139"/>
                        <a:pt x="271" y="137"/>
                      </a:cubicBezTo>
                      <a:cubicBezTo>
                        <a:pt x="272" y="135"/>
                        <a:pt x="274" y="133"/>
                        <a:pt x="276" y="131"/>
                      </a:cubicBezTo>
                      <a:cubicBezTo>
                        <a:pt x="279" y="126"/>
                        <a:pt x="282" y="121"/>
                        <a:pt x="278" y="115"/>
                      </a:cubicBezTo>
                      <a:cubicBezTo>
                        <a:pt x="277" y="111"/>
                        <a:pt x="268" y="112"/>
                        <a:pt x="262" y="116"/>
                      </a:cubicBezTo>
                      <a:cubicBezTo>
                        <a:pt x="255" y="120"/>
                        <a:pt x="248" y="124"/>
                        <a:pt x="240" y="128"/>
                      </a:cubicBezTo>
                      <a:cubicBezTo>
                        <a:pt x="229" y="135"/>
                        <a:pt x="217" y="141"/>
                        <a:pt x="204" y="143"/>
                      </a:cubicBezTo>
                      <a:cubicBezTo>
                        <a:pt x="192" y="144"/>
                        <a:pt x="181" y="144"/>
                        <a:pt x="169" y="145"/>
                      </a:cubicBezTo>
                      <a:cubicBezTo>
                        <a:pt x="166" y="145"/>
                        <a:pt x="162" y="145"/>
                        <a:pt x="158" y="145"/>
                      </a:cubicBezTo>
                      <a:cubicBezTo>
                        <a:pt x="161" y="170"/>
                        <a:pt x="163" y="194"/>
                        <a:pt x="158" y="217"/>
                      </a:cubicBezTo>
                      <a:cubicBezTo>
                        <a:pt x="166" y="221"/>
                        <a:pt x="173" y="224"/>
                        <a:pt x="181" y="228"/>
                      </a:cubicBezTo>
                      <a:cubicBezTo>
                        <a:pt x="188" y="231"/>
                        <a:pt x="194" y="234"/>
                        <a:pt x="202" y="236"/>
                      </a:cubicBezTo>
                      <a:cubicBezTo>
                        <a:pt x="210" y="238"/>
                        <a:pt x="219" y="238"/>
                        <a:pt x="228" y="238"/>
                      </a:cubicBezTo>
                      <a:cubicBezTo>
                        <a:pt x="264" y="239"/>
                        <a:pt x="300" y="239"/>
                        <a:pt x="335" y="239"/>
                      </a:cubicBezTo>
                      <a:cubicBezTo>
                        <a:pt x="339" y="239"/>
                        <a:pt x="343" y="238"/>
                        <a:pt x="347" y="238"/>
                      </a:cubicBezTo>
                      <a:cubicBezTo>
                        <a:pt x="356" y="235"/>
                        <a:pt x="358" y="231"/>
                        <a:pt x="355" y="221"/>
                      </a:cubicBezTo>
                      <a:close/>
                      <a:moveTo>
                        <a:pt x="11" y="127"/>
                      </a:moveTo>
                      <a:cubicBezTo>
                        <a:pt x="6" y="164"/>
                        <a:pt x="13" y="200"/>
                        <a:pt x="16" y="235"/>
                      </a:cubicBezTo>
                      <a:cubicBezTo>
                        <a:pt x="27" y="237"/>
                        <a:pt x="137" y="231"/>
                        <a:pt x="146" y="229"/>
                      </a:cubicBezTo>
                      <a:cubicBezTo>
                        <a:pt x="156" y="196"/>
                        <a:pt x="152" y="163"/>
                        <a:pt x="146" y="129"/>
                      </a:cubicBezTo>
                      <a:cubicBezTo>
                        <a:pt x="100" y="128"/>
                        <a:pt x="56" y="128"/>
                        <a:pt x="11" y="127"/>
                      </a:cubicBezTo>
                      <a:close/>
                      <a:moveTo>
                        <a:pt x="370" y="12"/>
                      </a:moveTo>
                      <a:cubicBezTo>
                        <a:pt x="354" y="12"/>
                        <a:pt x="338" y="12"/>
                        <a:pt x="321" y="12"/>
                      </a:cubicBezTo>
                      <a:cubicBezTo>
                        <a:pt x="319" y="30"/>
                        <a:pt x="322" y="129"/>
                        <a:pt x="324" y="137"/>
                      </a:cubicBezTo>
                      <a:cubicBezTo>
                        <a:pt x="328" y="137"/>
                        <a:pt x="331" y="137"/>
                        <a:pt x="335" y="137"/>
                      </a:cubicBezTo>
                      <a:cubicBezTo>
                        <a:pt x="340" y="137"/>
                        <a:pt x="346" y="136"/>
                        <a:pt x="352" y="137"/>
                      </a:cubicBezTo>
                      <a:cubicBezTo>
                        <a:pt x="366" y="138"/>
                        <a:pt x="373" y="150"/>
                        <a:pt x="366" y="163"/>
                      </a:cubicBezTo>
                      <a:cubicBezTo>
                        <a:pt x="366" y="164"/>
                        <a:pt x="366" y="165"/>
                        <a:pt x="365" y="166"/>
                      </a:cubicBezTo>
                      <a:cubicBezTo>
                        <a:pt x="370" y="172"/>
                        <a:pt x="372" y="180"/>
                        <a:pt x="369" y="187"/>
                      </a:cubicBezTo>
                      <a:cubicBezTo>
                        <a:pt x="365" y="194"/>
                        <a:pt x="372" y="201"/>
                        <a:pt x="368" y="209"/>
                      </a:cubicBezTo>
                      <a:cubicBezTo>
                        <a:pt x="368" y="210"/>
                        <a:pt x="367" y="211"/>
                        <a:pt x="367" y="211"/>
                      </a:cubicBezTo>
                      <a:cubicBezTo>
                        <a:pt x="364" y="214"/>
                        <a:pt x="365" y="218"/>
                        <a:pt x="366" y="221"/>
                      </a:cubicBezTo>
                      <a:cubicBezTo>
                        <a:pt x="369" y="233"/>
                        <a:pt x="363" y="242"/>
                        <a:pt x="351" y="246"/>
                      </a:cubicBezTo>
                      <a:cubicBezTo>
                        <a:pt x="347" y="247"/>
                        <a:pt x="342" y="247"/>
                        <a:pt x="337" y="248"/>
                      </a:cubicBezTo>
                      <a:cubicBezTo>
                        <a:pt x="333" y="248"/>
                        <a:pt x="328" y="248"/>
                        <a:pt x="324" y="248"/>
                      </a:cubicBezTo>
                      <a:cubicBezTo>
                        <a:pt x="324" y="258"/>
                        <a:pt x="324" y="268"/>
                        <a:pt x="324" y="277"/>
                      </a:cubicBezTo>
                      <a:cubicBezTo>
                        <a:pt x="339" y="279"/>
                        <a:pt x="367" y="278"/>
                        <a:pt x="374" y="276"/>
                      </a:cubicBezTo>
                      <a:cubicBezTo>
                        <a:pt x="376" y="261"/>
                        <a:pt x="372" y="19"/>
                        <a:pt x="370" y="12"/>
                      </a:cubicBezTo>
                      <a:close/>
                      <a:moveTo>
                        <a:pt x="207" y="132"/>
                      </a:moveTo>
                      <a:cubicBezTo>
                        <a:pt x="210" y="132"/>
                        <a:pt x="212" y="132"/>
                        <a:pt x="214" y="131"/>
                      </a:cubicBezTo>
                      <a:cubicBezTo>
                        <a:pt x="223" y="126"/>
                        <a:pt x="232" y="122"/>
                        <a:pt x="241" y="117"/>
                      </a:cubicBezTo>
                      <a:cubicBezTo>
                        <a:pt x="249" y="113"/>
                        <a:pt x="255" y="108"/>
                        <a:pt x="263" y="105"/>
                      </a:cubicBezTo>
                      <a:cubicBezTo>
                        <a:pt x="271" y="102"/>
                        <a:pt x="279" y="101"/>
                        <a:pt x="285" y="108"/>
                      </a:cubicBezTo>
                      <a:cubicBezTo>
                        <a:pt x="291" y="115"/>
                        <a:pt x="290" y="123"/>
                        <a:pt x="287" y="130"/>
                      </a:cubicBezTo>
                      <a:cubicBezTo>
                        <a:pt x="287" y="131"/>
                        <a:pt x="286" y="132"/>
                        <a:pt x="286" y="132"/>
                      </a:cubicBezTo>
                      <a:cubicBezTo>
                        <a:pt x="285" y="134"/>
                        <a:pt x="284" y="136"/>
                        <a:pt x="283" y="139"/>
                      </a:cubicBezTo>
                      <a:cubicBezTo>
                        <a:pt x="294" y="138"/>
                        <a:pt x="304" y="137"/>
                        <a:pt x="314" y="136"/>
                      </a:cubicBezTo>
                      <a:cubicBezTo>
                        <a:pt x="316" y="124"/>
                        <a:pt x="315" y="19"/>
                        <a:pt x="312" y="11"/>
                      </a:cubicBezTo>
                      <a:cubicBezTo>
                        <a:pt x="277" y="12"/>
                        <a:pt x="243" y="13"/>
                        <a:pt x="207" y="14"/>
                      </a:cubicBezTo>
                      <a:cubicBezTo>
                        <a:pt x="207" y="54"/>
                        <a:pt x="207" y="93"/>
                        <a:pt x="207" y="132"/>
                      </a:cubicBezTo>
                      <a:close/>
                      <a:moveTo>
                        <a:pt x="210" y="280"/>
                      </a:moveTo>
                      <a:cubicBezTo>
                        <a:pt x="246" y="279"/>
                        <a:pt x="281" y="279"/>
                        <a:pt x="317" y="278"/>
                      </a:cubicBezTo>
                      <a:cubicBezTo>
                        <a:pt x="317" y="267"/>
                        <a:pt x="317" y="258"/>
                        <a:pt x="316" y="249"/>
                      </a:cubicBezTo>
                      <a:cubicBezTo>
                        <a:pt x="280" y="248"/>
                        <a:pt x="245" y="248"/>
                        <a:pt x="210" y="247"/>
                      </a:cubicBezTo>
                      <a:cubicBezTo>
                        <a:pt x="210" y="258"/>
                        <a:pt x="210" y="268"/>
                        <a:pt x="210" y="2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íṣḷídé">
                  <a:extLst>
                    <a:ext uri="{FF2B5EF4-FFF2-40B4-BE49-F238E27FC236}">
                      <a16:creationId xmlns:a16="http://schemas.microsoft.com/office/drawing/2014/main" id="{5521952E-5738-6E8E-497E-FD3DC9F2491F}"/>
                    </a:ext>
                  </a:extLst>
                </p:cNvPr>
                <p:cNvSpPr/>
                <p:nvPr/>
              </p:nvSpPr>
              <p:spPr bwMode="auto">
                <a:xfrm>
                  <a:off x="8629651" y="931863"/>
                  <a:ext cx="323850" cy="876300"/>
                </a:xfrm>
                <a:custGeom>
                  <a:avLst/>
                  <a:gdLst>
                    <a:gd name="T0" fmla="*/ 95 w 98"/>
                    <a:gd name="T1" fmla="*/ 0 h 266"/>
                    <a:gd name="T2" fmla="*/ 98 w 98"/>
                    <a:gd name="T3" fmla="*/ 266 h 266"/>
                    <a:gd name="T4" fmla="*/ 3 w 98"/>
                    <a:gd name="T5" fmla="*/ 266 h 266"/>
                    <a:gd name="T6" fmla="*/ 0 w 98"/>
                    <a:gd name="T7" fmla="*/ 0 h 266"/>
                    <a:gd name="T8" fmla="*/ 95 w 98"/>
                    <a:gd name="T9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266">
                      <a:moveTo>
                        <a:pt x="95" y="0"/>
                      </a:moveTo>
                      <a:cubicBezTo>
                        <a:pt x="96" y="90"/>
                        <a:pt x="97" y="178"/>
                        <a:pt x="98" y="266"/>
                      </a:cubicBezTo>
                      <a:cubicBezTo>
                        <a:pt x="66" y="266"/>
                        <a:pt x="35" y="266"/>
                        <a:pt x="3" y="266"/>
                      </a:cubicBezTo>
                      <a:cubicBezTo>
                        <a:pt x="2" y="178"/>
                        <a:pt x="1" y="90"/>
                        <a:pt x="0" y="0"/>
                      </a:cubicBezTo>
                      <a:cubicBezTo>
                        <a:pt x="32" y="0"/>
                        <a:pt x="63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îśḻîḍè">
                  <a:extLst>
                    <a:ext uri="{FF2B5EF4-FFF2-40B4-BE49-F238E27FC236}">
                      <a16:creationId xmlns:a16="http://schemas.microsoft.com/office/drawing/2014/main" id="{A132C52C-11CF-1A83-5AC6-DE4F7B68CD0D}"/>
                    </a:ext>
                  </a:extLst>
                </p:cNvPr>
                <p:cNvSpPr/>
                <p:nvPr/>
              </p:nvSpPr>
              <p:spPr bwMode="auto">
                <a:xfrm>
                  <a:off x="7904163" y="1265238"/>
                  <a:ext cx="669925" cy="420688"/>
                </a:xfrm>
                <a:custGeom>
                  <a:avLst/>
                  <a:gdLst>
                    <a:gd name="T0" fmla="*/ 197 w 203"/>
                    <a:gd name="T1" fmla="*/ 110 h 128"/>
                    <a:gd name="T2" fmla="*/ 189 w 203"/>
                    <a:gd name="T3" fmla="*/ 127 h 128"/>
                    <a:gd name="T4" fmla="*/ 177 w 203"/>
                    <a:gd name="T5" fmla="*/ 128 h 128"/>
                    <a:gd name="T6" fmla="*/ 70 w 203"/>
                    <a:gd name="T7" fmla="*/ 127 h 128"/>
                    <a:gd name="T8" fmla="*/ 44 w 203"/>
                    <a:gd name="T9" fmla="*/ 125 h 128"/>
                    <a:gd name="T10" fmla="*/ 23 w 203"/>
                    <a:gd name="T11" fmla="*/ 117 h 128"/>
                    <a:gd name="T12" fmla="*/ 0 w 203"/>
                    <a:gd name="T13" fmla="*/ 106 h 128"/>
                    <a:gd name="T14" fmla="*/ 0 w 203"/>
                    <a:gd name="T15" fmla="*/ 34 h 128"/>
                    <a:gd name="T16" fmla="*/ 11 w 203"/>
                    <a:gd name="T17" fmla="*/ 34 h 128"/>
                    <a:gd name="T18" fmla="*/ 46 w 203"/>
                    <a:gd name="T19" fmla="*/ 32 h 128"/>
                    <a:gd name="T20" fmla="*/ 82 w 203"/>
                    <a:gd name="T21" fmla="*/ 17 h 128"/>
                    <a:gd name="T22" fmla="*/ 104 w 203"/>
                    <a:gd name="T23" fmla="*/ 5 h 128"/>
                    <a:gd name="T24" fmla="*/ 120 w 203"/>
                    <a:gd name="T25" fmla="*/ 4 h 128"/>
                    <a:gd name="T26" fmla="*/ 118 w 203"/>
                    <a:gd name="T27" fmla="*/ 20 h 128"/>
                    <a:gd name="T28" fmla="*/ 113 w 203"/>
                    <a:gd name="T29" fmla="*/ 26 h 128"/>
                    <a:gd name="T30" fmla="*/ 110 w 203"/>
                    <a:gd name="T31" fmla="*/ 34 h 128"/>
                    <a:gd name="T32" fmla="*/ 119 w 203"/>
                    <a:gd name="T33" fmla="*/ 37 h 128"/>
                    <a:gd name="T34" fmla="*/ 133 w 203"/>
                    <a:gd name="T35" fmla="*/ 36 h 128"/>
                    <a:gd name="T36" fmla="*/ 187 w 203"/>
                    <a:gd name="T37" fmla="*/ 34 h 128"/>
                    <a:gd name="T38" fmla="*/ 196 w 203"/>
                    <a:gd name="T39" fmla="*/ 36 h 128"/>
                    <a:gd name="T40" fmla="*/ 202 w 203"/>
                    <a:gd name="T41" fmla="*/ 43 h 128"/>
                    <a:gd name="T42" fmla="*/ 196 w 203"/>
                    <a:gd name="T43" fmla="*/ 50 h 128"/>
                    <a:gd name="T44" fmla="*/ 183 w 203"/>
                    <a:gd name="T45" fmla="*/ 52 h 128"/>
                    <a:gd name="T46" fmla="*/ 138 w 203"/>
                    <a:gd name="T47" fmla="*/ 53 h 128"/>
                    <a:gd name="T48" fmla="*/ 129 w 203"/>
                    <a:gd name="T49" fmla="*/ 58 h 128"/>
                    <a:gd name="T50" fmla="*/ 135 w 203"/>
                    <a:gd name="T51" fmla="*/ 59 h 128"/>
                    <a:gd name="T52" fmla="*/ 191 w 203"/>
                    <a:gd name="T53" fmla="*/ 58 h 128"/>
                    <a:gd name="T54" fmla="*/ 202 w 203"/>
                    <a:gd name="T55" fmla="*/ 67 h 128"/>
                    <a:gd name="T56" fmla="*/ 193 w 203"/>
                    <a:gd name="T57" fmla="*/ 79 h 128"/>
                    <a:gd name="T58" fmla="*/ 166 w 203"/>
                    <a:gd name="T59" fmla="*/ 79 h 128"/>
                    <a:gd name="T60" fmla="*/ 134 w 203"/>
                    <a:gd name="T61" fmla="*/ 78 h 128"/>
                    <a:gd name="T62" fmla="*/ 129 w 203"/>
                    <a:gd name="T63" fmla="*/ 84 h 128"/>
                    <a:gd name="T64" fmla="*/ 137 w 203"/>
                    <a:gd name="T65" fmla="*/ 85 h 128"/>
                    <a:gd name="T66" fmla="*/ 191 w 203"/>
                    <a:gd name="T67" fmla="*/ 85 h 128"/>
                    <a:gd name="T68" fmla="*/ 202 w 203"/>
                    <a:gd name="T69" fmla="*/ 91 h 128"/>
                    <a:gd name="T70" fmla="*/ 191 w 203"/>
                    <a:gd name="T71" fmla="*/ 103 h 128"/>
                    <a:gd name="T72" fmla="*/ 165 w 203"/>
                    <a:gd name="T73" fmla="*/ 103 h 128"/>
                    <a:gd name="T74" fmla="*/ 136 w 203"/>
                    <a:gd name="T75" fmla="*/ 102 h 128"/>
                    <a:gd name="T76" fmla="*/ 129 w 203"/>
                    <a:gd name="T77" fmla="*/ 104 h 128"/>
                    <a:gd name="T78" fmla="*/ 129 w 203"/>
                    <a:gd name="T79" fmla="*/ 107 h 128"/>
                    <a:gd name="T80" fmla="*/ 140 w 203"/>
                    <a:gd name="T81" fmla="*/ 109 h 128"/>
                    <a:gd name="T82" fmla="*/ 187 w 203"/>
                    <a:gd name="T83" fmla="*/ 109 h 128"/>
                    <a:gd name="T84" fmla="*/ 197 w 203"/>
                    <a:gd name="T85" fmla="*/ 11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3" h="128">
                      <a:moveTo>
                        <a:pt x="197" y="110"/>
                      </a:moveTo>
                      <a:cubicBezTo>
                        <a:pt x="200" y="120"/>
                        <a:pt x="198" y="124"/>
                        <a:pt x="189" y="127"/>
                      </a:cubicBezTo>
                      <a:cubicBezTo>
                        <a:pt x="185" y="127"/>
                        <a:pt x="181" y="128"/>
                        <a:pt x="177" y="128"/>
                      </a:cubicBezTo>
                      <a:cubicBezTo>
                        <a:pt x="142" y="128"/>
                        <a:pt x="106" y="128"/>
                        <a:pt x="70" y="127"/>
                      </a:cubicBezTo>
                      <a:cubicBezTo>
                        <a:pt x="61" y="127"/>
                        <a:pt x="52" y="127"/>
                        <a:pt x="44" y="125"/>
                      </a:cubicBezTo>
                      <a:cubicBezTo>
                        <a:pt x="36" y="123"/>
                        <a:pt x="30" y="120"/>
                        <a:pt x="23" y="117"/>
                      </a:cubicBezTo>
                      <a:cubicBezTo>
                        <a:pt x="15" y="113"/>
                        <a:pt x="8" y="110"/>
                        <a:pt x="0" y="106"/>
                      </a:cubicBezTo>
                      <a:cubicBezTo>
                        <a:pt x="5" y="83"/>
                        <a:pt x="3" y="59"/>
                        <a:pt x="0" y="34"/>
                      </a:cubicBezTo>
                      <a:cubicBezTo>
                        <a:pt x="4" y="34"/>
                        <a:pt x="8" y="34"/>
                        <a:pt x="11" y="34"/>
                      </a:cubicBezTo>
                      <a:cubicBezTo>
                        <a:pt x="23" y="33"/>
                        <a:pt x="34" y="33"/>
                        <a:pt x="46" y="32"/>
                      </a:cubicBezTo>
                      <a:cubicBezTo>
                        <a:pt x="59" y="30"/>
                        <a:pt x="71" y="24"/>
                        <a:pt x="82" y="17"/>
                      </a:cubicBezTo>
                      <a:cubicBezTo>
                        <a:pt x="90" y="13"/>
                        <a:pt x="97" y="9"/>
                        <a:pt x="104" y="5"/>
                      </a:cubicBezTo>
                      <a:cubicBezTo>
                        <a:pt x="110" y="1"/>
                        <a:pt x="119" y="0"/>
                        <a:pt x="120" y="4"/>
                      </a:cubicBezTo>
                      <a:cubicBezTo>
                        <a:pt x="124" y="10"/>
                        <a:pt x="121" y="15"/>
                        <a:pt x="118" y="20"/>
                      </a:cubicBezTo>
                      <a:cubicBezTo>
                        <a:pt x="116" y="22"/>
                        <a:pt x="114" y="24"/>
                        <a:pt x="113" y="26"/>
                      </a:cubicBezTo>
                      <a:cubicBezTo>
                        <a:pt x="112" y="28"/>
                        <a:pt x="111" y="31"/>
                        <a:pt x="110" y="34"/>
                      </a:cubicBezTo>
                      <a:cubicBezTo>
                        <a:pt x="113" y="35"/>
                        <a:pt x="116" y="36"/>
                        <a:pt x="119" y="37"/>
                      </a:cubicBezTo>
                      <a:cubicBezTo>
                        <a:pt x="123" y="37"/>
                        <a:pt x="128" y="36"/>
                        <a:pt x="133" y="36"/>
                      </a:cubicBezTo>
                      <a:cubicBezTo>
                        <a:pt x="151" y="36"/>
                        <a:pt x="169" y="35"/>
                        <a:pt x="187" y="34"/>
                      </a:cubicBezTo>
                      <a:cubicBezTo>
                        <a:pt x="190" y="34"/>
                        <a:pt x="193" y="34"/>
                        <a:pt x="196" y="36"/>
                      </a:cubicBezTo>
                      <a:cubicBezTo>
                        <a:pt x="198" y="37"/>
                        <a:pt x="201" y="40"/>
                        <a:pt x="202" y="43"/>
                      </a:cubicBezTo>
                      <a:cubicBezTo>
                        <a:pt x="202" y="46"/>
                        <a:pt x="199" y="49"/>
                        <a:pt x="196" y="50"/>
                      </a:cubicBezTo>
                      <a:cubicBezTo>
                        <a:pt x="192" y="51"/>
                        <a:pt x="188" y="52"/>
                        <a:pt x="183" y="52"/>
                      </a:cubicBezTo>
                      <a:cubicBezTo>
                        <a:pt x="168" y="53"/>
                        <a:pt x="153" y="53"/>
                        <a:pt x="138" y="53"/>
                      </a:cubicBezTo>
                      <a:cubicBezTo>
                        <a:pt x="134" y="53"/>
                        <a:pt x="130" y="52"/>
                        <a:pt x="129" y="58"/>
                      </a:cubicBezTo>
                      <a:cubicBezTo>
                        <a:pt x="131" y="59"/>
                        <a:pt x="133" y="60"/>
                        <a:pt x="135" y="59"/>
                      </a:cubicBezTo>
                      <a:cubicBezTo>
                        <a:pt x="154" y="59"/>
                        <a:pt x="173" y="58"/>
                        <a:pt x="191" y="58"/>
                      </a:cubicBezTo>
                      <a:cubicBezTo>
                        <a:pt x="198" y="58"/>
                        <a:pt x="202" y="61"/>
                        <a:pt x="202" y="67"/>
                      </a:cubicBezTo>
                      <a:cubicBezTo>
                        <a:pt x="203" y="74"/>
                        <a:pt x="200" y="79"/>
                        <a:pt x="193" y="79"/>
                      </a:cubicBezTo>
                      <a:cubicBezTo>
                        <a:pt x="184" y="79"/>
                        <a:pt x="175" y="79"/>
                        <a:pt x="166" y="79"/>
                      </a:cubicBezTo>
                      <a:cubicBezTo>
                        <a:pt x="155" y="78"/>
                        <a:pt x="145" y="78"/>
                        <a:pt x="134" y="78"/>
                      </a:cubicBezTo>
                      <a:cubicBezTo>
                        <a:pt x="131" y="78"/>
                        <a:pt x="128" y="78"/>
                        <a:pt x="129" y="84"/>
                      </a:cubicBezTo>
                      <a:cubicBezTo>
                        <a:pt x="131" y="84"/>
                        <a:pt x="134" y="84"/>
                        <a:pt x="137" y="85"/>
                      </a:cubicBezTo>
                      <a:cubicBezTo>
                        <a:pt x="155" y="85"/>
                        <a:pt x="173" y="85"/>
                        <a:pt x="191" y="85"/>
                      </a:cubicBezTo>
                      <a:cubicBezTo>
                        <a:pt x="200" y="86"/>
                        <a:pt x="202" y="87"/>
                        <a:pt x="202" y="91"/>
                      </a:cubicBezTo>
                      <a:cubicBezTo>
                        <a:pt x="202" y="96"/>
                        <a:pt x="197" y="103"/>
                        <a:pt x="191" y="103"/>
                      </a:cubicBezTo>
                      <a:cubicBezTo>
                        <a:pt x="182" y="103"/>
                        <a:pt x="173" y="103"/>
                        <a:pt x="165" y="103"/>
                      </a:cubicBezTo>
                      <a:cubicBezTo>
                        <a:pt x="155" y="102"/>
                        <a:pt x="145" y="102"/>
                        <a:pt x="136" y="102"/>
                      </a:cubicBezTo>
                      <a:cubicBezTo>
                        <a:pt x="134" y="102"/>
                        <a:pt x="131" y="103"/>
                        <a:pt x="129" y="104"/>
                      </a:cubicBezTo>
                      <a:cubicBezTo>
                        <a:pt x="129" y="105"/>
                        <a:pt x="129" y="106"/>
                        <a:pt x="129" y="107"/>
                      </a:cubicBezTo>
                      <a:cubicBezTo>
                        <a:pt x="133" y="107"/>
                        <a:pt x="136" y="108"/>
                        <a:pt x="140" y="109"/>
                      </a:cubicBezTo>
                      <a:cubicBezTo>
                        <a:pt x="156" y="109"/>
                        <a:pt x="171" y="109"/>
                        <a:pt x="187" y="109"/>
                      </a:cubicBezTo>
                      <a:cubicBezTo>
                        <a:pt x="190" y="110"/>
                        <a:pt x="194" y="110"/>
                        <a:pt x="197" y="110"/>
                      </a:cubicBezTo>
                      <a:close/>
                    </a:path>
                  </a:pathLst>
                </a:custGeom>
                <a:solidFill>
                  <a:srgbClr val="FFC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îṩ1îḍè">
                  <a:extLst>
                    <a:ext uri="{FF2B5EF4-FFF2-40B4-BE49-F238E27FC236}">
                      <a16:creationId xmlns:a16="http://schemas.microsoft.com/office/drawing/2014/main" id="{3EBFD18D-6C17-3CF4-849D-9C2830730E82}"/>
                    </a:ext>
                  </a:extLst>
                </p:cNvPr>
                <p:cNvSpPr/>
                <p:nvPr/>
              </p:nvSpPr>
              <p:spPr bwMode="auto">
                <a:xfrm>
                  <a:off x="7402513" y="1317625"/>
                  <a:ext cx="495300" cy="361950"/>
                </a:xfrm>
                <a:custGeom>
                  <a:avLst/>
                  <a:gdLst>
                    <a:gd name="T0" fmla="*/ 5 w 150"/>
                    <a:gd name="T1" fmla="*/ 0 h 110"/>
                    <a:gd name="T2" fmla="*/ 140 w 150"/>
                    <a:gd name="T3" fmla="*/ 2 h 110"/>
                    <a:gd name="T4" fmla="*/ 140 w 150"/>
                    <a:gd name="T5" fmla="*/ 102 h 110"/>
                    <a:gd name="T6" fmla="*/ 10 w 150"/>
                    <a:gd name="T7" fmla="*/ 108 h 110"/>
                    <a:gd name="T8" fmla="*/ 5 w 150"/>
                    <a:gd name="T9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0" h="110">
                      <a:moveTo>
                        <a:pt x="5" y="0"/>
                      </a:moveTo>
                      <a:cubicBezTo>
                        <a:pt x="50" y="1"/>
                        <a:pt x="94" y="1"/>
                        <a:pt x="140" y="2"/>
                      </a:cubicBezTo>
                      <a:cubicBezTo>
                        <a:pt x="146" y="36"/>
                        <a:pt x="150" y="69"/>
                        <a:pt x="140" y="102"/>
                      </a:cubicBezTo>
                      <a:cubicBezTo>
                        <a:pt x="131" y="104"/>
                        <a:pt x="21" y="110"/>
                        <a:pt x="10" y="108"/>
                      </a:cubicBezTo>
                      <a:cubicBezTo>
                        <a:pt x="7" y="73"/>
                        <a:pt x="0" y="37"/>
                        <a:pt x="5" y="0"/>
                      </a:cubicBezTo>
                      <a:close/>
                    </a:path>
                  </a:pathLst>
                </a:custGeom>
                <a:solidFill>
                  <a:srgbClr val="F885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íš1íďè">
                  <a:extLst>
                    <a:ext uri="{FF2B5EF4-FFF2-40B4-BE49-F238E27FC236}">
                      <a16:creationId xmlns:a16="http://schemas.microsoft.com/office/drawing/2014/main" id="{9F012418-15E9-F819-0DA6-663FD2576CE7}"/>
                    </a:ext>
                  </a:extLst>
                </p:cNvPr>
                <p:cNvSpPr/>
                <p:nvPr/>
              </p:nvSpPr>
              <p:spPr bwMode="auto">
                <a:xfrm>
                  <a:off x="8435976" y="938213"/>
                  <a:ext cx="187325" cy="879475"/>
                </a:xfrm>
                <a:custGeom>
                  <a:avLst/>
                  <a:gdLst>
                    <a:gd name="T0" fmla="*/ 51 w 57"/>
                    <a:gd name="T1" fmla="*/ 0 h 267"/>
                    <a:gd name="T2" fmla="*/ 55 w 57"/>
                    <a:gd name="T3" fmla="*/ 264 h 267"/>
                    <a:gd name="T4" fmla="*/ 5 w 57"/>
                    <a:gd name="T5" fmla="*/ 265 h 267"/>
                    <a:gd name="T6" fmla="*/ 5 w 57"/>
                    <a:gd name="T7" fmla="*/ 236 h 267"/>
                    <a:gd name="T8" fmla="*/ 18 w 57"/>
                    <a:gd name="T9" fmla="*/ 236 h 267"/>
                    <a:gd name="T10" fmla="*/ 32 w 57"/>
                    <a:gd name="T11" fmla="*/ 234 h 267"/>
                    <a:gd name="T12" fmla="*/ 47 w 57"/>
                    <a:gd name="T13" fmla="*/ 209 h 267"/>
                    <a:gd name="T14" fmla="*/ 48 w 57"/>
                    <a:gd name="T15" fmla="*/ 199 h 267"/>
                    <a:gd name="T16" fmla="*/ 49 w 57"/>
                    <a:gd name="T17" fmla="*/ 197 h 267"/>
                    <a:gd name="T18" fmla="*/ 50 w 57"/>
                    <a:gd name="T19" fmla="*/ 175 h 267"/>
                    <a:gd name="T20" fmla="*/ 46 w 57"/>
                    <a:gd name="T21" fmla="*/ 154 h 267"/>
                    <a:gd name="T22" fmla="*/ 47 w 57"/>
                    <a:gd name="T23" fmla="*/ 151 h 267"/>
                    <a:gd name="T24" fmla="*/ 33 w 57"/>
                    <a:gd name="T25" fmla="*/ 125 h 267"/>
                    <a:gd name="T26" fmla="*/ 16 w 57"/>
                    <a:gd name="T27" fmla="*/ 125 h 267"/>
                    <a:gd name="T28" fmla="*/ 5 w 57"/>
                    <a:gd name="T29" fmla="*/ 125 h 267"/>
                    <a:gd name="T30" fmla="*/ 2 w 57"/>
                    <a:gd name="T31" fmla="*/ 0 h 267"/>
                    <a:gd name="T32" fmla="*/ 51 w 57"/>
                    <a:gd name="T33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267">
                      <a:moveTo>
                        <a:pt x="51" y="0"/>
                      </a:moveTo>
                      <a:cubicBezTo>
                        <a:pt x="53" y="7"/>
                        <a:pt x="57" y="249"/>
                        <a:pt x="55" y="264"/>
                      </a:cubicBezTo>
                      <a:cubicBezTo>
                        <a:pt x="48" y="266"/>
                        <a:pt x="20" y="267"/>
                        <a:pt x="5" y="265"/>
                      </a:cubicBezTo>
                      <a:cubicBezTo>
                        <a:pt x="5" y="256"/>
                        <a:pt x="5" y="246"/>
                        <a:pt x="5" y="236"/>
                      </a:cubicBezTo>
                      <a:cubicBezTo>
                        <a:pt x="9" y="236"/>
                        <a:pt x="14" y="236"/>
                        <a:pt x="18" y="236"/>
                      </a:cubicBezTo>
                      <a:cubicBezTo>
                        <a:pt x="23" y="235"/>
                        <a:pt x="28" y="235"/>
                        <a:pt x="32" y="234"/>
                      </a:cubicBezTo>
                      <a:cubicBezTo>
                        <a:pt x="44" y="230"/>
                        <a:pt x="50" y="221"/>
                        <a:pt x="47" y="209"/>
                      </a:cubicBezTo>
                      <a:cubicBezTo>
                        <a:pt x="46" y="206"/>
                        <a:pt x="45" y="202"/>
                        <a:pt x="48" y="199"/>
                      </a:cubicBezTo>
                      <a:cubicBezTo>
                        <a:pt x="48" y="199"/>
                        <a:pt x="49" y="198"/>
                        <a:pt x="49" y="197"/>
                      </a:cubicBezTo>
                      <a:cubicBezTo>
                        <a:pt x="53" y="189"/>
                        <a:pt x="46" y="182"/>
                        <a:pt x="50" y="175"/>
                      </a:cubicBezTo>
                      <a:cubicBezTo>
                        <a:pt x="53" y="168"/>
                        <a:pt x="51" y="160"/>
                        <a:pt x="46" y="154"/>
                      </a:cubicBezTo>
                      <a:cubicBezTo>
                        <a:pt x="47" y="153"/>
                        <a:pt x="47" y="152"/>
                        <a:pt x="47" y="151"/>
                      </a:cubicBezTo>
                      <a:cubicBezTo>
                        <a:pt x="54" y="138"/>
                        <a:pt x="47" y="126"/>
                        <a:pt x="33" y="125"/>
                      </a:cubicBezTo>
                      <a:cubicBezTo>
                        <a:pt x="27" y="124"/>
                        <a:pt x="21" y="125"/>
                        <a:pt x="16" y="125"/>
                      </a:cubicBezTo>
                      <a:cubicBezTo>
                        <a:pt x="12" y="125"/>
                        <a:pt x="9" y="125"/>
                        <a:pt x="5" y="125"/>
                      </a:cubicBezTo>
                      <a:cubicBezTo>
                        <a:pt x="3" y="117"/>
                        <a:pt x="0" y="18"/>
                        <a:pt x="2" y="0"/>
                      </a:cubicBezTo>
                      <a:cubicBezTo>
                        <a:pt x="19" y="0"/>
                        <a:pt x="35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A880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íṥlïďé">
                  <a:extLst>
                    <a:ext uri="{FF2B5EF4-FFF2-40B4-BE49-F238E27FC236}">
                      <a16:creationId xmlns:a16="http://schemas.microsoft.com/office/drawing/2014/main" id="{25B827CE-E9EE-A049-64B3-3E4C4DA5FD64}"/>
                    </a:ext>
                  </a:extLst>
                </p:cNvPr>
                <p:cNvSpPr/>
                <p:nvPr/>
              </p:nvSpPr>
              <p:spPr bwMode="auto">
                <a:xfrm>
                  <a:off x="8066088" y="935038"/>
                  <a:ext cx="358775" cy="422275"/>
                </a:xfrm>
                <a:custGeom>
                  <a:avLst/>
                  <a:gdLst>
                    <a:gd name="T0" fmla="*/ 0 w 109"/>
                    <a:gd name="T1" fmla="*/ 121 h 128"/>
                    <a:gd name="T2" fmla="*/ 0 w 109"/>
                    <a:gd name="T3" fmla="*/ 3 h 128"/>
                    <a:gd name="T4" fmla="*/ 105 w 109"/>
                    <a:gd name="T5" fmla="*/ 0 h 128"/>
                    <a:gd name="T6" fmla="*/ 107 w 109"/>
                    <a:gd name="T7" fmla="*/ 125 h 128"/>
                    <a:gd name="T8" fmla="*/ 76 w 109"/>
                    <a:gd name="T9" fmla="*/ 128 h 128"/>
                    <a:gd name="T10" fmla="*/ 79 w 109"/>
                    <a:gd name="T11" fmla="*/ 121 h 128"/>
                    <a:gd name="T12" fmla="*/ 80 w 109"/>
                    <a:gd name="T13" fmla="*/ 119 h 128"/>
                    <a:gd name="T14" fmla="*/ 78 w 109"/>
                    <a:gd name="T15" fmla="*/ 97 h 128"/>
                    <a:gd name="T16" fmla="*/ 56 w 109"/>
                    <a:gd name="T17" fmla="*/ 94 h 128"/>
                    <a:gd name="T18" fmla="*/ 34 w 109"/>
                    <a:gd name="T19" fmla="*/ 106 h 128"/>
                    <a:gd name="T20" fmla="*/ 7 w 109"/>
                    <a:gd name="T21" fmla="*/ 120 h 128"/>
                    <a:gd name="T22" fmla="*/ 0 w 109"/>
                    <a:gd name="T23" fmla="*/ 121 h 128"/>
                    <a:gd name="T24" fmla="*/ 19 w 109"/>
                    <a:gd name="T25" fmla="*/ 18 h 128"/>
                    <a:gd name="T26" fmla="*/ 16 w 109"/>
                    <a:gd name="T27" fmla="*/ 61 h 128"/>
                    <a:gd name="T28" fmla="*/ 22 w 109"/>
                    <a:gd name="T29" fmla="*/ 66 h 128"/>
                    <a:gd name="T30" fmla="*/ 75 w 109"/>
                    <a:gd name="T31" fmla="*/ 67 h 128"/>
                    <a:gd name="T32" fmla="*/ 84 w 109"/>
                    <a:gd name="T33" fmla="*/ 58 h 128"/>
                    <a:gd name="T34" fmla="*/ 84 w 109"/>
                    <a:gd name="T35" fmla="*/ 24 h 128"/>
                    <a:gd name="T36" fmla="*/ 76 w 109"/>
                    <a:gd name="T37" fmla="*/ 16 h 128"/>
                    <a:gd name="T38" fmla="*/ 19 w 109"/>
                    <a:gd name="T39" fmla="*/ 1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9" h="128">
                      <a:moveTo>
                        <a:pt x="0" y="121"/>
                      </a:moveTo>
                      <a:cubicBezTo>
                        <a:pt x="0" y="82"/>
                        <a:pt x="0" y="43"/>
                        <a:pt x="0" y="3"/>
                      </a:cubicBezTo>
                      <a:cubicBezTo>
                        <a:pt x="36" y="2"/>
                        <a:pt x="70" y="1"/>
                        <a:pt x="105" y="0"/>
                      </a:cubicBezTo>
                      <a:cubicBezTo>
                        <a:pt x="108" y="8"/>
                        <a:pt x="109" y="113"/>
                        <a:pt x="107" y="125"/>
                      </a:cubicBezTo>
                      <a:cubicBezTo>
                        <a:pt x="97" y="126"/>
                        <a:pt x="87" y="127"/>
                        <a:pt x="76" y="128"/>
                      </a:cubicBezTo>
                      <a:cubicBezTo>
                        <a:pt x="77" y="125"/>
                        <a:pt x="78" y="123"/>
                        <a:pt x="79" y="121"/>
                      </a:cubicBezTo>
                      <a:cubicBezTo>
                        <a:pt x="79" y="121"/>
                        <a:pt x="80" y="120"/>
                        <a:pt x="80" y="119"/>
                      </a:cubicBezTo>
                      <a:cubicBezTo>
                        <a:pt x="83" y="112"/>
                        <a:pt x="84" y="104"/>
                        <a:pt x="78" y="97"/>
                      </a:cubicBezTo>
                      <a:cubicBezTo>
                        <a:pt x="72" y="90"/>
                        <a:pt x="64" y="91"/>
                        <a:pt x="56" y="94"/>
                      </a:cubicBezTo>
                      <a:cubicBezTo>
                        <a:pt x="48" y="97"/>
                        <a:pt x="42" y="102"/>
                        <a:pt x="34" y="106"/>
                      </a:cubicBezTo>
                      <a:cubicBezTo>
                        <a:pt x="25" y="111"/>
                        <a:pt x="16" y="115"/>
                        <a:pt x="7" y="120"/>
                      </a:cubicBezTo>
                      <a:cubicBezTo>
                        <a:pt x="5" y="121"/>
                        <a:pt x="3" y="121"/>
                        <a:pt x="0" y="121"/>
                      </a:cubicBezTo>
                      <a:close/>
                      <a:moveTo>
                        <a:pt x="19" y="18"/>
                      </a:moveTo>
                      <a:cubicBezTo>
                        <a:pt x="15" y="32"/>
                        <a:pt x="17" y="47"/>
                        <a:pt x="16" y="61"/>
                      </a:cubicBezTo>
                      <a:cubicBezTo>
                        <a:pt x="16" y="65"/>
                        <a:pt x="19" y="66"/>
                        <a:pt x="22" y="66"/>
                      </a:cubicBezTo>
                      <a:cubicBezTo>
                        <a:pt x="40" y="67"/>
                        <a:pt x="57" y="67"/>
                        <a:pt x="75" y="67"/>
                      </a:cubicBezTo>
                      <a:cubicBezTo>
                        <a:pt x="82" y="67"/>
                        <a:pt x="83" y="66"/>
                        <a:pt x="84" y="58"/>
                      </a:cubicBezTo>
                      <a:cubicBezTo>
                        <a:pt x="84" y="47"/>
                        <a:pt x="84" y="35"/>
                        <a:pt x="84" y="24"/>
                      </a:cubicBezTo>
                      <a:cubicBezTo>
                        <a:pt x="84" y="17"/>
                        <a:pt x="83" y="16"/>
                        <a:pt x="76" y="16"/>
                      </a:cubicBezTo>
                      <a:cubicBezTo>
                        <a:pt x="57" y="17"/>
                        <a:pt x="38" y="17"/>
                        <a:pt x="19" y="18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ïṥḻîdê">
                  <a:extLst>
                    <a:ext uri="{FF2B5EF4-FFF2-40B4-BE49-F238E27FC236}">
                      <a16:creationId xmlns:a16="http://schemas.microsoft.com/office/drawing/2014/main" id="{5707363B-1E95-F3BF-C104-85634E573B83}"/>
                    </a:ext>
                  </a:extLst>
                </p:cNvPr>
                <p:cNvSpPr/>
                <p:nvPr/>
              </p:nvSpPr>
              <p:spPr bwMode="auto">
                <a:xfrm>
                  <a:off x="8075613" y="1712913"/>
                  <a:ext cx="354013" cy="107950"/>
                </a:xfrm>
                <a:custGeom>
                  <a:avLst/>
                  <a:gdLst>
                    <a:gd name="T0" fmla="*/ 0 w 107"/>
                    <a:gd name="T1" fmla="*/ 33 h 33"/>
                    <a:gd name="T2" fmla="*/ 0 w 107"/>
                    <a:gd name="T3" fmla="*/ 0 h 33"/>
                    <a:gd name="T4" fmla="*/ 106 w 107"/>
                    <a:gd name="T5" fmla="*/ 2 h 33"/>
                    <a:gd name="T6" fmla="*/ 107 w 107"/>
                    <a:gd name="T7" fmla="*/ 31 h 33"/>
                    <a:gd name="T8" fmla="*/ 0 w 107"/>
                    <a:gd name="T9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33">
                      <a:moveTo>
                        <a:pt x="0" y="33"/>
                      </a:moveTo>
                      <a:cubicBezTo>
                        <a:pt x="0" y="21"/>
                        <a:pt x="0" y="11"/>
                        <a:pt x="0" y="0"/>
                      </a:cubicBezTo>
                      <a:cubicBezTo>
                        <a:pt x="35" y="1"/>
                        <a:pt x="70" y="1"/>
                        <a:pt x="106" y="2"/>
                      </a:cubicBezTo>
                      <a:cubicBezTo>
                        <a:pt x="107" y="11"/>
                        <a:pt x="107" y="20"/>
                        <a:pt x="107" y="31"/>
                      </a:cubicBezTo>
                      <a:cubicBezTo>
                        <a:pt x="71" y="32"/>
                        <a:pt x="36" y="32"/>
                        <a:pt x="0" y="33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ísḷiḓe">
                  <a:extLst>
                    <a:ext uri="{FF2B5EF4-FFF2-40B4-BE49-F238E27FC236}">
                      <a16:creationId xmlns:a16="http://schemas.microsoft.com/office/drawing/2014/main" id="{6077D4E0-12DE-727A-8D86-6F6FD478FA8E}"/>
                    </a:ext>
                  </a:extLst>
                </p:cNvPr>
                <p:cNvSpPr/>
                <p:nvPr/>
              </p:nvSpPr>
              <p:spPr bwMode="auto">
                <a:xfrm>
                  <a:off x="8115301" y="987425"/>
                  <a:ext cx="228600" cy="168275"/>
                </a:xfrm>
                <a:custGeom>
                  <a:avLst/>
                  <a:gdLst>
                    <a:gd name="T0" fmla="*/ 4 w 69"/>
                    <a:gd name="T1" fmla="*/ 2 h 51"/>
                    <a:gd name="T2" fmla="*/ 61 w 69"/>
                    <a:gd name="T3" fmla="*/ 0 h 51"/>
                    <a:gd name="T4" fmla="*/ 69 w 69"/>
                    <a:gd name="T5" fmla="*/ 8 h 51"/>
                    <a:gd name="T6" fmla="*/ 69 w 69"/>
                    <a:gd name="T7" fmla="*/ 42 h 51"/>
                    <a:gd name="T8" fmla="*/ 60 w 69"/>
                    <a:gd name="T9" fmla="*/ 51 h 51"/>
                    <a:gd name="T10" fmla="*/ 7 w 69"/>
                    <a:gd name="T11" fmla="*/ 50 h 51"/>
                    <a:gd name="T12" fmla="*/ 1 w 69"/>
                    <a:gd name="T13" fmla="*/ 45 h 51"/>
                    <a:gd name="T14" fmla="*/ 4 w 69"/>
                    <a:gd name="T15" fmla="*/ 2 h 51"/>
                    <a:gd name="T16" fmla="*/ 8 w 69"/>
                    <a:gd name="T17" fmla="*/ 44 h 51"/>
                    <a:gd name="T18" fmla="*/ 62 w 69"/>
                    <a:gd name="T19" fmla="*/ 44 h 51"/>
                    <a:gd name="T20" fmla="*/ 63 w 69"/>
                    <a:gd name="T21" fmla="*/ 8 h 51"/>
                    <a:gd name="T22" fmla="*/ 8 w 69"/>
                    <a:gd name="T23" fmla="*/ 8 h 51"/>
                    <a:gd name="T24" fmla="*/ 8 w 69"/>
                    <a:gd name="T25" fmla="*/ 4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51">
                      <a:moveTo>
                        <a:pt x="4" y="2"/>
                      </a:moveTo>
                      <a:cubicBezTo>
                        <a:pt x="23" y="1"/>
                        <a:pt x="42" y="1"/>
                        <a:pt x="61" y="0"/>
                      </a:cubicBezTo>
                      <a:cubicBezTo>
                        <a:pt x="68" y="0"/>
                        <a:pt x="69" y="1"/>
                        <a:pt x="69" y="8"/>
                      </a:cubicBezTo>
                      <a:cubicBezTo>
                        <a:pt x="69" y="19"/>
                        <a:pt x="69" y="31"/>
                        <a:pt x="69" y="42"/>
                      </a:cubicBezTo>
                      <a:cubicBezTo>
                        <a:pt x="68" y="50"/>
                        <a:pt x="67" y="51"/>
                        <a:pt x="60" y="51"/>
                      </a:cubicBezTo>
                      <a:cubicBezTo>
                        <a:pt x="42" y="51"/>
                        <a:pt x="25" y="51"/>
                        <a:pt x="7" y="50"/>
                      </a:cubicBezTo>
                      <a:cubicBezTo>
                        <a:pt x="4" y="50"/>
                        <a:pt x="1" y="49"/>
                        <a:pt x="1" y="45"/>
                      </a:cubicBezTo>
                      <a:cubicBezTo>
                        <a:pt x="2" y="31"/>
                        <a:pt x="0" y="16"/>
                        <a:pt x="4" y="2"/>
                      </a:cubicBezTo>
                      <a:close/>
                      <a:moveTo>
                        <a:pt x="8" y="44"/>
                      </a:moveTo>
                      <a:cubicBezTo>
                        <a:pt x="26" y="44"/>
                        <a:pt x="44" y="47"/>
                        <a:pt x="62" y="44"/>
                      </a:cubicBezTo>
                      <a:cubicBezTo>
                        <a:pt x="63" y="31"/>
                        <a:pt x="63" y="19"/>
                        <a:pt x="63" y="8"/>
                      </a:cubicBezTo>
                      <a:cubicBezTo>
                        <a:pt x="44" y="8"/>
                        <a:pt x="26" y="8"/>
                        <a:pt x="8" y="8"/>
                      </a:cubicBezTo>
                      <a:cubicBezTo>
                        <a:pt x="8" y="20"/>
                        <a:pt x="8" y="31"/>
                        <a:pt x="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í$1íḑé">
                  <a:extLst>
                    <a:ext uri="{FF2B5EF4-FFF2-40B4-BE49-F238E27FC236}">
                      <a16:creationId xmlns:a16="http://schemas.microsoft.com/office/drawing/2014/main" id="{3A32F7E3-00CD-CF8B-F24E-0307E1B3DF06}"/>
                    </a:ext>
                  </a:extLst>
                </p:cNvPr>
                <p:cNvSpPr/>
                <p:nvPr/>
              </p:nvSpPr>
              <p:spPr bwMode="auto">
                <a:xfrm>
                  <a:off x="8142288" y="1014413"/>
                  <a:ext cx="180975" cy="128588"/>
                </a:xfrm>
                <a:custGeom>
                  <a:avLst/>
                  <a:gdLst>
                    <a:gd name="T0" fmla="*/ 0 w 55"/>
                    <a:gd name="T1" fmla="*/ 36 h 39"/>
                    <a:gd name="T2" fmla="*/ 0 w 55"/>
                    <a:gd name="T3" fmla="*/ 0 h 39"/>
                    <a:gd name="T4" fmla="*/ 55 w 55"/>
                    <a:gd name="T5" fmla="*/ 0 h 39"/>
                    <a:gd name="T6" fmla="*/ 54 w 55"/>
                    <a:gd name="T7" fmla="*/ 36 h 39"/>
                    <a:gd name="T8" fmla="*/ 0 w 55"/>
                    <a:gd name="T9" fmla="*/ 3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9">
                      <a:moveTo>
                        <a:pt x="0" y="36"/>
                      </a:moveTo>
                      <a:cubicBezTo>
                        <a:pt x="0" y="23"/>
                        <a:pt x="0" y="12"/>
                        <a:pt x="0" y="0"/>
                      </a:cubicBezTo>
                      <a:cubicBezTo>
                        <a:pt x="18" y="0"/>
                        <a:pt x="36" y="0"/>
                        <a:pt x="55" y="0"/>
                      </a:cubicBezTo>
                      <a:cubicBezTo>
                        <a:pt x="55" y="11"/>
                        <a:pt x="55" y="23"/>
                        <a:pt x="54" y="36"/>
                      </a:cubicBezTo>
                      <a:cubicBezTo>
                        <a:pt x="36" y="39"/>
                        <a:pt x="18" y="36"/>
                        <a:pt x="0" y="36"/>
                      </a:cubicBezTo>
                      <a:close/>
                    </a:path>
                  </a:pathLst>
                </a:custGeom>
                <a:solidFill>
                  <a:srgbClr val="D8B9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1" name="iSliḋê">
                <a:extLst>
                  <a:ext uri="{FF2B5EF4-FFF2-40B4-BE49-F238E27FC236}">
                    <a16:creationId xmlns:a16="http://schemas.microsoft.com/office/drawing/2014/main" id="{6E4E21CC-9805-56E4-72C8-257D671C40B4}"/>
                  </a:ext>
                </a:extLst>
              </p:cNvPr>
              <p:cNvGrpSpPr/>
              <p:nvPr/>
            </p:nvGrpSpPr>
            <p:grpSpPr>
              <a:xfrm>
                <a:off x="2372520" y="1835942"/>
                <a:ext cx="990600" cy="1001713"/>
                <a:chOff x="5554663" y="5129213"/>
                <a:chExt cx="990600" cy="1001713"/>
              </a:xfrm>
            </p:grpSpPr>
            <p:sp>
              <p:nvSpPr>
                <p:cNvPr id="382" name="íṥḻîḓê">
                  <a:extLst>
                    <a:ext uri="{FF2B5EF4-FFF2-40B4-BE49-F238E27FC236}">
                      <a16:creationId xmlns:a16="http://schemas.microsoft.com/office/drawing/2014/main" id="{82523BCB-35C9-5389-4BCA-5D586C071116}"/>
                    </a:ext>
                  </a:extLst>
                </p:cNvPr>
                <p:cNvSpPr/>
                <p:nvPr/>
              </p:nvSpPr>
              <p:spPr bwMode="auto">
                <a:xfrm>
                  <a:off x="5554663" y="5129213"/>
                  <a:ext cx="990600" cy="1001713"/>
                </a:xfrm>
                <a:custGeom>
                  <a:avLst/>
                  <a:gdLst>
                    <a:gd name="T0" fmla="*/ 60 w 300"/>
                    <a:gd name="T1" fmla="*/ 304 h 304"/>
                    <a:gd name="T2" fmla="*/ 6 w 300"/>
                    <a:gd name="T3" fmla="*/ 254 h 304"/>
                    <a:gd name="T4" fmla="*/ 0 w 300"/>
                    <a:gd name="T5" fmla="*/ 14 h 304"/>
                    <a:gd name="T6" fmla="*/ 234 w 300"/>
                    <a:gd name="T7" fmla="*/ 0 h 304"/>
                    <a:gd name="T8" fmla="*/ 294 w 300"/>
                    <a:gd name="T9" fmla="*/ 52 h 304"/>
                    <a:gd name="T10" fmla="*/ 300 w 300"/>
                    <a:gd name="T11" fmla="*/ 291 h 304"/>
                    <a:gd name="T12" fmla="*/ 184 w 300"/>
                    <a:gd name="T13" fmla="*/ 304 h 304"/>
                    <a:gd name="T14" fmla="*/ 290 w 300"/>
                    <a:gd name="T15" fmla="*/ 64 h 304"/>
                    <a:gd name="T16" fmla="*/ 189 w 300"/>
                    <a:gd name="T17" fmla="*/ 111 h 304"/>
                    <a:gd name="T18" fmla="*/ 135 w 300"/>
                    <a:gd name="T19" fmla="*/ 67 h 304"/>
                    <a:gd name="T20" fmla="*/ 62 w 300"/>
                    <a:gd name="T21" fmla="*/ 296 h 304"/>
                    <a:gd name="T22" fmla="*/ 11 w 300"/>
                    <a:gd name="T23" fmla="*/ 19 h 304"/>
                    <a:gd name="T24" fmla="*/ 8 w 300"/>
                    <a:gd name="T25" fmla="*/ 27 h 304"/>
                    <a:gd name="T26" fmla="*/ 12 w 300"/>
                    <a:gd name="T27" fmla="*/ 247 h 304"/>
                    <a:gd name="T28" fmla="*/ 52 w 300"/>
                    <a:gd name="T29" fmla="*/ 289 h 304"/>
                    <a:gd name="T30" fmla="*/ 51 w 300"/>
                    <a:gd name="T31" fmla="*/ 70 h 304"/>
                    <a:gd name="T32" fmla="*/ 21 w 300"/>
                    <a:gd name="T33" fmla="*/ 30 h 304"/>
                    <a:gd name="T34" fmla="*/ 148 w 300"/>
                    <a:gd name="T35" fmla="*/ 10 h 304"/>
                    <a:gd name="T36" fmla="*/ 182 w 300"/>
                    <a:gd name="T37" fmla="*/ 51 h 304"/>
                    <a:gd name="T38" fmla="*/ 277 w 300"/>
                    <a:gd name="T39" fmla="*/ 57 h 304"/>
                    <a:gd name="T40" fmla="*/ 281 w 300"/>
                    <a:gd name="T41" fmla="*/ 50 h 304"/>
                    <a:gd name="T42" fmla="*/ 234 w 300"/>
                    <a:gd name="T43" fmla="*/ 8 h 304"/>
                    <a:gd name="T44" fmla="*/ 148 w 300"/>
                    <a:gd name="T45" fmla="*/ 10 h 304"/>
                    <a:gd name="T46" fmla="*/ 92 w 300"/>
                    <a:gd name="T47" fmla="*/ 13 h 304"/>
                    <a:gd name="T48" fmla="*/ 20 w 300"/>
                    <a:gd name="T49" fmla="*/ 10 h 304"/>
                    <a:gd name="T50" fmla="*/ 55 w 300"/>
                    <a:gd name="T51" fmla="*/ 55 h 304"/>
                    <a:gd name="T52" fmla="*/ 121 w 300"/>
                    <a:gd name="T53" fmla="*/ 58 h 304"/>
                    <a:gd name="T54" fmla="*/ 99 w 300"/>
                    <a:gd name="T55" fmla="*/ 10 h 304"/>
                    <a:gd name="T56" fmla="*/ 136 w 300"/>
                    <a:gd name="T57" fmla="*/ 55 h 304"/>
                    <a:gd name="T58" fmla="*/ 173 w 300"/>
                    <a:gd name="T59" fmla="*/ 58 h 304"/>
                    <a:gd name="T60" fmla="*/ 148 w 300"/>
                    <a:gd name="T61" fmla="*/ 20 h 304"/>
                    <a:gd name="T62" fmla="*/ 99 w 300"/>
                    <a:gd name="T63" fmla="*/ 10 h 304"/>
                    <a:gd name="T64" fmla="*/ 184 w 300"/>
                    <a:gd name="T65" fmla="*/ 66 h 304"/>
                    <a:gd name="T66" fmla="*/ 142 w 300"/>
                    <a:gd name="T67" fmla="*/ 106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00" h="304">
                      <a:moveTo>
                        <a:pt x="184" y="304"/>
                      </a:moveTo>
                      <a:cubicBezTo>
                        <a:pt x="137" y="304"/>
                        <a:pt x="98" y="304"/>
                        <a:pt x="60" y="304"/>
                      </a:cubicBezTo>
                      <a:cubicBezTo>
                        <a:pt x="56" y="304"/>
                        <a:pt x="53" y="303"/>
                        <a:pt x="50" y="300"/>
                      </a:cubicBezTo>
                      <a:cubicBezTo>
                        <a:pt x="36" y="284"/>
                        <a:pt x="21" y="269"/>
                        <a:pt x="6" y="254"/>
                      </a:cubicBezTo>
                      <a:cubicBezTo>
                        <a:pt x="3" y="250"/>
                        <a:pt x="1" y="246"/>
                        <a:pt x="1" y="241"/>
                      </a:cubicBezTo>
                      <a:cubicBezTo>
                        <a:pt x="1" y="165"/>
                        <a:pt x="0" y="90"/>
                        <a:pt x="0" y="14"/>
                      </a:cubicBezTo>
                      <a:cubicBezTo>
                        <a:pt x="0" y="1"/>
                        <a:pt x="0" y="1"/>
                        <a:pt x="13" y="1"/>
                      </a:cubicBezTo>
                      <a:cubicBezTo>
                        <a:pt x="87" y="1"/>
                        <a:pt x="160" y="1"/>
                        <a:pt x="234" y="0"/>
                      </a:cubicBezTo>
                      <a:cubicBezTo>
                        <a:pt x="242" y="0"/>
                        <a:pt x="248" y="2"/>
                        <a:pt x="253" y="8"/>
                      </a:cubicBezTo>
                      <a:cubicBezTo>
                        <a:pt x="266" y="23"/>
                        <a:pt x="280" y="38"/>
                        <a:pt x="294" y="52"/>
                      </a:cubicBezTo>
                      <a:cubicBezTo>
                        <a:pt x="297" y="56"/>
                        <a:pt x="299" y="60"/>
                        <a:pt x="299" y="65"/>
                      </a:cubicBezTo>
                      <a:cubicBezTo>
                        <a:pt x="299" y="140"/>
                        <a:pt x="299" y="215"/>
                        <a:pt x="300" y="291"/>
                      </a:cubicBezTo>
                      <a:cubicBezTo>
                        <a:pt x="300" y="303"/>
                        <a:pt x="300" y="303"/>
                        <a:pt x="287" y="303"/>
                      </a:cubicBezTo>
                      <a:cubicBezTo>
                        <a:pt x="250" y="303"/>
                        <a:pt x="213" y="304"/>
                        <a:pt x="184" y="304"/>
                      </a:cubicBezTo>
                      <a:close/>
                      <a:moveTo>
                        <a:pt x="291" y="295"/>
                      </a:moveTo>
                      <a:cubicBezTo>
                        <a:pt x="291" y="217"/>
                        <a:pt x="290" y="141"/>
                        <a:pt x="290" y="64"/>
                      </a:cubicBezTo>
                      <a:cubicBezTo>
                        <a:pt x="257" y="65"/>
                        <a:pt x="224" y="66"/>
                        <a:pt x="191" y="66"/>
                      </a:cubicBezTo>
                      <a:cubicBezTo>
                        <a:pt x="190" y="81"/>
                        <a:pt x="190" y="96"/>
                        <a:pt x="189" y="111"/>
                      </a:cubicBezTo>
                      <a:cubicBezTo>
                        <a:pt x="171" y="111"/>
                        <a:pt x="154" y="113"/>
                        <a:pt x="135" y="110"/>
                      </a:cubicBezTo>
                      <a:cubicBezTo>
                        <a:pt x="135" y="95"/>
                        <a:pt x="135" y="81"/>
                        <a:pt x="135" y="67"/>
                      </a:cubicBezTo>
                      <a:cubicBezTo>
                        <a:pt x="110" y="67"/>
                        <a:pt x="85" y="67"/>
                        <a:pt x="60" y="67"/>
                      </a:cubicBezTo>
                      <a:cubicBezTo>
                        <a:pt x="58" y="79"/>
                        <a:pt x="59" y="282"/>
                        <a:pt x="62" y="296"/>
                      </a:cubicBezTo>
                      <a:cubicBezTo>
                        <a:pt x="138" y="297"/>
                        <a:pt x="214" y="295"/>
                        <a:pt x="291" y="295"/>
                      </a:cubicBezTo>
                      <a:close/>
                      <a:moveTo>
                        <a:pt x="11" y="19"/>
                      </a:move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23"/>
                        <a:pt x="8" y="25"/>
                        <a:pt x="8" y="27"/>
                      </a:cubicBezTo>
                      <a:cubicBezTo>
                        <a:pt x="9" y="98"/>
                        <a:pt x="9" y="168"/>
                        <a:pt x="9" y="239"/>
                      </a:cubicBezTo>
                      <a:cubicBezTo>
                        <a:pt x="9" y="242"/>
                        <a:pt x="10" y="245"/>
                        <a:pt x="12" y="247"/>
                      </a:cubicBezTo>
                      <a:cubicBezTo>
                        <a:pt x="24" y="260"/>
                        <a:pt x="36" y="272"/>
                        <a:pt x="47" y="285"/>
                      </a:cubicBezTo>
                      <a:cubicBezTo>
                        <a:pt x="48" y="286"/>
                        <a:pt x="50" y="287"/>
                        <a:pt x="52" y="289"/>
                      </a:cubicBezTo>
                      <a:cubicBezTo>
                        <a:pt x="52" y="284"/>
                        <a:pt x="52" y="282"/>
                        <a:pt x="52" y="279"/>
                      </a:cubicBezTo>
                      <a:cubicBezTo>
                        <a:pt x="52" y="209"/>
                        <a:pt x="51" y="139"/>
                        <a:pt x="51" y="70"/>
                      </a:cubicBezTo>
                      <a:cubicBezTo>
                        <a:pt x="51" y="65"/>
                        <a:pt x="50" y="61"/>
                        <a:pt x="47" y="58"/>
                      </a:cubicBezTo>
                      <a:cubicBezTo>
                        <a:pt x="38" y="49"/>
                        <a:pt x="29" y="39"/>
                        <a:pt x="21" y="30"/>
                      </a:cubicBezTo>
                      <a:cubicBezTo>
                        <a:pt x="17" y="27"/>
                        <a:pt x="14" y="23"/>
                        <a:pt x="11" y="19"/>
                      </a:cubicBezTo>
                      <a:close/>
                      <a:moveTo>
                        <a:pt x="148" y="10"/>
                      </a:moveTo>
                      <a:cubicBezTo>
                        <a:pt x="149" y="11"/>
                        <a:pt x="149" y="13"/>
                        <a:pt x="150" y="13"/>
                      </a:cubicBezTo>
                      <a:cubicBezTo>
                        <a:pt x="160" y="26"/>
                        <a:pt x="172" y="38"/>
                        <a:pt x="182" y="51"/>
                      </a:cubicBezTo>
                      <a:cubicBezTo>
                        <a:pt x="187" y="56"/>
                        <a:pt x="191" y="58"/>
                        <a:pt x="198" y="58"/>
                      </a:cubicBezTo>
                      <a:cubicBezTo>
                        <a:pt x="224" y="57"/>
                        <a:pt x="251" y="57"/>
                        <a:pt x="277" y="57"/>
                      </a:cubicBezTo>
                      <a:cubicBezTo>
                        <a:pt x="280" y="57"/>
                        <a:pt x="282" y="56"/>
                        <a:pt x="285" y="56"/>
                      </a:cubicBezTo>
                      <a:cubicBezTo>
                        <a:pt x="283" y="54"/>
                        <a:pt x="282" y="52"/>
                        <a:pt x="281" y="50"/>
                      </a:cubicBezTo>
                      <a:cubicBezTo>
                        <a:pt x="270" y="38"/>
                        <a:pt x="258" y="26"/>
                        <a:pt x="247" y="14"/>
                      </a:cubicBezTo>
                      <a:cubicBezTo>
                        <a:pt x="243" y="10"/>
                        <a:pt x="239" y="8"/>
                        <a:pt x="234" y="8"/>
                      </a:cubicBezTo>
                      <a:cubicBezTo>
                        <a:pt x="207" y="9"/>
                        <a:pt x="181" y="9"/>
                        <a:pt x="154" y="9"/>
                      </a:cubicBezTo>
                      <a:cubicBezTo>
                        <a:pt x="152" y="9"/>
                        <a:pt x="150" y="9"/>
                        <a:pt x="148" y="10"/>
                      </a:cubicBezTo>
                      <a:close/>
                      <a:moveTo>
                        <a:pt x="129" y="57"/>
                      </a:moveTo>
                      <a:cubicBezTo>
                        <a:pt x="116" y="42"/>
                        <a:pt x="104" y="28"/>
                        <a:pt x="92" y="13"/>
                      </a:cubicBezTo>
                      <a:cubicBezTo>
                        <a:pt x="89" y="10"/>
                        <a:pt x="86" y="10"/>
                        <a:pt x="82" y="10"/>
                      </a:cubicBezTo>
                      <a:cubicBezTo>
                        <a:pt x="61" y="10"/>
                        <a:pt x="41" y="10"/>
                        <a:pt x="20" y="10"/>
                      </a:cubicBezTo>
                      <a:cubicBezTo>
                        <a:pt x="18" y="10"/>
                        <a:pt x="17" y="10"/>
                        <a:pt x="14" y="11"/>
                      </a:cubicBezTo>
                      <a:cubicBezTo>
                        <a:pt x="28" y="26"/>
                        <a:pt x="41" y="41"/>
                        <a:pt x="55" y="55"/>
                      </a:cubicBezTo>
                      <a:cubicBezTo>
                        <a:pt x="57" y="57"/>
                        <a:pt x="61" y="57"/>
                        <a:pt x="64" y="57"/>
                      </a:cubicBezTo>
                      <a:cubicBezTo>
                        <a:pt x="83" y="58"/>
                        <a:pt x="102" y="58"/>
                        <a:pt x="121" y="58"/>
                      </a:cubicBezTo>
                      <a:cubicBezTo>
                        <a:pt x="124" y="58"/>
                        <a:pt x="126" y="58"/>
                        <a:pt x="129" y="57"/>
                      </a:cubicBezTo>
                      <a:close/>
                      <a:moveTo>
                        <a:pt x="99" y="10"/>
                      </a:moveTo>
                      <a:cubicBezTo>
                        <a:pt x="99" y="12"/>
                        <a:pt x="99" y="12"/>
                        <a:pt x="99" y="13"/>
                      </a:cubicBezTo>
                      <a:cubicBezTo>
                        <a:pt x="112" y="27"/>
                        <a:pt x="124" y="41"/>
                        <a:pt x="136" y="55"/>
                      </a:cubicBezTo>
                      <a:cubicBezTo>
                        <a:pt x="138" y="57"/>
                        <a:pt x="142" y="58"/>
                        <a:pt x="145" y="58"/>
                      </a:cubicBezTo>
                      <a:cubicBezTo>
                        <a:pt x="154" y="58"/>
                        <a:pt x="164" y="58"/>
                        <a:pt x="173" y="58"/>
                      </a:cubicBezTo>
                      <a:cubicBezTo>
                        <a:pt x="175" y="57"/>
                        <a:pt x="177" y="57"/>
                        <a:pt x="179" y="57"/>
                      </a:cubicBezTo>
                      <a:cubicBezTo>
                        <a:pt x="168" y="44"/>
                        <a:pt x="157" y="32"/>
                        <a:pt x="148" y="20"/>
                      </a:cubicBezTo>
                      <a:cubicBezTo>
                        <a:pt x="142" y="12"/>
                        <a:pt x="135" y="8"/>
                        <a:pt x="125" y="9"/>
                      </a:cubicBezTo>
                      <a:cubicBezTo>
                        <a:pt x="116" y="10"/>
                        <a:pt x="108" y="10"/>
                        <a:pt x="99" y="10"/>
                      </a:cubicBezTo>
                      <a:close/>
                      <a:moveTo>
                        <a:pt x="184" y="106"/>
                      </a:moveTo>
                      <a:cubicBezTo>
                        <a:pt x="184" y="92"/>
                        <a:pt x="184" y="79"/>
                        <a:pt x="184" y="66"/>
                      </a:cubicBezTo>
                      <a:cubicBezTo>
                        <a:pt x="170" y="66"/>
                        <a:pt x="156" y="66"/>
                        <a:pt x="141" y="66"/>
                      </a:cubicBezTo>
                      <a:cubicBezTo>
                        <a:pt x="141" y="80"/>
                        <a:pt x="140" y="93"/>
                        <a:pt x="142" y="106"/>
                      </a:cubicBezTo>
                      <a:cubicBezTo>
                        <a:pt x="156" y="106"/>
                        <a:pt x="170" y="106"/>
                        <a:pt x="184" y="1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ïşļíďè">
                  <a:extLst>
                    <a:ext uri="{FF2B5EF4-FFF2-40B4-BE49-F238E27FC236}">
                      <a16:creationId xmlns:a16="http://schemas.microsoft.com/office/drawing/2014/main" id="{EAD6239C-E973-B887-C918-2B696F64738F}"/>
                    </a:ext>
                  </a:extLst>
                </p:cNvPr>
                <p:cNvSpPr/>
                <p:nvPr/>
              </p:nvSpPr>
              <p:spPr bwMode="auto">
                <a:xfrm>
                  <a:off x="5746751" y="5340350"/>
                  <a:ext cx="768350" cy="766763"/>
                </a:xfrm>
                <a:custGeom>
                  <a:avLst/>
                  <a:gdLst>
                    <a:gd name="T0" fmla="*/ 233 w 233"/>
                    <a:gd name="T1" fmla="*/ 231 h 233"/>
                    <a:gd name="T2" fmla="*/ 4 w 233"/>
                    <a:gd name="T3" fmla="*/ 232 h 233"/>
                    <a:gd name="T4" fmla="*/ 2 w 233"/>
                    <a:gd name="T5" fmla="*/ 3 h 233"/>
                    <a:gd name="T6" fmla="*/ 77 w 233"/>
                    <a:gd name="T7" fmla="*/ 3 h 233"/>
                    <a:gd name="T8" fmla="*/ 77 w 233"/>
                    <a:gd name="T9" fmla="*/ 46 h 233"/>
                    <a:gd name="T10" fmla="*/ 131 w 233"/>
                    <a:gd name="T11" fmla="*/ 47 h 233"/>
                    <a:gd name="T12" fmla="*/ 133 w 233"/>
                    <a:gd name="T13" fmla="*/ 2 h 233"/>
                    <a:gd name="T14" fmla="*/ 232 w 233"/>
                    <a:gd name="T15" fmla="*/ 0 h 233"/>
                    <a:gd name="T16" fmla="*/ 233 w 233"/>
                    <a:gd name="T17" fmla="*/ 231 h 233"/>
                    <a:gd name="T18" fmla="*/ 172 w 233"/>
                    <a:gd name="T19" fmla="*/ 127 h 233"/>
                    <a:gd name="T20" fmla="*/ 171 w 233"/>
                    <a:gd name="T21" fmla="*/ 122 h 233"/>
                    <a:gd name="T22" fmla="*/ 127 w 233"/>
                    <a:gd name="T23" fmla="*/ 68 h 233"/>
                    <a:gd name="T24" fmla="*/ 121 w 233"/>
                    <a:gd name="T25" fmla="*/ 62 h 233"/>
                    <a:gd name="T26" fmla="*/ 113 w 233"/>
                    <a:gd name="T27" fmla="*/ 69 h 233"/>
                    <a:gd name="T28" fmla="*/ 74 w 233"/>
                    <a:gd name="T29" fmla="*/ 116 h 233"/>
                    <a:gd name="T30" fmla="*/ 72 w 233"/>
                    <a:gd name="T31" fmla="*/ 119 h 233"/>
                    <a:gd name="T32" fmla="*/ 75 w 233"/>
                    <a:gd name="T33" fmla="*/ 126 h 233"/>
                    <a:gd name="T34" fmla="*/ 83 w 233"/>
                    <a:gd name="T35" fmla="*/ 127 h 233"/>
                    <a:gd name="T36" fmla="*/ 100 w 233"/>
                    <a:gd name="T37" fmla="*/ 128 h 233"/>
                    <a:gd name="T38" fmla="*/ 100 w 233"/>
                    <a:gd name="T39" fmla="*/ 168 h 233"/>
                    <a:gd name="T40" fmla="*/ 138 w 233"/>
                    <a:gd name="T41" fmla="*/ 168 h 233"/>
                    <a:gd name="T42" fmla="*/ 138 w 233"/>
                    <a:gd name="T43" fmla="*/ 127 h 233"/>
                    <a:gd name="T44" fmla="*/ 172 w 233"/>
                    <a:gd name="T45" fmla="*/ 127 h 233"/>
                    <a:gd name="T46" fmla="*/ 193 w 233"/>
                    <a:gd name="T47" fmla="*/ 184 h 233"/>
                    <a:gd name="T48" fmla="*/ 189 w 233"/>
                    <a:gd name="T49" fmla="*/ 183 h 233"/>
                    <a:gd name="T50" fmla="*/ 56 w 233"/>
                    <a:gd name="T51" fmla="*/ 184 h 233"/>
                    <a:gd name="T52" fmla="*/ 49 w 233"/>
                    <a:gd name="T53" fmla="*/ 185 h 233"/>
                    <a:gd name="T54" fmla="*/ 49 w 233"/>
                    <a:gd name="T55" fmla="*/ 205 h 233"/>
                    <a:gd name="T56" fmla="*/ 55 w 233"/>
                    <a:gd name="T57" fmla="*/ 212 h 233"/>
                    <a:gd name="T58" fmla="*/ 75 w 233"/>
                    <a:gd name="T59" fmla="*/ 212 h 233"/>
                    <a:gd name="T60" fmla="*/ 178 w 233"/>
                    <a:gd name="T61" fmla="*/ 211 h 233"/>
                    <a:gd name="T62" fmla="*/ 194 w 233"/>
                    <a:gd name="T63" fmla="*/ 210 h 233"/>
                    <a:gd name="T64" fmla="*/ 194 w 233"/>
                    <a:gd name="T65" fmla="*/ 189 h 233"/>
                    <a:gd name="T66" fmla="*/ 193 w 233"/>
                    <a:gd name="T67" fmla="*/ 184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33" h="233">
                      <a:moveTo>
                        <a:pt x="233" y="231"/>
                      </a:moveTo>
                      <a:cubicBezTo>
                        <a:pt x="156" y="231"/>
                        <a:pt x="80" y="233"/>
                        <a:pt x="4" y="232"/>
                      </a:cubicBezTo>
                      <a:cubicBezTo>
                        <a:pt x="1" y="218"/>
                        <a:pt x="0" y="15"/>
                        <a:pt x="2" y="3"/>
                      </a:cubicBezTo>
                      <a:cubicBezTo>
                        <a:pt x="27" y="3"/>
                        <a:pt x="52" y="3"/>
                        <a:pt x="77" y="3"/>
                      </a:cubicBezTo>
                      <a:cubicBezTo>
                        <a:pt x="77" y="17"/>
                        <a:pt x="77" y="31"/>
                        <a:pt x="77" y="46"/>
                      </a:cubicBezTo>
                      <a:cubicBezTo>
                        <a:pt x="96" y="49"/>
                        <a:pt x="113" y="47"/>
                        <a:pt x="131" y="47"/>
                      </a:cubicBezTo>
                      <a:cubicBezTo>
                        <a:pt x="132" y="32"/>
                        <a:pt x="132" y="17"/>
                        <a:pt x="133" y="2"/>
                      </a:cubicBezTo>
                      <a:cubicBezTo>
                        <a:pt x="166" y="2"/>
                        <a:pt x="199" y="1"/>
                        <a:pt x="232" y="0"/>
                      </a:cubicBezTo>
                      <a:cubicBezTo>
                        <a:pt x="232" y="77"/>
                        <a:pt x="233" y="153"/>
                        <a:pt x="233" y="231"/>
                      </a:cubicBezTo>
                      <a:close/>
                      <a:moveTo>
                        <a:pt x="172" y="127"/>
                      </a:moveTo>
                      <a:cubicBezTo>
                        <a:pt x="171" y="124"/>
                        <a:pt x="172" y="122"/>
                        <a:pt x="171" y="122"/>
                      </a:cubicBezTo>
                      <a:cubicBezTo>
                        <a:pt x="156" y="104"/>
                        <a:pt x="142" y="86"/>
                        <a:pt x="127" y="68"/>
                      </a:cubicBezTo>
                      <a:cubicBezTo>
                        <a:pt x="125" y="66"/>
                        <a:pt x="123" y="64"/>
                        <a:pt x="121" y="62"/>
                      </a:cubicBezTo>
                      <a:cubicBezTo>
                        <a:pt x="118" y="64"/>
                        <a:pt x="115" y="67"/>
                        <a:pt x="113" y="69"/>
                      </a:cubicBezTo>
                      <a:cubicBezTo>
                        <a:pt x="100" y="85"/>
                        <a:pt x="87" y="101"/>
                        <a:pt x="74" y="116"/>
                      </a:cubicBezTo>
                      <a:cubicBezTo>
                        <a:pt x="73" y="117"/>
                        <a:pt x="72" y="118"/>
                        <a:pt x="72" y="119"/>
                      </a:cubicBezTo>
                      <a:cubicBezTo>
                        <a:pt x="70" y="123"/>
                        <a:pt x="71" y="125"/>
                        <a:pt x="75" y="126"/>
                      </a:cubicBezTo>
                      <a:cubicBezTo>
                        <a:pt x="78" y="126"/>
                        <a:pt x="81" y="126"/>
                        <a:pt x="83" y="127"/>
                      </a:cubicBezTo>
                      <a:cubicBezTo>
                        <a:pt x="89" y="127"/>
                        <a:pt x="94" y="127"/>
                        <a:pt x="100" y="128"/>
                      </a:cubicBezTo>
                      <a:cubicBezTo>
                        <a:pt x="100" y="141"/>
                        <a:pt x="100" y="154"/>
                        <a:pt x="100" y="168"/>
                      </a:cubicBezTo>
                      <a:cubicBezTo>
                        <a:pt x="113" y="169"/>
                        <a:pt x="125" y="169"/>
                        <a:pt x="138" y="168"/>
                      </a:cubicBezTo>
                      <a:cubicBezTo>
                        <a:pt x="138" y="154"/>
                        <a:pt x="138" y="141"/>
                        <a:pt x="138" y="127"/>
                      </a:cubicBezTo>
                      <a:cubicBezTo>
                        <a:pt x="149" y="127"/>
                        <a:pt x="160" y="127"/>
                        <a:pt x="172" y="127"/>
                      </a:cubicBezTo>
                      <a:close/>
                      <a:moveTo>
                        <a:pt x="193" y="184"/>
                      </a:moveTo>
                      <a:cubicBezTo>
                        <a:pt x="191" y="184"/>
                        <a:pt x="190" y="183"/>
                        <a:pt x="189" y="183"/>
                      </a:cubicBezTo>
                      <a:cubicBezTo>
                        <a:pt x="145" y="184"/>
                        <a:pt x="101" y="184"/>
                        <a:pt x="56" y="184"/>
                      </a:cubicBezTo>
                      <a:cubicBezTo>
                        <a:pt x="54" y="184"/>
                        <a:pt x="51" y="185"/>
                        <a:pt x="49" y="185"/>
                      </a:cubicBezTo>
                      <a:cubicBezTo>
                        <a:pt x="49" y="193"/>
                        <a:pt x="49" y="199"/>
                        <a:pt x="49" y="205"/>
                      </a:cubicBezTo>
                      <a:cubicBezTo>
                        <a:pt x="49" y="210"/>
                        <a:pt x="50" y="212"/>
                        <a:pt x="55" y="212"/>
                      </a:cubicBezTo>
                      <a:cubicBezTo>
                        <a:pt x="61" y="212"/>
                        <a:pt x="68" y="212"/>
                        <a:pt x="75" y="212"/>
                      </a:cubicBezTo>
                      <a:cubicBezTo>
                        <a:pt x="109" y="212"/>
                        <a:pt x="144" y="211"/>
                        <a:pt x="178" y="211"/>
                      </a:cubicBezTo>
                      <a:cubicBezTo>
                        <a:pt x="183" y="211"/>
                        <a:pt x="188" y="210"/>
                        <a:pt x="194" y="210"/>
                      </a:cubicBezTo>
                      <a:cubicBezTo>
                        <a:pt x="194" y="202"/>
                        <a:pt x="194" y="195"/>
                        <a:pt x="194" y="189"/>
                      </a:cubicBezTo>
                      <a:cubicBezTo>
                        <a:pt x="194" y="187"/>
                        <a:pt x="193" y="186"/>
                        <a:pt x="193" y="184"/>
                      </a:cubicBezTo>
                      <a:close/>
                    </a:path>
                  </a:pathLst>
                </a:custGeom>
                <a:solidFill>
                  <a:srgbClr val="D8A4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íŝlíḑê">
                  <a:extLst>
                    <a:ext uri="{FF2B5EF4-FFF2-40B4-BE49-F238E27FC236}">
                      <a16:creationId xmlns:a16="http://schemas.microsoft.com/office/drawing/2014/main" id="{1394FB89-4977-4981-E07C-AF6F84E77B47}"/>
                    </a:ext>
                  </a:extLst>
                </p:cNvPr>
                <p:cNvSpPr/>
                <p:nvPr/>
              </p:nvSpPr>
              <p:spPr bwMode="auto">
                <a:xfrm>
                  <a:off x="5581651" y="5191125"/>
                  <a:ext cx="144463" cy="889000"/>
                </a:xfrm>
                <a:custGeom>
                  <a:avLst/>
                  <a:gdLst>
                    <a:gd name="T0" fmla="*/ 3 w 44"/>
                    <a:gd name="T1" fmla="*/ 0 h 270"/>
                    <a:gd name="T2" fmla="*/ 13 w 44"/>
                    <a:gd name="T3" fmla="*/ 11 h 270"/>
                    <a:gd name="T4" fmla="*/ 39 w 44"/>
                    <a:gd name="T5" fmla="*/ 39 h 270"/>
                    <a:gd name="T6" fmla="*/ 43 w 44"/>
                    <a:gd name="T7" fmla="*/ 51 h 270"/>
                    <a:gd name="T8" fmla="*/ 44 w 44"/>
                    <a:gd name="T9" fmla="*/ 260 h 270"/>
                    <a:gd name="T10" fmla="*/ 44 w 44"/>
                    <a:gd name="T11" fmla="*/ 270 h 270"/>
                    <a:gd name="T12" fmla="*/ 39 w 44"/>
                    <a:gd name="T13" fmla="*/ 266 h 270"/>
                    <a:gd name="T14" fmla="*/ 4 w 44"/>
                    <a:gd name="T15" fmla="*/ 228 h 270"/>
                    <a:gd name="T16" fmla="*/ 1 w 44"/>
                    <a:gd name="T17" fmla="*/ 220 h 270"/>
                    <a:gd name="T18" fmla="*/ 0 w 44"/>
                    <a:gd name="T19" fmla="*/ 8 h 270"/>
                    <a:gd name="T20" fmla="*/ 1 w 44"/>
                    <a:gd name="T21" fmla="*/ 1 h 270"/>
                    <a:gd name="T22" fmla="*/ 3 w 44"/>
                    <a:gd name="T23" fmla="*/ 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270">
                      <a:moveTo>
                        <a:pt x="3" y="0"/>
                      </a:moveTo>
                      <a:cubicBezTo>
                        <a:pt x="6" y="4"/>
                        <a:pt x="9" y="8"/>
                        <a:pt x="13" y="11"/>
                      </a:cubicBezTo>
                      <a:cubicBezTo>
                        <a:pt x="21" y="20"/>
                        <a:pt x="30" y="30"/>
                        <a:pt x="39" y="39"/>
                      </a:cubicBezTo>
                      <a:cubicBezTo>
                        <a:pt x="42" y="42"/>
                        <a:pt x="43" y="46"/>
                        <a:pt x="43" y="51"/>
                      </a:cubicBezTo>
                      <a:cubicBezTo>
                        <a:pt x="43" y="120"/>
                        <a:pt x="44" y="190"/>
                        <a:pt x="44" y="260"/>
                      </a:cubicBezTo>
                      <a:cubicBezTo>
                        <a:pt x="44" y="263"/>
                        <a:pt x="44" y="265"/>
                        <a:pt x="44" y="270"/>
                      </a:cubicBezTo>
                      <a:cubicBezTo>
                        <a:pt x="42" y="268"/>
                        <a:pt x="40" y="267"/>
                        <a:pt x="39" y="266"/>
                      </a:cubicBezTo>
                      <a:cubicBezTo>
                        <a:pt x="28" y="253"/>
                        <a:pt x="16" y="241"/>
                        <a:pt x="4" y="228"/>
                      </a:cubicBezTo>
                      <a:cubicBezTo>
                        <a:pt x="2" y="226"/>
                        <a:pt x="1" y="223"/>
                        <a:pt x="1" y="220"/>
                      </a:cubicBezTo>
                      <a:cubicBezTo>
                        <a:pt x="1" y="149"/>
                        <a:pt x="1" y="79"/>
                        <a:pt x="0" y="8"/>
                      </a:cubicBezTo>
                      <a:cubicBezTo>
                        <a:pt x="0" y="6"/>
                        <a:pt x="1" y="4"/>
                        <a:pt x="1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B58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íšľiḋe">
                  <a:extLst>
                    <a:ext uri="{FF2B5EF4-FFF2-40B4-BE49-F238E27FC236}">
                      <a16:creationId xmlns:a16="http://schemas.microsoft.com/office/drawing/2014/main" id="{C70012C3-1BDF-238E-C746-5E03B3385FD1}"/>
                    </a:ext>
                  </a:extLst>
                </p:cNvPr>
                <p:cNvSpPr/>
                <p:nvPr/>
              </p:nvSpPr>
              <p:spPr bwMode="auto">
                <a:xfrm>
                  <a:off x="6043613" y="5154613"/>
                  <a:ext cx="452438" cy="165100"/>
                </a:xfrm>
                <a:custGeom>
                  <a:avLst/>
                  <a:gdLst>
                    <a:gd name="T0" fmla="*/ 0 w 137"/>
                    <a:gd name="T1" fmla="*/ 2 h 50"/>
                    <a:gd name="T2" fmla="*/ 6 w 137"/>
                    <a:gd name="T3" fmla="*/ 1 h 50"/>
                    <a:gd name="T4" fmla="*/ 86 w 137"/>
                    <a:gd name="T5" fmla="*/ 0 h 50"/>
                    <a:gd name="T6" fmla="*/ 99 w 137"/>
                    <a:gd name="T7" fmla="*/ 6 h 50"/>
                    <a:gd name="T8" fmla="*/ 133 w 137"/>
                    <a:gd name="T9" fmla="*/ 42 h 50"/>
                    <a:gd name="T10" fmla="*/ 137 w 137"/>
                    <a:gd name="T11" fmla="*/ 48 h 50"/>
                    <a:gd name="T12" fmla="*/ 129 w 137"/>
                    <a:gd name="T13" fmla="*/ 49 h 50"/>
                    <a:gd name="T14" fmla="*/ 50 w 137"/>
                    <a:gd name="T15" fmla="*/ 50 h 50"/>
                    <a:gd name="T16" fmla="*/ 34 w 137"/>
                    <a:gd name="T17" fmla="*/ 43 h 50"/>
                    <a:gd name="T18" fmla="*/ 2 w 137"/>
                    <a:gd name="T19" fmla="*/ 5 h 50"/>
                    <a:gd name="T20" fmla="*/ 0 w 137"/>
                    <a:gd name="T21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0">
                      <a:moveTo>
                        <a:pt x="0" y="2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33" y="1"/>
                        <a:pt x="59" y="1"/>
                        <a:pt x="86" y="0"/>
                      </a:cubicBezTo>
                      <a:cubicBezTo>
                        <a:pt x="91" y="0"/>
                        <a:pt x="95" y="2"/>
                        <a:pt x="99" y="6"/>
                      </a:cubicBezTo>
                      <a:cubicBezTo>
                        <a:pt x="110" y="18"/>
                        <a:pt x="122" y="30"/>
                        <a:pt x="133" y="42"/>
                      </a:cubicBezTo>
                      <a:cubicBezTo>
                        <a:pt x="134" y="44"/>
                        <a:pt x="135" y="46"/>
                        <a:pt x="137" y="48"/>
                      </a:cubicBezTo>
                      <a:cubicBezTo>
                        <a:pt x="134" y="48"/>
                        <a:pt x="132" y="49"/>
                        <a:pt x="129" y="49"/>
                      </a:cubicBezTo>
                      <a:cubicBezTo>
                        <a:pt x="103" y="49"/>
                        <a:pt x="76" y="49"/>
                        <a:pt x="50" y="50"/>
                      </a:cubicBezTo>
                      <a:cubicBezTo>
                        <a:pt x="43" y="50"/>
                        <a:pt x="39" y="48"/>
                        <a:pt x="34" y="43"/>
                      </a:cubicBezTo>
                      <a:cubicBezTo>
                        <a:pt x="24" y="30"/>
                        <a:pt x="12" y="18"/>
                        <a:pt x="2" y="5"/>
                      </a:cubicBezTo>
                      <a:cubicBezTo>
                        <a:pt x="1" y="5"/>
                        <a:pt x="1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9C7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î$1ïďé">
                  <a:extLst>
                    <a:ext uri="{FF2B5EF4-FFF2-40B4-BE49-F238E27FC236}">
                      <a16:creationId xmlns:a16="http://schemas.microsoft.com/office/drawing/2014/main" id="{EAF13E6A-9450-B409-B047-84D77445C48A}"/>
                    </a:ext>
                  </a:extLst>
                </p:cNvPr>
                <p:cNvSpPr/>
                <p:nvPr/>
              </p:nvSpPr>
              <p:spPr bwMode="auto">
                <a:xfrm>
                  <a:off x="5600701" y="5162550"/>
                  <a:ext cx="379413" cy="157163"/>
                </a:xfrm>
                <a:custGeom>
                  <a:avLst/>
                  <a:gdLst>
                    <a:gd name="T0" fmla="*/ 115 w 115"/>
                    <a:gd name="T1" fmla="*/ 47 h 48"/>
                    <a:gd name="T2" fmla="*/ 107 w 115"/>
                    <a:gd name="T3" fmla="*/ 48 h 48"/>
                    <a:gd name="T4" fmla="*/ 50 w 115"/>
                    <a:gd name="T5" fmla="*/ 47 h 48"/>
                    <a:gd name="T6" fmla="*/ 41 w 115"/>
                    <a:gd name="T7" fmla="*/ 45 h 48"/>
                    <a:gd name="T8" fmla="*/ 0 w 115"/>
                    <a:gd name="T9" fmla="*/ 1 h 48"/>
                    <a:gd name="T10" fmla="*/ 6 w 115"/>
                    <a:gd name="T11" fmla="*/ 0 h 48"/>
                    <a:gd name="T12" fmla="*/ 68 w 115"/>
                    <a:gd name="T13" fmla="*/ 0 h 48"/>
                    <a:gd name="T14" fmla="*/ 78 w 115"/>
                    <a:gd name="T15" fmla="*/ 3 h 48"/>
                    <a:gd name="T16" fmla="*/ 115 w 115"/>
                    <a:gd name="T17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5" h="48">
                      <a:moveTo>
                        <a:pt x="115" y="47"/>
                      </a:moveTo>
                      <a:cubicBezTo>
                        <a:pt x="112" y="48"/>
                        <a:pt x="110" y="48"/>
                        <a:pt x="107" y="48"/>
                      </a:cubicBezTo>
                      <a:cubicBezTo>
                        <a:pt x="88" y="48"/>
                        <a:pt x="69" y="48"/>
                        <a:pt x="50" y="47"/>
                      </a:cubicBezTo>
                      <a:cubicBezTo>
                        <a:pt x="47" y="47"/>
                        <a:pt x="43" y="47"/>
                        <a:pt x="41" y="45"/>
                      </a:cubicBezTo>
                      <a:cubicBezTo>
                        <a:pt x="27" y="31"/>
                        <a:pt x="14" y="16"/>
                        <a:pt x="0" y="1"/>
                      </a:cubicBezTo>
                      <a:cubicBezTo>
                        <a:pt x="3" y="0"/>
                        <a:pt x="4" y="0"/>
                        <a:pt x="6" y="0"/>
                      </a:cubicBezTo>
                      <a:cubicBezTo>
                        <a:pt x="27" y="0"/>
                        <a:pt x="47" y="0"/>
                        <a:pt x="68" y="0"/>
                      </a:cubicBezTo>
                      <a:cubicBezTo>
                        <a:pt x="72" y="0"/>
                        <a:pt x="75" y="0"/>
                        <a:pt x="78" y="3"/>
                      </a:cubicBezTo>
                      <a:cubicBezTo>
                        <a:pt x="90" y="18"/>
                        <a:pt x="102" y="32"/>
                        <a:pt x="115" y="47"/>
                      </a:cubicBezTo>
                      <a:close/>
                    </a:path>
                  </a:pathLst>
                </a:custGeom>
                <a:solidFill>
                  <a:srgbClr val="9C7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ísḻîḑè">
                  <a:extLst>
                    <a:ext uri="{FF2B5EF4-FFF2-40B4-BE49-F238E27FC236}">
                      <a16:creationId xmlns:a16="http://schemas.microsoft.com/office/drawing/2014/main" id="{65805735-6012-37AE-80C6-15B31BD4084A}"/>
                    </a:ext>
                  </a:extLst>
                </p:cNvPr>
                <p:cNvSpPr/>
                <p:nvPr/>
              </p:nvSpPr>
              <p:spPr bwMode="auto">
                <a:xfrm>
                  <a:off x="5881688" y="5154613"/>
                  <a:ext cx="263525" cy="165100"/>
                </a:xfrm>
                <a:custGeom>
                  <a:avLst/>
                  <a:gdLst>
                    <a:gd name="T0" fmla="*/ 0 w 80"/>
                    <a:gd name="T1" fmla="*/ 2 h 50"/>
                    <a:gd name="T2" fmla="*/ 26 w 80"/>
                    <a:gd name="T3" fmla="*/ 1 h 50"/>
                    <a:gd name="T4" fmla="*/ 49 w 80"/>
                    <a:gd name="T5" fmla="*/ 12 h 50"/>
                    <a:gd name="T6" fmla="*/ 80 w 80"/>
                    <a:gd name="T7" fmla="*/ 49 h 50"/>
                    <a:gd name="T8" fmla="*/ 74 w 80"/>
                    <a:gd name="T9" fmla="*/ 50 h 50"/>
                    <a:gd name="T10" fmla="*/ 46 w 80"/>
                    <a:gd name="T11" fmla="*/ 50 h 50"/>
                    <a:gd name="T12" fmla="*/ 37 w 80"/>
                    <a:gd name="T13" fmla="*/ 47 h 50"/>
                    <a:gd name="T14" fmla="*/ 0 w 80"/>
                    <a:gd name="T15" fmla="*/ 5 h 50"/>
                    <a:gd name="T16" fmla="*/ 0 w 80"/>
                    <a:gd name="T1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50">
                      <a:moveTo>
                        <a:pt x="0" y="2"/>
                      </a:moveTo>
                      <a:cubicBezTo>
                        <a:pt x="9" y="2"/>
                        <a:pt x="17" y="2"/>
                        <a:pt x="26" y="1"/>
                      </a:cubicBezTo>
                      <a:cubicBezTo>
                        <a:pt x="36" y="0"/>
                        <a:pt x="43" y="4"/>
                        <a:pt x="49" y="12"/>
                      </a:cubicBezTo>
                      <a:cubicBezTo>
                        <a:pt x="58" y="24"/>
                        <a:pt x="69" y="36"/>
                        <a:pt x="80" y="49"/>
                      </a:cubicBezTo>
                      <a:cubicBezTo>
                        <a:pt x="78" y="49"/>
                        <a:pt x="76" y="49"/>
                        <a:pt x="74" y="50"/>
                      </a:cubicBezTo>
                      <a:cubicBezTo>
                        <a:pt x="65" y="50"/>
                        <a:pt x="55" y="50"/>
                        <a:pt x="46" y="50"/>
                      </a:cubicBezTo>
                      <a:cubicBezTo>
                        <a:pt x="43" y="50"/>
                        <a:pt x="39" y="49"/>
                        <a:pt x="37" y="47"/>
                      </a:cubicBezTo>
                      <a:cubicBezTo>
                        <a:pt x="25" y="33"/>
                        <a:pt x="13" y="19"/>
                        <a:pt x="0" y="5"/>
                      </a:cubicBezTo>
                      <a:cubicBezTo>
                        <a:pt x="0" y="4"/>
                        <a:pt x="0" y="4"/>
                        <a:pt x="0" y="2"/>
                      </a:cubicBezTo>
                      <a:close/>
                    </a:path>
                  </a:pathLst>
                </a:custGeom>
                <a:solidFill>
                  <a:srgbClr val="B58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îṡḷiďe">
                  <a:extLst>
                    <a:ext uri="{FF2B5EF4-FFF2-40B4-BE49-F238E27FC236}">
                      <a16:creationId xmlns:a16="http://schemas.microsoft.com/office/drawing/2014/main" id="{6F0FD7BF-216D-E0D7-0C35-AC1677618F6F}"/>
                    </a:ext>
                  </a:extLst>
                </p:cNvPr>
                <p:cNvSpPr/>
                <p:nvPr/>
              </p:nvSpPr>
              <p:spPr bwMode="auto">
                <a:xfrm>
                  <a:off x="6016626" y="5346700"/>
                  <a:ext cx="146050" cy="131763"/>
                </a:xfrm>
                <a:custGeom>
                  <a:avLst/>
                  <a:gdLst>
                    <a:gd name="T0" fmla="*/ 44 w 44"/>
                    <a:gd name="T1" fmla="*/ 40 h 40"/>
                    <a:gd name="T2" fmla="*/ 2 w 44"/>
                    <a:gd name="T3" fmla="*/ 40 h 40"/>
                    <a:gd name="T4" fmla="*/ 1 w 44"/>
                    <a:gd name="T5" fmla="*/ 0 h 40"/>
                    <a:gd name="T6" fmla="*/ 44 w 44"/>
                    <a:gd name="T7" fmla="*/ 0 h 40"/>
                    <a:gd name="T8" fmla="*/ 44 w 44"/>
                    <a:gd name="T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0">
                      <a:moveTo>
                        <a:pt x="44" y="40"/>
                      </a:moveTo>
                      <a:cubicBezTo>
                        <a:pt x="30" y="40"/>
                        <a:pt x="16" y="40"/>
                        <a:pt x="2" y="40"/>
                      </a:cubicBezTo>
                      <a:cubicBezTo>
                        <a:pt x="0" y="27"/>
                        <a:pt x="1" y="14"/>
                        <a:pt x="1" y="0"/>
                      </a:cubicBezTo>
                      <a:cubicBezTo>
                        <a:pt x="16" y="0"/>
                        <a:pt x="30" y="0"/>
                        <a:pt x="44" y="0"/>
                      </a:cubicBezTo>
                      <a:cubicBezTo>
                        <a:pt x="44" y="13"/>
                        <a:pt x="44" y="26"/>
                        <a:pt x="44" y="40"/>
                      </a:cubicBezTo>
                      <a:close/>
                    </a:path>
                  </a:pathLst>
                </a:custGeom>
                <a:solidFill>
                  <a:srgbClr val="B58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íşlíḓe">
                  <a:extLst>
                    <a:ext uri="{FF2B5EF4-FFF2-40B4-BE49-F238E27FC236}">
                      <a16:creationId xmlns:a16="http://schemas.microsoft.com/office/drawing/2014/main" id="{44D6A8CC-1C10-DAB2-256C-A1FE4D08ABB7}"/>
                    </a:ext>
                  </a:extLst>
                </p:cNvPr>
                <p:cNvSpPr/>
                <p:nvPr/>
              </p:nvSpPr>
              <p:spPr bwMode="auto">
                <a:xfrm>
                  <a:off x="5976938" y="5543550"/>
                  <a:ext cx="336550" cy="352425"/>
                </a:xfrm>
                <a:custGeom>
                  <a:avLst/>
                  <a:gdLst>
                    <a:gd name="T0" fmla="*/ 102 w 102"/>
                    <a:gd name="T1" fmla="*/ 65 h 107"/>
                    <a:gd name="T2" fmla="*/ 68 w 102"/>
                    <a:gd name="T3" fmla="*/ 65 h 107"/>
                    <a:gd name="T4" fmla="*/ 68 w 102"/>
                    <a:gd name="T5" fmla="*/ 106 h 107"/>
                    <a:gd name="T6" fmla="*/ 30 w 102"/>
                    <a:gd name="T7" fmla="*/ 106 h 107"/>
                    <a:gd name="T8" fmla="*/ 30 w 102"/>
                    <a:gd name="T9" fmla="*/ 66 h 107"/>
                    <a:gd name="T10" fmla="*/ 13 w 102"/>
                    <a:gd name="T11" fmla="*/ 65 h 107"/>
                    <a:gd name="T12" fmla="*/ 5 w 102"/>
                    <a:gd name="T13" fmla="*/ 64 h 107"/>
                    <a:gd name="T14" fmla="*/ 2 w 102"/>
                    <a:gd name="T15" fmla="*/ 57 h 107"/>
                    <a:gd name="T16" fmla="*/ 4 w 102"/>
                    <a:gd name="T17" fmla="*/ 54 h 107"/>
                    <a:gd name="T18" fmla="*/ 43 w 102"/>
                    <a:gd name="T19" fmla="*/ 7 h 107"/>
                    <a:gd name="T20" fmla="*/ 51 w 102"/>
                    <a:gd name="T21" fmla="*/ 0 h 107"/>
                    <a:gd name="T22" fmla="*/ 57 w 102"/>
                    <a:gd name="T23" fmla="*/ 6 h 107"/>
                    <a:gd name="T24" fmla="*/ 101 w 102"/>
                    <a:gd name="T25" fmla="*/ 60 h 107"/>
                    <a:gd name="T26" fmla="*/ 102 w 102"/>
                    <a:gd name="T27" fmla="*/ 65 h 107"/>
                    <a:gd name="T28" fmla="*/ 51 w 102"/>
                    <a:gd name="T29" fmla="*/ 7 h 107"/>
                    <a:gd name="T30" fmla="*/ 9 w 102"/>
                    <a:gd name="T31" fmla="*/ 59 h 107"/>
                    <a:gd name="T32" fmla="*/ 36 w 102"/>
                    <a:gd name="T33" fmla="*/ 60 h 107"/>
                    <a:gd name="T34" fmla="*/ 36 w 102"/>
                    <a:gd name="T35" fmla="*/ 100 h 107"/>
                    <a:gd name="T36" fmla="*/ 62 w 102"/>
                    <a:gd name="T37" fmla="*/ 99 h 107"/>
                    <a:gd name="T38" fmla="*/ 62 w 102"/>
                    <a:gd name="T39" fmla="*/ 60 h 107"/>
                    <a:gd name="T40" fmla="*/ 92 w 102"/>
                    <a:gd name="T41" fmla="*/ 58 h 107"/>
                    <a:gd name="T42" fmla="*/ 51 w 102"/>
                    <a:gd name="T43" fmla="*/ 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2" h="107">
                      <a:moveTo>
                        <a:pt x="102" y="65"/>
                      </a:moveTo>
                      <a:cubicBezTo>
                        <a:pt x="90" y="65"/>
                        <a:pt x="79" y="65"/>
                        <a:pt x="68" y="65"/>
                      </a:cubicBezTo>
                      <a:cubicBezTo>
                        <a:pt x="68" y="79"/>
                        <a:pt x="68" y="92"/>
                        <a:pt x="68" y="106"/>
                      </a:cubicBezTo>
                      <a:cubicBezTo>
                        <a:pt x="55" y="107"/>
                        <a:pt x="43" y="107"/>
                        <a:pt x="30" y="106"/>
                      </a:cubicBezTo>
                      <a:cubicBezTo>
                        <a:pt x="30" y="92"/>
                        <a:pt x="30" y="79"/>
                        <a:pt x="30" y="66"/>
                      </a:cubicBezTo>
                      <a:cubicBezTo>
                        <a:pt x="24" y="65"/>
                        <a:pt x="19" y="65"/>
                        <a:pt x="13" y="65"/>
                      </a:cubicBezTo>
                      <a:cubicBezTo>
                        <a:pt x="11" y="64"/>
                        <a:pt x="8" y="64"/>
                        <a:pt x="5" y="64"/>
                      </a:cubicBezTo>
                      <a:cubicBezTo>
                        <a:pt x="1" y="63"/>
                        <a:pt x="0" y="61"/>
                        <a:pt x="2" y="57"/>
                      </a:cubicBezTo>
                      <a:cubicBezTo>
                        <a:pt x="2" y="56"/>
                        <a:pt x="3" y="55"/>
                        <a:pt x="4" y="54"/>
                      </a:cubicBezTo>
                      <a:cubicBezTo>
                        <a:pt x="17" y="39"/>
                        <a:pt x="30" y="23"/>
                        <a:pt x="43" y="7"/>
                      </a:cubicBezTo>
                      <a:cubicBezTo>
                        <a:pt x="45" y="5"/>
                        <a:pt x="48" y="2"/>
                        <a:pt x="51" y="0"/>
                      </a:cubicBezTo>
                      <a:cubicBezTo>
                        <a:pt x="53" y="2"/>
                        <a:pt x="55" y="4"/>
                        <a:pt x="57" y="6"/>
                      </a:cubicBezTo>
                      <a:cubicBezTo>
                        <a:pt x="72" y="24"/>
                        <a:pt x="86" y="42"/>
                        <a:pt x="101" y="60"/>
                      </a:cubicBezTo>
                      <a:cubicBezTo>
                        <a:pt x="102" y="60"/>
                        <a:pt x="101" y="62"/>
                        <a:pt x="102" y="65"/>
                      </a:cubicBezTo>
                      <a:close/>
                      <a:moveTo>
                        <a:pt x="51" y="7"/>
                      </a:moveTo>
                      <a:cubicBezTo>
                        <a:pt x="36" y="25"/>
                        <a:pt x="23" y="41"/>
                        <a:pt x="9" y="59"/>
                      </a:cubicBezTo>
                      <a:cubicBezTo>
                        <a:pt x="19" y="59"/>
                        <a:pt x="27" y="59"/>
                        <a:pt x="36" y="60"/>
                      </a:cubicBezTo>
                      <a:cubicBezTo>
                        <a:pt x="36" y="73"/>
                        <a:pt x="36" y="86"/>
                        <a:pt x="36" y="100"/>
                      </a:cubicBezTo>
                      <a:cubicBezTo>
                        <a:pt x="45" y="100"/>
                        <a:pt x="53" y="101"/>
                        <a:pt x="62" y="99"/>
                      </a:cubicBezTo>
                      <a:cubicBezTo>
                        <a:pt x="62" y="86"/>
                        <a:pt x="62" y="73"/>
                        <a:pt x="62" y="60"/>
                      </a:cubicBezTo>
                      <a:cubicBezTo>
                        <a:pt x="72" y="58"/>
                        <a:pt x="82" y="61"/>
                        <a:pt x="92" y="58"/>
                      </a:cubicBezTo>
                      <a:cubicBezTo>
                        <a:pt x="78" y="41"/>
                        <a:pt x="65" y="25"/>
                        <a:pt x="51" y="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ïsḷiďê">
                  <a:extLst>
                    <a:ext uri="{FF2B5EF4-FFF2-40B4-BE49-F238E27FC236}">
                      <a16:creationId xmlns:a16="http://schemas.microsoft.com/office/drawing/2014/main" id="{B76BCC7A-2CCC-AEC6-611D-218183D8C7E8}"/>
                    </a:ext>
                  </a:extLst>
                </p:cNvPr>
                <p:cNvSpPr/>
                <p:nvPr/>
              </p:nvSpPr>
              <p:spPr bwMode="auto">
                <a:xfrm>
                  <a:off x="5908676" y="5942013"/>
                  <a:ext cx="477838" cy="95250"/>
                </a:xfrm>
                <a:custGeom>
                  <a:avLst/>
                  <a:gdLst>
                    <a:gd name="T0" fmla="*/ 144 w 145"/>
                    <a:gd name="T1" fmla="*/ 1 h 29"/>
                    <a:gd name="T2" fmla="*/ 145 w 145"/>
                    <a:gd name="T3" fmla="*/ 6 h 29"/>
                    <a:gd name="T4" fmla="*/ 145 w 145"/>
                    <a:gd name="T5" fmla="*/ 27 h 29"/>
                    <a:gd name="T6" fmla="*/ 129 w 145"/>
                    <a:gd name="T7" fmla="*/ 28 h 29"/>
                    <a:gd name="T8" fmla="*/ 26 w 145"/>
                    <a:gd name="T9" fmla="*/ 29 h 29"/>
                    <a:gd name="T10" fmla="*/ 6 w 145"/>
                    <a:gd name="T11" fmla="*/ 29 h 29"/>
                    <a:gd name="T12" fmla="*/ 0 w 145"/>
                    <a:gd name="T13" fmla="*/ 22 h 29"/>
                    <a:gd name="T14" fmla="*/ 0 w 145"/>
                    <a:gd name="T15" fmla="*/ 2 h 29"/>
                    <a:gd name="T16" fmla="*/ 7 w 145"/>
                    <a:gd name="T17" fmla="*/ 1 h 29"/>
                    <a:gd name="T18" fmla="*/ 140 w 145"/>
                    <a:gd name="T19" fmla="*/ 0 h 29"/>
                    <a:gd name="T20" fmla="*/ 144 w 145"/>
                    <a:gd name="T21" fmla="*/ 1 h 29"/>
                    <a:gd name="T22" fmla="*/ 6 w 145"/>
                    <a:gd name="T23" fmla="*/ 22 h 29"/>
                    <a:gd name="T24" fmla="*/ 139 w 145"/>
                    <a:gd name="T25" fmla="*/ 21 h 29"/>
                    <a:gd name="T26" fmla="*/ 139 w 145"/>
                    <a:gd name="T27" fmla="*/ 7 h 29"/>
                    <a:gd name="T28" fmla="*/ 6 w 145"/>
                    <a:gd name="T29" fmla="*/ 7 h 29"/>
                    <a:gd name="T30" fmla="*/ 6 w 145"/>
                    <a:gd name="T31" fmla="*/ 2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5" h="29">
                      <a:moveTo>
                        <a:pt x="144" y="1"/>
                      </a:moveTo>
                      <a:cubicBezTo>
                        <a:pt x="144" y="3"/>
                        <a:pt x="145" y="4"/>
                        <a:pt x="145" y="6"/>
                      </a:cubicBezTo>
                      <a:cubicBezTo>
                        <a:pt x="145" y="12"/>
                        <a:pt x="145" y="19"/>
                        <a:pt x="145" y="27"/>
                      </a:cubicBezTo>
                      <a:cubicBezTo>
                        <a:pt x="139" y="27"/>
                        <a:pt x="134" y="28"/>
                        <a:pt x="129" y="28"/>
                      </a:cubicBezTo>
                      <a:cubicBezTo>
                        <a:pt x="95" y="28"/>
                        <a:pt x="60" y="29"/>
                        <a:pt x="26" y="29"/>
                      </a:cubicBezTo>
                      <a:cubicBezTo>
                        <a:pt x="19" y="29"/>
                        <a:pt x="12" y="29"/>
                        <a:pt x="6" y="29"/>
                      </a:cubicBezTo>
                      <a:cubicBezTo>
                        <a:pt x="1" y="29"/>
                        <a:pt x="0" y="27"/>
                        <a:pt x="0" y="22"/>
                      </a:cubicBezTo>
                      <a:cubicBezTo>
                        <a:pt x="0" y="16"/>
                        <a:pt x="0" y="10"/>
                        <a:pt x="0" y="2"/>
                      </a:cubicBezTo>
                      <a:cubicBezTo>
                        <a:pt x="2" y="2"/>
                        <a:pt x="5" y="1"/>
                        <a:pt x="7" y="1"/>
                      </a:cubicBezTo>
                      <a:cubicBezTo>
                        <a:pt x="52" y="1"/>
                        <a:pt x="96" y="1"/>
                        <a:pt x="140" y="0"/>
                      </a:cubicBezTo>
                      <a:cubicBezTo>
                        <a:pt x="141" y="0"/>
                        <a:pt x="142" y="1"/>
                        <a:pt x="144" y="1"/>
                      </a:cubicBezTo>
                      <a:close/>
                      <a:moveTo>
                        <a:pt x="6" y="22"/>
                      </a:moveTo>
                      <a:cubicBezTo>
                        <a:pt x="14" y="24"/>
                        <a:pt x="132" y="23"/>
                        <a:pt x="139" y="21"/>
                      </a:cubicBezTo>
                      <a:cubicBezTo>
                        <a:pt x="139" y="16"/>
                        <a:pt x="139" y="12"/>
                        <a:pt x="139" y="7"/>
                      </a:cubicBezTo>
                      <a:cubicBezTo>
                        <a:pt x="94" y="7"/>
                        <a:pt x="50" y="7"/>
                        <a:pt x="6" y="7"/>
                      </a:cubicBezTo>
                      <a:cubicBezTo>
                        <a:pt x="6" y="13"/>
                        <a:pt x="6" y="18"/>
                        <a:pt x="6" y="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íSlîdé">
                  <a:extLst>
                    <a:ext uri="{FF2B5EF4-FFF2-40B4-BE49-F238E27FC236}">
                      <a16:creationId xmlns:a16="http://schemas.microsoft.com/office/drawing/2014/main" id="{736C4708-55FE-8B73-7C33-A6C097C86E0A}"/>
                    </a:ext>
                  </a:extLst>
                </p:cNvPr>
                <p:cNvSpPr/>
                <p:nvPr/>
              </p:nvSpPr>
              <p:spPr bwMode="auto">
                <a:xfrm>
                  <a:off x="6007101" y="5567363"/>
                  <a:ext cx="273050" cy="309563"/>
                </a:xfrm>
                <a:custGeom>
                  <a:avLst/>
                  <a:gdLst>
                    <a:gd name="T0" fmla="*/ 42 w 83"/>
                    <a:gd name="T1" fmla="*/ 0 h 94"/>
                    <a:gd name="T2" fmla="*/ 83 w 83"/>
                    <a:gd name="T3" fmla="*/ 51 h 94"/>
                    <a:gd name="T4" fmla="*/ 53 w 83"/>
                    <a:gd name="T5" fmla="*/ 53 h 94"/>
                    <a:gd name="T6" fmla="*/ 53 w 83"/>
                    <a:gd name="T7" fmla="*/ 92 h 94"/>
                    <a:gd name="T8" fmla="*/ 27 w 83"/>
                    <a:gd name="T9" fmla="*/ 93 h 94"/>
                    <a:gd name="T10" fmla="*/ 27 w 83"/>
                    <a:gd name="T11" fmla="*/ 53 h 94"/>
                    <a:gd name="T12" fmla="*/ 0 w 83"/>
                    <a:gd name="T13" fmla="*/ 52 h 94"/>
                    <a:gd name="T14" fmla="*/ 42 w 83"/>
                    <a:gd name="T15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94">
                      <a:moveTo>
                        <a:pt x="42" y="0"/>
                      </a:moveTo>
                      <a:cubicBezTo>
                        <a:pt x="56" y="18"/>
                        <a:pt x="69" y="34"/>
                        <a:pt x="83" y="51"/>
                      </a:cubicBezTo>
                      <a:cubicBezTo>
                        <a:pt x="73" y="54"/>
                        <a:pt x="63" y="51"/>
                        <a:pt x="53" y="53"/>
                      </a:cubicBezTo>
                      <a:cubicBezTo>
                        <a:pt x="53" y="66"/>
                        <a:pt x="53" y="79"/>
                        <a:pt x="53" y="92"/>
                      </a:cubicBezTo>
                      <a:cubicBezTo>
                        <a:pt x="44" y="94"/>
                        <a:pt x="36" y="93"/>
                        <a:pt x="27" y="93"/>
                      </a:cubicBezTo>
                      <a:cubicBezTo>
                        <a:pt x="27" y="79"/>
                        <a:pt x="27" y="66"/>
                        <a:pt x="27" y="53"/>
                      </a:cubicBezTo>
                      <a:cubicBezTo>
                        <a:pt x="18" y="52"/>
                        <a:pt x="10" y="52"/>
                        <a:pt x="0" y="52"/>
                      </a:cubicBezTo>
                      <a:cubicBezTo>
                        <a:pt x="14" y="34"/>
                        <a:pt x="27" y="18"/>
                        <a:pt x="42" y="0"/>
                      </a:cubicBezTo>
                      <a:close/>
                    </a:path>
                  </a:pathLst>
                </a:custGeom>
                <a:solidFill>
                  <a:srgbClr val="3A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ïşḻïďé">
                  <a:extLst>
                    <a:ext uri="{FF2B5EF4-FFF2-40B4-BE49-F238E27FC236}">
                      <a16:creationId xmlns:a16="http://schemas.microsoft.com/office/drawing/2014/main" id="{7A4485CF-90CB-3AFD-42F6-2DA2870675AC}"/>
                    </a:ext>
                  </a:extLst>
                </p:cNvPr>
                <p:cNvSpPr/>
                <p:nvPr/>
              </p:nvSpPr>
              <p:spPr bwMode="auto">
                <a:xfrm>
                  <a:off x="5927726" y="5965825"/>
                  <a:ext cx="439738" cy="55563"/>
                </a:xfrm>
                <a:custGeom>
                  <a:avLst/>
                  <a:gdLst>
                    <a:gd name="T0" fmla="*/ 0 w 133"/>
                    <a:gd name="T1" fmla="*/ 15 h 17"/>
                    <a:gd name="T2" fmla="*/ 0 w 133"/>
                    <a:gd name="T3" fmla="*/ 0 h 17"/>
                    <a:gd name="T4" fmla="*/ 133 w 133"/>
                    <a:gd name="T5" fmla="*/ 0 h 17"/>
                    <a:gd name="T6" fmla="*/ 133 w 133"/>
                    <a:gd name="T7" fmla="*/ 14 h 17"/>
                    <a:gd name="T8" fmla="*/ 0 w 133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17">
                      <a:moveTo>
                        <a:pt x="0" y="15"/>
                      </a:moveTo>
                      <a:cubicBezTo>
                        <a:pt x="0" y="11"/>
                        <a:pt x="0" y="6"/>
                        <a:pt x="0" y="0"/>
                      </a:cubicBezTo>
                      <a:cubicBezTo>
                        <a:pt x="44" y="0"/>
                        <a:pt x="88" y="0"/>
                        <a:pt x="133" y="0"/>
                      </a:cubicBezTo>
                      <a:cubicBezTo>
                        <a:pt x="133" y="5"/>
                        <a:pt x="133" y="9"/>
                        <a:pt x="133" y="14"/>
                      </a:cubicBezTo>
                      <a:cubicBezTo>
                        <a:pt x="126" y="16"/>
                        <a:pt x="8" y="17"/>
                        <a:pt x="0" y="15"/>
                      </a:cubicBezTo>
                      <a:close/>
                    </a:path>
                  </a:pathLst>
                </a:custGeom>
                <a:solidFill>
                  <a:srgbClr val="3A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688" name="图片 687">
            <a:extLst>
              <a:ext uri="{FF2B5EF4-FFF2-40B4-BE49-F238E27FC236}">
                <a16:creationId xmlns:a16="http://schemas.microsoft.com/office/drawing/2014/main" id="{139263F3-656A-4CBF-11C6-B7FD4980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225" y="1546845"/>
            <a:ext cx="1307538" cy="13964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8C2295E-B4FA-09A5-B9E2-1C2584F5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767" y="1562346"/>
            <a:ext cx="2268448" cy="12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0C1B31-12F6-55F8-C833-6DD623BEB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159" y="1608357"/>
            <a:ext cx="2247156" cy="129044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ym typeface="+mn-lt"/>
              </a:rPr>
              <a:t>1. </a:t>
            </a:r>
            <a:r>
              <a:rPr lang="zh-CN" altLang="en-US" sz="2400" dirty="0">
                <a:sym typeface="+mn-lt"/>
              </a:rPr>
              <a:t>通信网络如何建设     </a:t>
            </a:r>
            <a:r>
              <a:rPr lang="en-US" altLang="zh-CN" sz="2400" dirty="0">
                <a:sym typeface="+mn-lt"/>
              </a:rPr>
              <a:t>-----   </a:t>
            </a:r>
            <a:r>
              <a:rPr lang="zh-CN" altLang="en-US" sz="2400" dirty="0">
                <a:sym typeface="+mn-lt"/>
              </a:rPr>
              <a:t>修路的问题    修路与运输</a:t>
            </a:r>
            <a:endParaRPr lang="en-US" altLang="zh-CN" sz="2400" dirty="0">
              <a:sym typeface="+mn-lt"/>
            </a:endParaRPr>
          </a:p>
          <a:p>
            <a:endParaRPr lang="en-US" altLang="zh-CN" sz="2400" dirty="0">
              <a:sym typeface="+mn-lt"/>
            </a:endParaRPr>
          </a:p>
          <a:p>
            <a:endParaRPr lang="en-US" altLang="zh-CN" sz="2400" dirty="0">
              <a:sym typeface="+mn-lt"/>
            </a:endParaRPr>
          </a:p>
          <a:p>
            <a:r>
              <a:rPr lang="en-US" altLang="zh-CN" sz="2400" dirty="0">
                <a:sym typeface="+mn-lt"/>
              </a:rPr>
              <a:t>2. </a:t>
            </a:r>
            <a:r>
              <a:rPr lang="zh-CN" altLang="en-US" sz="2400" dirty="0">
                <a:sym typeface="+mn-lt"/>
              </a:rPr>
              <a:t>通信数据如何寻路     </a:t>
            </a:r>
            <a:r>
              <a:rPr lang="en-US" altLang="zh-CN" sz="2400" dirty="0">
                <a:sym typeface="+mn-lt"/>
              </a:rPr>
              <a:t>-----   </a:t>
            </a:r>
            <a:r>
              <a:rPr lang="zh-CN" altLang="en-US" sz="2400" dirty="0">
                <a:sym typeface="+mn-lt"/>
              </a:rPr>
              <a:t>导航的问题    寻址与导航</a:t>
            </a:r>
            <a:endParaRPr lang="en-US" altLang="zh-CN" sz="2400" dirty="0">
              <a:sym typeface="+mn-lt"/>
            </a:endParaRPr>
          </a:p>
          <a:p>
            <a:endParaRPr lang="en-US" altLang="zh-CN" sz="2400" dirty="0">
              <a:sym typeface="+mn-lt"/>
            </a:endParaRPr>
          </a:p>
          <a:p>
            <a:endParaRPr lang="zh-CN" altLang="en-US" sz="2400" dirty="0">
              <a:sym typeface="+mn-lt"/>
            </a:endParaRPr>
          </a:p>
          <a:p>
            <a:r>
              <a:rPr lang="en-US" altLang="zh-CN" sz="2400" dirty="0">
                <a:solidFill>
                  <a:srgbClr val="FF0000"/>
                </a:solidFill>
                <a:sym typeface="+mn-lt"/>
              </a:rPr>
              <a:t>3. </a:t>
            </a:r>
            <a:r>
              <a:rPr lang="zh-CN" altLang="en-US" sz="2400" dirty="0">
                <a:solidFill>
                  <a:srgbClr val="FF0000"/>
                </a:solidFill>
                <a:sym typeface="+mn-lt"/>
              </a:rPr>
              <a:t>通信数据如何递送     </a:t>
            </a:r>
            <a:r>
              <a:rPr lang="en-US" altLang="zh-CN" sz="2400" dirty="0">
                <a:solidFill>
                  <a:srgbClr val="FF0000"/>
                </a:solidFill>
                <a:sym typeface="+mn-lt"/>
              </a:rPr>
              <a:t>-----   </a:t>
            </a:r>
            <a:r>
              <a:rPr lang="zh-CN" altLang="en-US" sz="2400" dirty="0">
                <a:solidFill>
                  <a:srgbClr val="FF0000"/>
                </a:solidFill>
                <a:sym typeface="+mn-lt"/>
              </a:rPr>
              <a:t>投递的问题    投递与交付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《</a:t>
            </a:r>
            <a:r>
              <a:rPr lang="zh-CN" altLang="en-US" dirty="0" err="1">
                <a:sym typeface="+mn-lt"/>
              </a:rPr>
              <a:t>计算机网络</a:t>
            </a:r>
            <a:r>
              <a:rPr lang="en-US" altLang="zh-CN" dirty="0">
                <a:sym typeface="+mn-lt"/>
              </a:rPr>
              <a:t>》</a:t>
            </a:r>
            <a:r>
              <a:rPr lang="zh-CN" altLang="en-US" dirty="0">
                <a:sym typeface="+mn-lt"/>
              </a:rPr>
              <a:t> </a:t>
            </a:r>
            <a:r>
              <a:rPr lang="en-US" altLang="zh-CN" dirty="0">
                <a:sym typeface="+mn-lt"/>
              </a:rPr>
              <a:t>---</a:t>
            </a:r>
            <a:r>
              <a:rPr lang="zh-CN" altLang="en-US" dirty="0">
                <a:sym typeface="+mn-lt"/>
              </a:rPr>
              <a:t>本章针对的是“递送问题”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107FB1-DC30-46D7-9F50-DB7BAD59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062264E-EA20-5411-9C98-2CFB3976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495" y="4325540"/>
            <a:ext cx="4762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E126B9-6B1C-62EB-E3AC-74B53AC236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3294" y="5258614"/>
            <a:ext cx="1445629" cy="144562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7CC8DA-EF6B-5FF3-5276-398B5D0C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033" y="4328491"/>
            <a:ext cx="965092" cy="14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22AF00-8457-3CF4-4752-A60508621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26109" y="2536829"/>
            <a:ext cx="2951447" cy="1543711"/>
          </a:xfrm>
          <a:prstGeom prst="rect">
            <a:avLst/>
          </a:prstGeom>
        </p:spPr>
      </p:pic>
      <p:sp>
        <p:nvSpPr>
          <p:cNvPr id="234" name="矩形 233">
            <a:extLst>
              <a:ext uri="{FF2B5EF4-FFF2-40B4-BE49-F238E27FC236}">
                <a16:creationId xmlns:a16="http://schemas.microsoft.com/office/drawing/2014/main" id="{B471972C-57EF-4C34-A574-FBD27DDA63B7}"/>
              </a:ext>
            </a:extLst>
          </p:cNvPr>
          <p:cNvSpPr/>
          <p:nvPr/>
        </p:nvSpPr>
        <p:spPr>
          <a:xfrm>
            <a:off x="6416296" y="5165177"/>
            <a:ext cx="1758815" cy="497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L4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：传输层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4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3A2317C4-DA94-4CD9-83CD-684ABFAA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9FD4BC-04FD-586F-3276-1ECD21D3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UDP</a:t>
            </a:r>
            <a:r>
              <a:rPr lang="zh-CN" altLang="en-US" dirty="0">
                <a:sym typeface="+mn-lt"/>
              </a:rPr>
              <a:t>报文格式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8691-DCAD-1119-4C0A-EA98B18E8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5690889"/>
            <a:ext cx="1079500" cy="4572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4D33F49-25DD-6F0A-443B-EFA94BEEF241}"/>
              </a:ext>
            </a:extLst>
          </p:cNvPr>
          <p:cNvSpPr/>
          <p:nvPr/>
        </p:nvSpPr>
        <p:spPr bwMode="auto">
          <a:xfrm>
            <a:off x="4312939" y="4324051"/>
            <a:ext cx="4710923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19" y="0"/>
              </a:cxn>
              <a:cxn ang="0">
                <a:pos x="1066" y="276"/>
              </a:cxn>
              <a:cxn ang="0">
                <a:pos x="346" y="268"/>
              </a:cxn>
              <a:cxn ang="0">
                <a:pos x="0" y="0"/>
              </a:cxn>
            </a:cxnLst>
            <a:rect l="0" t="0" r="r" b="b"/>
            <a:pathLst>
              <a:path w="2919" h="276">
                <a:moveTo>
                  <a:pt x="0" y="0"/>
                </a:moveTo>
                <a:lnTo>
                  <a:pt x="2919" y="0"/>
                </a:lnTo>
                <a:lnTo>
                  <a:pt x="1066" y="276"/>
                </a:lnTo>
                <a:lnTo>
                  <a:pt x="346" y="2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11688-0F40-D11A-870B-960F4AD3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25" y="4754264"/>
            <a:ext cx="1081088" cy="4572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EDC62C1-01B1-A4D4-FCCE-C5C50FDBA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1" y="5781377"/>
            <a:ext cx="798513" cy="288925"/>
          </a:xfrm>
          <a:prstGeom prst="leftArrow">
            <a:avLst>
              <a:gd name="adj1" fmla="val 50000"/>
              <a:gd name="adj2" fmla="val 69093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B3AD05-84A1-E48C-524F-78819ADE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940" y="3866851"/>
            <a:ext cx="4633912" cy="4572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CB5FC4E-B537-D743-C26F-84FE042B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5690889"/>
            <a:ext cx="5472112" cy="457200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E1605A84-49D8-F5B6-6300-53A90A595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1816" y="3866851"/>
            <a:ext cx="158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369F8A69-1E54-42F3-040D-413860A3D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103" y="3866851"/>
            <a:ext cx="317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ABCAD478-1D2F-62F5-EDAF-E6AB9E485D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7977" y="3866851"/>
            <a:ext cx="15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3D04A6E-BB8B-9BC0-BA26-733AD18DD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052" y="3863677"/>
            <a:ext cx="95410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源端口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2B201E31-16C2-2DD5-CE19-CDEF78654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077" y="3863677"/>
            <a:ext cx="1210588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目的端口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5DEC7458-ADB7-7270-ABC6-B3F6BD11A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165" y="3862090"/>
            <a:ext cx="838691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长  度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2EE4E8AA-E035-1061-AE0A-4CF525E67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752" y="3863677"/>
            <a:ext cx="95410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检验和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3F5D6AB-E485-02DC-0E0B-0D68376B2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5735340"/>
            <a:ext cx="1332416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数         据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AFF5D25C-9E4F-62E1-05F8-C58D7BFB5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88" y="5735340"/>
            <a:ext cx="939681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cs typeface="+mn-ea"/>
                <a:sym typeface="+mn-lt"/>
              </a:rPr>
              <a:t>IP</a:t>
            </a:r>
            <a:r>
              <a:rPr kumimoji="1" lang="zh-CN" altLang="en-US" sz="2000" dirty="0">
                <a:cs typeface="+mn-ea"/>
                <a:sym typeface="+mn-lt"/>
              </a:rPr>
              <a:t>首部</a:t>
            </a: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2DA92331-BF6A-ABB5-26E6-6C532B4318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851" y="6379864"/>
            <a:ext cx="6594475" cy="0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ACB8D226-290D-11AE-2671-A9173A3B7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01" y="6225876"/>
            <a:ext cx="1173163" cy="2921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98B8CDCE-54E3-73AB-5757-0F76E4BF2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264" y="6200477"/>
            <a:ext cx="126207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数据报</a:t>
            </a:r>
          </a:p>
        </p:txBody>
      </p:sp>
      <p:sp>
        <p:nvSpPr>
          <p:cNvPr id="41" name="Text Box 41">
            <a:extLst>
              <a:ext uri="{FF2B5EF4-FFF2-40B4-BE49-F238E27FC236}">
                <a16:creationId xmlns:a16="http://schemas.microsoft.com/office/drawing/2014/main" id="{6C0FC3CD-5844-86DE-FF31-3812A533A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0766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53E6FD20-09A8-2238-CC0E-CF60570E7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316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A76FD0B7-892D-0AEF-920F-C15AE3F4E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6291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BE2E6382-C575-C9A0-1902-10938BEF5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3902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B0D32643-6938-ACD7-1EE5-22A19C04C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5330527"/>
            <a:ext cx="1210588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发送在前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0A8F2265-AC14-82FD-4303-AACCD7C3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754264"/>
            <a:ext cx="4392612" cy="4572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Text Box 49">
            <a:extLst>
              <a:ext uri="{FF2B5EF4-FFF2-40B4-BE49-F238E27FC236}">
                <a16:creationId xmlns:a16="http://schemas.microsoft.com/office/drawing/2014/main" id="{163E5EFA-54F9-201A-E46F-641162016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63" y="4797127"/>
            <a:ext cx="1332416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数         据</a:t>
            </a: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AD142768-BFE8-CE96-FE02-7A0510821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4754265"/>
            <a:ext cx="2076402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UDP </a:t>
            </a:r>
            <a:r>
              <a:rPr kumimoji="1"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用户数据报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419881-179F-E353-F917-40627C0F8B1C}"/>
              </a:ext>
            </a:extLst>
          </p:cNvPr>
          <p:cNvSpPr txBox="1"/>
          <p:nvPr/>
        </p:nvSpPr>
        <p:spPr>
          <a:xfrm>
            <a:off x="722953" y="1171956"/>
            <a:ext cx="10514321" cy="211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kern="100" dirty="0">
                <a:solidFill>
                  <a:srgbClr val="C00000"/>
                </a:solidFill>
                <a:effectLst/>
                <a:cs typeface="+mn-ea"/>
                <a:sym typeface="+mn-lt"/>
              </a:rPr>
              <a:t>UDP</a:t>
            </a:r>
            <a:r>
              <a:rPr lang="zh-CN" altLang="zh-CN" sz="2800" b="1" kern="100" dirty="0">
                <a:solidFill>
                  <a:srgbClr val="C00000"/>
                </a:solidFill>
                <a:effectLst/>
                <a:cs typeface="+mn-ea"/>
                <a:sym typeface="+mn-lt"/>
              </a:rPr>
              <a:t>长度字段</a:t>
            </a:r>
            <a:r>
              <a:rPr lang="zh-CN" altLang="zh-CN" sz="2800" kern="100" dirty="0">
                <a:effectLst/>
                <a:cs typeface="+mn-ea"/>
                <a:sym typeface="+mn-lt"/>
              </a:rPr>
              <a:t>是以字节为单位的</a:t>
            </a:r>
            <a:r>
              <a:rPr lang="en-US" altLang="zh-CN" sz="2800" kern="100" dirty="0">
                <a:effectLst/>
                <a:cs typeface="+mn-ea"/>
                <a:sym typeface="+mn-lt"/>
              </a:rPr>
              <a:t>UDP</a:t>
            </a:r>
            <a:r>
              <a:rPr lang="zh-CN" altLang="zh-CN" sz="2800" kern="100" dirty="0">
                <a:effectLst/>
                <a:cs typeface="+mn-ea"/>
                <a:sym typeface="+mn-lt"/>
              </a:rPr>
              <a:t>首部</a:t>
            </a:r>
            <a:r>
              <a:rPr lang="zh-CN" altLang="en-US" sz="2800" kern="100" dirty="0">
                <a:cs typeface="+mn-ea"/>
                <a:sym typeface="+mn-lt"/>
              </a:rPr>
              <a:t>和</a:t>
            </a:r>
            <a:r>
              <a:rPr lang="zh-CN" altLang="zh-CN" sz="2800" kern="100" dirty="0">
                <a:effectLst/>
                <a:cs typeface="+mn-ea"/>
                <a:sym typeface="+mn-lt"/>
              </a:rPr>
              <a:t>数据长度之和，其最小值为</a:t>
            </a:r>
            <a:r>
              <a:rPr lang="en-US" altLang="zh-CN" sz="2800" kern="100" dirty="0">
                <a:effectLst/>
                <a:cs typeface="+mn-ea"/>
                <a:sym typeface="+mn-lt"/>
              </a:rPr>
              <a:t>8 </a:t>
            </a:r>
            <a:r>
              <a:rPr lang="zh-CN" altLang="en-US" sz="2800" kern="100" dirty="0">
                <a:cs typeface="+mn-ea"/>
                <a:sym typeface="+mn-lt"/>
              </a:rPr>
              <a:t>，因为发</a:t>
            </a:r>
            <a:r>
              <a:rPr lang="zh-CN" altLang="zh-CN" sz="2800" kern="100" dirty="0">
                <a:effectLst/>
                <a:cs typeface="+mn-ea"/>
                <a:sym typeface="+mn-lt"/>
              </a:rPr>
              <a:t>送</a:t>
            </a:r>
            <a:r>
              <a:rPr lang="zh-CN" altLang="en-US" sz="2800" kern="100" dirty="0">
                <a:cs typeface="+mn-ea"/>
                <a:sym typeface="+mn-lt"/>
              </a:rPr>
              <a:t>数据字段长度</a:t>
            </a:r>
            <a:r>
              <a:rPr lang="zh-CN" altLang="zh-CN" sz="2800" kern="100" dirty="0">
                <a:effectLst/>
                <a:cs typeface="+mn-ea"/>
                <a:sym typeface="+mn-lt"/>
              </a:rPr>
              <a:t>为</a:t>
            </a:r>
            <a:r>
              <a:rPr lang="en-US" altLang="zh-CN" sz="2800" kern="100" dirty="0">
                <a:effectLst/>
                <a:cs typeface="+mn-ea"/>
                <a:sym typeface="+mn-lt"/>
              </a:rPr>
              <a:t>0</a:t>
            </a:r>
            <a:r>
              <a:rPr lang="zh-CN" altLang="zh-CN" sz="2800" kern="100" dirty="0">
                <a:effectLst/>
                <a:cs typeface="+mn-ea"/>
                <a:sym typeface="+mn-lt"/>
              </a:rPr>
              <a:t>字节</a:t>
            </a:r>
            <a:r>
              <a:rPr lang="zh-CN" altLang="en-US" sz="2800" kern="100" dirty="0">
                <a:effectLst/>
                <a:cs typeface="+mn-ea"/>
                <a:sym typeface="+mn-lt"/>
              </a:rPr>
              <a:t>的</a:t>
            </a:r>
            <a:r>
              <a:rPr lang="en-US" altLang="zh-CN" sz="2800" kern="100" dirty="0">
                <a:effectLst/>
                <a:cs typeface="+mn-ea"/>
                <a:sym typeface="+mn-lt"/>
              </a:rPr>
              <a:t>UDP</a:t>
            </a:r>
            <a:r>
              <a:rPr lang="zh-CN" altLang="zh-CN" sz="2800" kern="100" dirty="0">
                <a:effectLst/>
                <a:cs typeface="+mn-ea"/>
                <a:sym typeface="+mn-lt"/>
              </a:rPr>
              <a:t>报文是允许的。</a:t>
            </a:r>
            <a:endParaRPr lang="en-US" altLang="zh-CN" sz="2800" kern="100" dirty="0">
              <a:effectLst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800" kern="100" dirty="0">
                <a:cs typeface="+mn-ea"/>
                <a:sym typeface="+mn-lt"/>
              </a:rPr>
              <a:t>因为</a:t>
            </a:r>
            <a:r>
              <a:rPr lang="en-US" altLang="zh-CN" sz="2800" kern="100" dirty="0">
                <a:cs typeface="+mn-ea"/>
                <a:sym typeface="+mn-lt"/>
              </a:rPr>
              <a:t>UDP</a:t>
            </a:r>
            <a:r>
              <a:rPr lang="zh-CN" altLang="en-US" sz="2800" kern="100" dirty="0">
                <a:cs typeface="+mn-ea"/>
                <a:sym typeface="+mn-lt"/>
              </a:rPr>
              <a:t>首部长度是固定的，所以单纯根据</a:t>
            </a:r>
            <a:r>
              <a:rPr lang="en-US" altLang="zh-CN" sz="2800" kern="100" dirty="0">
                <a:effectLst/>
                <a:cs typeface="+mn-ea"/>
                <a:sym typeface="+mn-lt"/>
              </a:rPr>
              <a:t>UDP</a:t>
            </a:r>
            <a:r>
              <a:rPr lang="zh-CN" altLang="zh-CN" sz="2800" kern="100" dirty="0">
                <a:effectLst/>
                <a:cs typeface="+mn-ea"/>
                <a:sym typeface="+mn-lt"/>
              </a:rPr>
              <a:t>长度字段</a:t>
            </a:r>
            <a:r>
              <a:rPr lang="zh-CN" altLang="en-US" sz="2800" kern="100" dirty="0">
                <a:effectLst/>
                <a:cs typeface="+mn-ea"/>
                <a:sym typeface="+mn-lt"/>
              </a:rPr>
              <a:t>值，就可以知道</a:t>
            </a:r>
            <a:r>
              <a:rPr lang="en-US" altLang="zh-CN" sz="2800" kern="100" dirty="0">
                <a:effectLst/>
                <a:cs typeface="+mn-ea"/>
                <a:sym typeface="+mn-lt"/>
              </a:rPr>
              <a:t>UDP</a:t>
            </a:r>
            <a:r>
              <a:rPr lang="zh-CN" altLang="en-US" sz="2800" kern="100" dirty="0">
                <a:effectLst/>
                <a:cs typeface="+mn-ea"/>
                <a:sym typeface="+mn-lt"/>
              </a:rPr>
              <a:t>数据经字段的长度（也就是数据净荷的长度）。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7" name="Text Box 50">
            <a:extLst>
              <a:ext uri="{FF2B5EF4-FFF2-40B4-BE49-F238E27FC236}">
                <a16:creationId xmlns:a16="http://schemas.microsoft.com/office/drawing/2014/main" id="{A2B2E0C4-DBE1-C860-E3A1-2C8DA4B7F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1159" y="4797127"/>
            <a:ext cx="1241045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cs typeface="+mn-ea"/>
                <a:sym typeface="+mn-lt"/>
              </a:rPr>
              <a:t>UDP</a:t>
            </a:r>
            <a:r>
              <a:rPr kumimoji="1" lang="zh-CN" altLang="en-US" sz="2000" dirty="0">
                <a:cs typeface="+mn-ea"/>
                <a:sym typeface="+mn-lt"/>
              </a:rPr>
              <a:t>首部</a:t>
            </a:r>
          </a:p>
        </p:txBody>
      </p:sp>
    </p:spTree>
    <p:extLst>
      <p:ext uri="{BB962C8B-B14F-4D97-AF65-F5344CB8AC3E}">
        <p14:creationId xmlns:p14="http://schemas.microsoft.com/office/powerpoint/2010/main" val="4003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E3BE28F1-020F-4E9C-8419-6DFB614B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9FD4BC-04FD-586F-3276-1ECD21D3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UDP</a:t>
            </a:r>
            <a:r>
              <a:rPr lang="zh-CN" altLang="en-US" dirty="0">
                <a:sym typeface="+mn-lt"/>
              </a:rPr>
              <a:t>报文格式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8691-DCAD-1119-4C0A-EA98B18E8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5690889"/>
            <a:ext cx="1079500" cy="4572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4D33F49-25DD-6F0A-443B-EFA94BEEF241}"/>
              </a:ext>
            </a:extLst>
          </p:cNvPr>
          <p:cNvSpPr/>
          <p:nvPr/>
        </p:nvSpPr>
        <p:spPr bwMode="auto">
          <a:xfrm>
            <a:off x="4323573" y="4324051"/>
            <a:ext cx="4633912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19" y="0"/>
              </a:cxn>
              <a:cxn ang="0">
                <a:pos x="1066" y="276"/>
              </a:cxn>
              <a:cxn ang="0">
                <a:pos x="346" y="268"/>
              </a:cxn>
              <a:cxn ang="0">
                <a:pos x="0" y="0"/>
              </a:cxn>
            </a:cxnLst>
            <a:rect l="0" t="0" r="r" b="b"/>
            <a:pathLst>
              <a:path w="2919" h="276">
                <a:moveTo>
                  <a:pt x="0" y="0"/>
                </a:moveTo>
                <a:lnTo>
                  <a:pt x="2919" y="0"/>
                </a:lnTo>
                <a:lnTo>
                  <a:pt x="1066" y="276"/>
                </a:lnTo>
                <a:lnTo>
                  <a:pt x="346" y="2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11688-0F40-D11A-870B-960F4AD3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25" y="4754264"/>
            <a:ext cx="1081088" cy="4572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EDC62C1-01B1-A4D4-FCCE-C5C50FDBA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1" y="5781377"/>
            <a:ext cx="798513" cy="288925"/>
          </a:xfrm>
          <a:prstGeom prst="leftArrow">
            <a:avLst>
              <a:gd name="adj1" fmla="val 50000"/>
              <a:gd name="adj2" fmla="val 69093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B3AD05-84A1-E48C-524F-78819ADE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573" y="3866851"/>
            <a:ext cx="4633912" cy="4572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CB5FC4E-B537-D743-C26F-84FE042B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5690889"/>
            <a:ext cx="5472112" cy="457200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E1605A84-49D8-F5B6-6300-53A90A595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2449" y="3866851"/>
            <a:ext cx="158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369F8A69-1E54-42F3-040D-413860A3D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9736" y="3866851"/>
            <a:ext cx="317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ABCAD478-1D2F-62F5-EDAF-E6AB9E485D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8610" y="3866851"/>
            <a:ext cx="15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3D04A6E-BB8B-9BC0-BA26-733AD18DD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4685" y="3863677"/>
            <a:ext cx="95410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源端口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2B201E31-16C2-2DD5-CE19-CDEF78654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710" y="3863677"/>
            <a:ext cx="1210588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目的端口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5DEC7458-ADB7-7270-ABC6-B3F6BD11A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798" y="3862090"/>
            <a:ext cx="838691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dirty="0">
                <a:cs typeface="+mn-ea"/>
                <a:sym typeface="+mn-lt"/>
              </a:rPr>
              <a:t>长  度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2EE4E8AA-E035-1061-AE0A-4CF525E67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385" y="3863677"/>
            <a:ext cx="95410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检验和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3F5D6AB-E485-02DC-0E0B-0D68376B2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5735340"/>
            <a:ext cx="1332416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数         据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AFF5D25C-9E4F-62E1-05F8-C58D7BFB5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88" y="5735340"/>
            <a:ext cx="939681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cs typeface="+mn-ea"/>
                <a:sym typeface="+mn-lt"/>
              </a:rPr>
              <a:t>IP</a:t>
            </a:r>
            <a:r>
              <a:rPr kumimoji="1" lang="zh-CN" altLang="en-US" sz="2000" dirty="0">
                <a:cs typeface="+mn-ea"/>
                <a:sym typeface="+mn-lt"/>
              </a:rPr>
              <a:t>首部</a:t>
            </a: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2DA92331-BF6A-ABB5-26E6-6C532B4318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851" y="6379864"/>
            <a:ext cx="6594475" cy="0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ACB8D226-290D-11AE-2671-A9173A3B7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01" y="6225876"/>
            <a:ext cx="1173163" cy="2921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98B8CDCE-54E3-73AB-5757-0F76E4BF2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264" y="6200477"/>
            <a:ext cx="126207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数据报</a:t>
            </a:r>
          </a:p>
        </p:txBody>
      </p:sp>
      <p:sp>
        <p:nvSpPr>
          <p:cNvPr id="41" name="Text Box 41">
            <a:extLst>
              <a:ext uri="{FF2B5EF4-FFF2-40B4-BE49-F238E27FC236}">
                <a16:creationId xmlns:a16="http://schemas.microsoft.com/office/drawing/2014/main" id="{6C0FC3CD-5844-86DE-FF31-3812A533A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399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53E6FD20-09A8-2238-CC0E-CF60570E7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6949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A76FD0B7-892D-0AEF-920F-C15AE3F4E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924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BE2E6382-C575-C9A0-1902-10938BEF5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4535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B0D32643-6938-ACD7-1EE5-22A19C04C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5330527"/>
            <a:ext cx="1210588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发送在前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0A8F2265-AC14-82FD-4303-AACCD7C3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754264"/>
            <a:ext cx="4392612" cy="4572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Text Box 49">
            <a:extLst>
              <a:ext uri="{FF2B5EF4-FFF2-40B4-BE49-F238E27FC236}">
                <a16:creationId xmlns:a16="http://schemas.microsoft.com/office/drawing/2014/main" id="{163E5EFA-54F9-201A-E46F-641162016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63" y="4797127"/>
            <a:ext cx="1332416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数         据</a:t>
            </a: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AD142768-BFE8-CE96-FE02-7A0510821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4754265"/>
            <a:ext cx="2076402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UDP </a:t>
            </a:r>
            <a:r>
              <a:rPr kumimoji="1"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用户数据报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1369EFF-964F-74F6-4B64-E33C8BA221F0}"/>
              </a:ext>
            </a:extLst>
          </p:cNvPr>
          <p:cNvSpPr txBox="1"/>
          <p:nvPr/>
        </p:nvSpPr>
        <p:spPr>
          <a:xfrm>
            <a:off x="726130" y="1519386"/>
            <a:ext cx="10792770" cy="1084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kern="100" dirty="0">
                <a:solidFill>
                  <a:srgbClr val="C00000"/>
                </a:solidFill>
                <a:cs typeface="+mn-ea"/>
                <a:sym typeface="+mn-lt"/>
              </a:rPr>
              <a:t>UDP</a:t>
            </a:r>
            <a:r>
              <a:rPr lang="zh-CN" altLang="zh-CN" sz="2800" b="1" kern="100" dirty="0">
                <a:solidFill>
                  <a:srgbClr val="C00000"/>
                </a:solidFill>
                <a:cs typeface="+mn-ea"/>
                <a:sym typeface="+mn-lt"/>
              </a:rPr>
              <a:t>校验和</a:t>
            </a:r>
            <a:r>
              <a:rPr lang="zh-CN" altLang="en-US" sz="2800" b="1" kern="100" dirty="0">
                <a:solidFill>
                  <a:srgbClr val="C00000"/>
                </a:solidFill>
                <a:cs typeface="+mn-ea"/>
                <a:sym typeface="+mn-lt"/>
              </a:rPr>
              <a:t>字段：</a:t>
            </a:r>
            <a:r>
              <a:rPr lang="zh-CN" altLang="en-US" sz="2800" kern="100" dirty="0">
                <a:cs typeface="+mn-ea"/>
                <a:sym typeface="+mn-lt"/>
              </a:rPr>
              <a:t>可选字段，字段值为</a:t>
            </a:r>
            <a:r>
              <a:rPr lang="en-US" altLang="zh-CN" sz="2800" kern="100" dirty="0">
                <a:cs typeface="+mn-ea"/>
                <a:sym typeface="+mn-lt"/>
              </a:rPr>
              <a:t>0</a:t>
            </a:r>
            <a:r>
              <a:rPr lang="zh-CN" altLang="en-US" sz="2800" kern="100" dirty="0">
                <a:cs typeface="+mn-ea"/>
                <a:sym typeface="+mn-lt"/>
              </a:rPr>
              <a:t>时表示发端没有启用校验功能。</a:t>
            </a:r>
          </a:p>
        </p:txBody>
      </p:sp>
      <p:sp>
        <p:nvSpPr>
          <p:cNvPr id="7" name="Text Box 50">
            <a:extLst>
              <a:ext uri="{FF2B5EF4-FFF2-40B4-BE49-F238E27FC236}">
                <a16:creationId xmlns:a16="http://schemas.microsoft.com/office/drawing/2014/main" id="{419CF344-9AEA-1253-3CFC-FF5CE70B6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1159" y="4797127"/>
            <a:ext cx="1241045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cs typeface="+mn-ea"/>
                <a:sym typeface="+mn-lt"/>
              </a:rPr>
              <a:t>UDP</a:t>
            </a:r>
            <a:r>
              <a:rPr kumimoji="1" lang="zh-CN" altLang="en-US" sz="2000" dirty="0">
                <a:cs typeface="+mn-ea"/>
                <a:sym typeface="+mn-lt"/>
              </a:rPr>
              <a:t>首部</a:t>
            </a:r>
          </a:p>
        </p:txBody>
      </p:sp>
    </p:spTree>
    <p:extLst>
      <p:ext uri="{BB962C8B-B14F-4D97-AF65-F5344CB8AC3E}">
        <p14:creationId xmlns:p14="http://schemas.microsoft.com/office/powerpoint/2010/main" val="215632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54">
            <a:extLst>
              <a:ext uri="{FF2B5EF4-FFF2-40B4-BE49-F238E27FC236}">
                <a16:creationId xmlns:a16="http://schemas.microsoft.com/office/drawing/2014/main" id="{45F5D95C-6FC0-421D-AD4E-F9BFFB94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9FD4BC-04FD-586F-3276-1ECD21D3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UDP</a:t>
            </a:r>
            <a:r>
              <a:rPr lang="zh-CN" altLang="en-US" dirty="0">
                <a:sym typeface="+mn-lt"/>
              </a:rPr>
              <a:t>报文格式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8691-DCAD-1119-4C0A-EA98B18E8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5690889"/>
            <a:ext cx="1079500" cy="4572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4D33F49-25DD-6F0A-443B-EFA94BEEF241}"/>
              </a:ext>
            </a:extLst>
          </p:cNvPr>
          <p:cNvSpPr/>
          <p:nvPr/>
        </p:nvSpPr>
        <p:spPr bwMode="auto">
          <a:xfrm>
            <a:off x="4334206" y="4324051"/>
            <a:ext cx="4633912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19" y="0"/>
              </a:cxn>
              <a:cxn ang="0">
                <a:pos x="1066" y="276"/>
              </a:cxn>
              <a:cxn ang="0">
                <a:pos x="346" y="268"/>
              </a:cxn>
              <a:cxn ang="0">
                <a:pos x="0" y="0"/>
              </a:cxn>
            </a:cxnLst>
            <a:rect l="0" t="0" r="r" b="b"/>
            <a:pathLst>
              <a:path w="2919" h="276">
                <a:moveTo>
                  <a:pt x="0" y="0"/>
                </a:moveTo>
                <a:lnTo>
                  <a:pt x="2919" y="0"/>
                </a:lnTo>
                <a:lnTo>
                  <a:pt x="1066" y="276"/>
                </a:lnTo>
                <a:lnTo>
                  <a:pt x="346" y="2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11688-0F40-D11A-870B-960F4AD3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25" y="4754264"/>
            <a:ext cx="1081088" cy="4572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EDC62C1-01B1-A4D4-FCCE-C5C50FDBA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1" y="5781377"/>
            <a:ext cx="798513" cy="288925"/>
          </a:xfrm>
          <a:prstGeom prst="leftArrow">
            <a:avLst>
              <a:gd name="adj1" fmla="val 50000"/>
              <a:gd name="adj2" fmla="val 69093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B3AD05-84A1-E48C-524F-78819ADE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206" y="3866851"/>
            <a:ext cx="4633912" cy="4572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CB5FC4E-B537-D743-C26F-84FE042B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5690889"/>
            <a:ext cx="5472112" cy="457200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E1605A84-49D8-F5B6-6300-53A90A595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3082" y="3866851"/>
            <a:ext cx="158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369F8A69-1E54-42F3-040D-413860A3D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0369" y="3866851"/>
            <a:ext cx="317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ABCAD478-1D2F-62F5-EDAF-E6AB9E485D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9243" y="3866851"/>
            <a:ext cx="15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3D04A6E-BB8B-9BC0-BA26-733AD18DD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318" y="3863677"/>
            <a:ext cx="95410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源端口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2B201E31-16C2-2DD5-CE19-CDEF78654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4343" y="3863677"/>
            <a:ext cx="1210588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目的端口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5DEC7458-ADB7-7270-ABC6-B3F6BD11A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431" y="3862090"/>
            <a:ext cx="838691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长  度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2EE4E8AA-E035-1061-AE0A-4CF525E67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4018" y="3863677"/>
            <a:ext cx="95410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检验和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3F5D6AB-E485-02DC-0E0B-0D68376B2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5735340"/>
            <a:ext cx="1332416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dirty="0">
                <a:cs typeface="+mn-ea"/>
                <a:sym typeface="+mn-lt"/>
              </a:rPr>
              <a:t>数         据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AFF5D25C-9E4F-62E1-05F8-C58D7BFB5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88" y="5735340"/>
            <a:ext cx="939681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cs typeface="+mn-ea"/>
                <a:sym typeface="+mn-lt"/>
              </a:rPr>
              <a:t>IP</a:t>
            </a:r>
            <a:r>
              <a:rPr kumimoji="1" lang="zh-CN" altLang="en-US" sz="2000" dirty="0">
                <a:cs typeface="+mn-ea"/>
                <a:sym typeface="+mn-lt"/>
              </a:rPr>
              <a:t>首部</a:t>
            </a: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2DA92331-BF6A-ABB5-26E6-6C532B4318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851" y="6379864"/>
            <a:ext cx="6594475" cy="0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ACB8D226-290D-11AE-2671-A9173A3B7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01" y="6225876"/>
            <a:ext cx="1173163" cy="2921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98B8CDCE-54E3-73AB-5757-0F76E4BF2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264" y="6200477"/>
            <a:ext cx="126207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数据报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FB851DD-1A12-13F1-4E64-E210A47204FB}"/>
              </a:ext>
            </a:extLst>
          </p:cNvPr>
          <p:cNvGrpSpPr/>
          <p:nvPr/>
        </p:nvGrpSpPr>
        <p:grpSpPr>
          <a:xfrm>
            <a:off x="1814513" y="2319039"/>
            <a:ext cx="7330695" cy="2456222"/>
            <a:chOff x="1814513" y="2319039"/>
            <a:chExt cx="7330695" cy="245622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5FD5749-5398-D569-E8FF-8FE2D662C425}"/>
                </a:ext>
              </a:extLst>
            </p:cNvPr>
            <p:cNvSpPr/>
            <p:nvPr/>
          </p:nvSpPr>
          <p:spPr bwMode="auto">
            <a:xfrm>
              <a:off x="2425702" y="3186948"/>
              <a:ext cx="6681787" cy="1588313"/>
            </a:xfrm>
            <a:custGeom>
              <a:avLst/>
              <a:gdLst>
                <a:gd name="connsiteX0" fmla="*/ 0 w 10000"/>
                <a:gd name="connsiteY0" fmla="*/ 0 h 23160"/>
                <a:gd name="connsiteX1" fmla="*/ 10000 w 10000"/>
                <a:gd name="connsiteY1" fmla="*/ 0 h 23160"/>
                <a:gd name="connsiteX2" fmla="*/ 2933 w 10000"/>
                <a:gd name="connsiteY2" fmla="*/ 10000 h 23160"/>
                <a:gd name="connsiteX3" fmla="*/ 1565 w 10000"/>
                <a:gd name="connsiteY3" fmla="*/ 23160 h 23160"/>
                <a:gd name="connsiteX4" fmla="*/ 0 w 10000"/>
                <a:gd name="connsiteY4" fmla="*/ 0 h 23160"/>
                <a:gd name="connsiteX0" fmla="*/ 0 w 10000"/>
                <a:gd name="connsiteY0" fmla="*/ 0 h 23160"/>
                <a:gd name="connsiteX1" fmla="*/ 10000 w 10000"/>
                <a:gd name="connsiteY1" fmla="*/ 0 h 23160"/>
                <a:gd name="connsiteX2" fmla="*/ 3751 w 10000"/>
                <a:gd name="connsiteY2" fmla="*/ 23160 h 23160"/>
                <a:gd name="connsiteX3" fmla="*/ 1565 w 10000"/>
                <a:gd name="connsiteY3" fmla="*/ 23160 h 23160"/>
                <a:gd name="connsiteX4" fmla="*/ 0 w 10000"/>
                <a:gd name="connsiteY4" fmla="*/ 0 h 23160"/>
                <a:gd name="connsiteX0" fmla="*/ 0 w 10000"/>
                <a:gd name="connsiteY0" fmla="*/ 0 h 23160"/>
                <a:gd name="connsiteX1" fmla="*/ 10000 w 10000"/>
                <a:gd name="connsiteY1" fmla="*/ 0 h 23160"/>
                <a:gd name="connsiteX2" fmla="*/ 3751 w 10000"/>
                <a:gd name="connsiteY2" fmla="*/ 23160 h 23160"/>
                <a:gd name="connsiteX3" fmla="*/ 1689 w 10000"/>
                <a:gd name="connsiteY3" fmla="*/ 22987 h 23160"/>
                <a:gd name="connsiteX4" fmla="*/ 0 w 10000"/>
                <a:gd name="connsiteY4" fmla="*/ 0 h 23160"/>
                <a:gd name="connsiteX0" fmla="*/ 0 w 10000"/>
                <a:gd name="connsiteY0" fmla="*/ 0 h 23160"/>
                <a:gd name="connsiteX1" fmla="*/ 10000 w 10000"/>
                <a:gd name="connsiteY1" fmla="*/ 0 h 23160"/>
                <a:gd name="connsiteX2" fmla="*/ 3751 w 10000"/>
                <a:gd name="connsiteY2" fmla="*/ 23160 h 23160"/>
                <a:gd name="connsiteX3" fmla="*/ 1618 w 10000"/>
                <a:gd name="connsiteY3" fmla="*/ 23160 h 23160"/>
                <a:gd name="connsiteX4" fmla="*/ 0 w 10000"/>
                <a:gd name="connsiteY4" fmla="*/ 0 h 2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23160">
                  <a:moveTo>
                    <a:pt x="0" y="0"/>
                  </a:moveTo>
                  <a:lnTo>
                    <a:pt x="10000" y="0"/>
                  </a:lnTo>
                  <a:lnTo>
                    <a:pt x="3751" y="23160"/>
                  </a:lnTo>
                  <a:lnTo>
                    <a:pt x="1618" y="231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3">
                          <a:lumMod val="75000"/>
                        </a:schemeClr>
                      </a:gs>
                      <a:gs pos="100000">
                        <a:srgbClr val="92D050"/>
                      </a:gs>
                    </a:gsLst>
                    <a:lin ang="5400000" scaled="1"/>
                  </a:gra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dirty="0">
                <a:ln cap="rnd">
                  <a:solidFill>
                    <a:schemeClr val="tx1"/>
                  </a:solidFill>
                  <a:prstDash val="dot"/>
                </a:ln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3AFD77B-F144-AC8C-84EB-E8A4D9758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2526" y="2723851"/>
              <a:ext cx="6684963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2D050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n cap="rnd">
                  <a:solidFill>
                    <a:schemeClr val="tx1"/>
                  </a:solidFill>
                  <a:prstDash val="dot"/>
                </a:ln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27352BFD-7D69-2506-6839-F57D7339EC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1" y="2723851"/>
              <a:ext cx="3175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85E73C76-C04B-C54C-D7BF-DA512C990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0225" y="2723851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Line 24">
              <a:extLst>
                <a:ext uri="{FF2B5EF4-FFF2-40B4-BE49-F238E27FC236}">
                  <a16:creationId xmlns:a16="http://schemas.microsoft.com/office/drawing/2014/main" id="{3CECA12F-D716-86D9-62FC-D6D61453E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3625" y="2723851"/>
              <a:ext cx="1588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Line 25">
              <a:extLst>
                <a:ext uri="{FF2B5EF4-FFF2-40B4-BE49-F238E27FC236}">
                  <a16:creationId xmlns:a16="http://schemas.microsoft.com/office/drawing/2014/main" id="{971293CD-C710-0ED8-6C37-560C2483B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7025" y="2723851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96BBA34-7469-94BD-BBC1-426D9BDC0B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4163" y="2720677"/>
              <a:ext cx="1241045" cy="42986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000">
                  <a:cs typeface="+mn-ea"/>
                  <a:sym typeface="+mn-lt"/>
                </a:rPr>
                <a:t>UDP</a:t>
              </a:r>
              <a:r>
                <a:rPr kumimoji="1" lang="zh-CN" altLang="en-US" sz="2000">
                  <a:cs typeface="+mn-ea"/>
                  <a:sym typeface="+mn-lt"/>
                </a:rPr>
                <a:t>长度</a:t>
              </a:r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DC01BEA6-697C-6277-5B82-3BFE1356A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9875" y="2720677"/>
              <a:ext cx="1332609" cy="42986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000" dirty="0">
                  <a:cs typeface="+mn-ea"/>
                  <a:sym typeface="+mn-lt"/>
                </a:rPr>
                <a:t>源 </a:t>
              </a:r>
              <a:r>
                <a:rPr kumimoji="1" lang="en-US" altLang="zh-CN" sz="2000" dirty="0">
                  <a:cs typeface="+mn-ea"/>
                  <a:sym typeface="+mn-lt"/>
                </a:rPr>
                <a:t>IP </a:t>
              </a:r>
              <a:r>
                <a:rPr kumimoji="1" lang="zh-CN" altLang="en-US" sz="2000" dirty="0">
                  <a:cs typeface="+mn-ea"/>
                  <a:sym typeface="+mn-lt"/>
                </a:rPr>
                <a:t>地址</a:t>
              </a:r>
            </a:p>
          </p:txBody>
        </p:sp>
        <p:sp>
          <p:nvSpPr>
            <p:cNvPr id="28" name="Text Box 28">
              <a:extLst>
                <a:ext uri="{FF2B5EF4-FFF2-40B4-BE49-F238E27FC236}">
                  <a16:creationId xmlns:a16="http://schemas.microsoft.com/office/drawing/2014/main" id="{EE762CF9-FC96-8CC6-0774-AE3DFE972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8238" y="2720677"/>
              <a:ext cx="1589089" cy="42986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000" dirty="0">
                  <a:cs typeface="+mn-ea"/>
                  <a:sym typeface="+mn-lt"/>
                </a:rPr>
                <a:t>目的 </a:t>
              </a:r>
              <a:r>
                <a:rPr kumimoji="1" lang="en-US" altLang="zh-CN" sz="2000" dirty="0">
                  <a:cs typeface="+mn-ea"/>
                  <a:sym typeface="+mn-lt"/>
                </a:rPr>
                <a:t>IP </a:t>
              </a:r>
              <a:r>
                <a:rPr kumimoji="1" lang="zh-CN" altLang="en-US" sz="2000" dirty="0">
                  <a:cs typeface="+mn-ea"/>
                  <a:sym typeface="+mn-lt"/>
                </a:rPr>
                <a:t>地址</a:t>
              </a:r>
            </a:p>
          </p:txBody>
        </p:sp>
        <p:sp>
          <p:nvSpPr>
            <p:cNvPr id="29" name="Text Box 29">
              <a:extLst>
                <a:ext uri="{FF2B5EF4-FFF2-40B4-BE49-F238E27FC236}">
                  <a16:creationId xmlns:a16="http://schemas.microsoft.com/office/drawing/2014/main" id="{6DCD2B64-37DD-72FD-3A22-C82DA36DC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1825" y="2720676"/>
              <a:ext cx="327334" cy="42774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000"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30" name="Text Box 30">
              <a:extLst>
                <a:ext uri="{FF2B5EF4-FFF2-40B4-BE49-F238E27FC236}">
                  <a16:creationId xmlns:a16="http://schemas.microsoft.com/office/drawing/2014/main" id="{4D22B26A-6FB6-D2E5-9A18-DC4A50991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5214" y="2720677"/>
              <a:ext cx="470000" cy="42774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000">
                  <a:cs typeface="+mn-ea"/>
                  <a:sym typeface="+mn-lt"/>
                </a:rPr>
                <a:t>17</a:t>
              </a:r>
            </a:p>
          </p:txBody>
        </p:sp>
        <p:sp>
          <p:nvSpPr>
            <p:cNvPr id="34" name="Text Box 34">
              <a:extLst>
                <a:ext uri="{FF2B5EF4-FFF2-40B4-BE49-F238E27FC236}">
                  <a16:creationId xmlns:a16="http://schemas.microsoft.com/office/drawing/2014/main" id="{E393461A-84CB-09D1-3228-F887770F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513" y="2341265"/>
              <a:ext cx="697627" cy="42986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字节</a:t>
              </a:r>
            </a:p>
          </p:txBody>
        </p:sp>
        <p:sp>
          <p:nvSpPr>
            <p:cNvPr id="35" name="Text Box 35">
              <a:extLst>
                <a:ext uri="{FF2B5EF4-FFF2-40B4-BE49-F238E27FC236}">
                  <a16:creationId xmlns:a16="http://schemas.microsoft.com/office/drawing/2014/main" id="{1F788955-F5E1-1F66-7E5B-BBB5AED41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9151" y="2319040"/>
              <a:ext cx="327334" cy="42774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6" name="Text Box 36">
              <a:extLst>
                <a:ext uri="{FF2B5EF4-FFF2-40B4-BE49-F238E27FC236}">
                  <a16:creationId xmlns:a16="http://schemas.microsoft.com/office/drawing/2014/main" id="{4E943267-AB8D-AE2D-1C65-740AFC6DC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6413" y="2319039"/>
              <a:ext cx="327334" cy="42774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7" name="Text Box 37">
              <a:extLst>
                <a:ext uri="{FF2B5EF4-FFF2-40B4-BE49-F238E27FC236}">
                  <a16:creationId xmlns:a16="http://schemas.microsoft.com/office/drawing/2014/main" id="{BC8D8076-B191-7425-95F9-7111EF78F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1825" y="2319039"/>
              <a:ext cx="327334" cy="42774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8" name="Text Box 38">
              <a:extLst>
                <a:ext uri="{FF2B5EF4-FFF2-40B4-BE49-F238E27FC236}">
                  <a16:creationId xmlns:a16="http://schemas.microsoft.com/office/drawing/2014/main" id="{00203349-C79B-CF9C-1474-C0CA6CC77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2526" y="2319040"/>
              <a:ext cx="327334" cy="42774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9" name="Text Box 39">
              <a:extLst>
                <a:ext uri="{FF2B5EF4-FFF2-40B4-BE49-F238E27FC236}">
                  <a16:creationId xmlns:a16="http://schemas.microsoft.com/office/drawing/2014/main" id="{F600F005-3E1A-C167-24F2-4AB6EEB08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9925" y="2319040"/>
              <a:ext cx="327334" cy="42774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</a:t>
              </a:r>
            </a:p>
          </p:txBody>
        </p:sp>
      </p:grpSp>
      <p:sp>
        <p:nvSpPr>
          <p:cNvPr id="41" name="Text Box 41">
            <a:extLst>
              <a:ext uri="{FF2B5EF4-FFF2-40B4-BE49-F238E27FC236}">
                <a16:creationId xmlns:a16="http://schemas.microsoft.com/office/drawing/2014/main" id="{6C0FC3CD-5844-86DE-FF31-3812A533A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2032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53E6FD20-09A8-2238-CC0E-CF60570E7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582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A76FD0B7-892D-0AEF-920F-C15AE3F4E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557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BE2E6382-C575-C9A0-1902-10938BEF5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168" y="3493790"/>
            <a:ext cx="327334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C0D164E-18D8-8FB1-D03F-31B0EB94986E}"/>
              </a:ext>
            </a:extLst>
          </p:cNvPr>
          <p:cNvSpPr/>
          <p:nvPr/>
        </p:nvSpPr>
        <p:spPr bwMode="auto">
          <a:xfrm>
            <a:off x="3512343" y="4770014"/>
            <a:ext cx="1249363" cy="457200"/>
          </a:xfrm>
          <a:custGeom>
            <a:avLst/>
            <a:gdLst/>
            <a:ahLst/>
            <a:cxnLst>
              <a:cxn ang="0">
                <a:pos x="672" y="288"/>
              </a:cxn>
              <a:cxn ang="0">
                <a:pos x="0" y="288"/>
              </a:cxn>
              <a:cxn ang="0">
                <a:pos x="0" y="0"/>
              </a:cxn>
              <a:cxn ang="0">
                <a:pos x="672" y="0"/>
              </a:cxn>
            </a:cxnLst>
            <a:rect l="0" t="0" r="r" b="b"/>
            <a:pathLst>
              <a:path w="672" h="288">
                <a:moveTo>
                  <a:pt x="672" y="288"/>
                </a:moveTo>
                <a:lnTo>
                  <a:pt x="0" y="288"/>
                </a:lnTo>
                <a:lnTo>
                  <a:pt x="0" y="0"/>
                </a:lnTo>
                <a:lnTo>
                  <a:pt x="672" y="0"/>
                </a:lnTo>
              </a:path>
            </a:pathLst>
          </a:custGeom>
          <a:noFill/>
          <a:ln w="19050" cap="flat" cmpd="sng">
            <a:solidFill>
              <a:srgbClr val="0070C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D050"/>
                </a:solidFill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BF2B4CD2-AA26-135A-827F-BC86179F1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817" y="4766840"/>
            <a:ext cx="954107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伪首部</a:t>
            </a:r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BEC59FF3-1EF0-5A22-7A78-4EC7414B0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337" y="4297841"/>
            <a:ext cx="470000" cy="4277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12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B0D32643-6938-ACD7-1EE5-22A19C04C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5330527"/>
            <a:ext cx="1210588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发送在前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0A8F2265-AC14-82FD-4303-AACCD7C3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754264"/>
            <a:ext cx="4392612" cy="4572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Text Box 49">
            <a:extLst>
              <a:ext uri="{FF2B5EF4-FFF2-40B4-BE49-F238E27FC236}">
                <a16:creationId xmlns:a16="http://schemas.microsoft.com/office/drawing/2014/main" id="{163E5EFA-54F9-201A-E46F-641162016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63" y="4797127"/>
            <a:ext cx="1332416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>
                <a:cs typeface="+mn-ea"/>
                <a:sym typeface="+mn-lt"/>
              </a:rPr>
              <a:t>数         据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1369EFF-964F-74F6-4B64-E33C8BA221F0}"/>
              </a:ext>
            </a:extLst>
          </p:cNvPr>
          <p:cNvSpPr txBox="1"/>
          <p:nvPr/>
        </p:nvSpPr>
        <p:spPr>
          <a:xfrm>
            <a:off x="667777" y="1147603"/>
            <a:ext cx="10507968" cy="1084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kern="100" dirty="0">
                <a:solidFill>
                  <a:srgbClr val="C00000"/>
                </a:solidFill>
                <a:cs typeface="+mn-ea"/>
                <a:sym typeface="+mn-lt"/>
              </a:rPr>
              <a:t>UDP</a:t>
            </a:r>
            <a:r>
              <a:rPr lang="zh-CN" altLang="en-US" sz="2800" b="1" kern="100" dirty="0">
                <a:solidFill>
                  <a:srgbClr val="C00000"/>
                </a:solidFill>
                <a:cs typeface="+mn-ea"/>
                <a:sym typeface="+mn-lt"/>
              </a:rPr>
              <a:t>校验和</a:t>
            </a:r>
            <a:r>
              <a:rPr lang="zh-CN" altLang="en-US" sz="2800" kern="100" dirty="0">
                <a:cs typeface="+mn-ea"/>
                <a:sym typeface="+mn-lt"/>
              </a:rPr>
              <a:t>覆盖范围具有特殊性，除了覆盖完整</a:t>
            </a:r>
            <a:r>
              <a:rPr lang="en-US" altLang="zh-CN" sz="2800" kern="100" dirty="0">
                <a:cs typeface="+mn-ea"/>
                <a:sym typeface="+mn-lt"/>
              </a:rPr>
              <a:t>UDP</a:t>
            </a:r>
            <a:r>
              <a:rPr lang="zh-CN" altLang="en-US" sz="2800" kern="100" dirty="0">
                <a:cs typeface="+mn-ea"/>
                <a:sym typeface="+mn-lt"/>
              </a:rPr>
              <a:t>数据报外（首部</a:t>
            </a:r>
            <a:r>
              <a:rPr lang="en-US" altLang="zh-CN" sz="2800" kern="100" dirty="0">
                <a:cs typeface="+mn-ea"/>
                <a:sym typeface="+mn-lt"/>
              </a:rPr>
              <a:t>+</a:t>
            </a:r>
            <a:r>
              <a:rPr lang="zh-CN" altLang="en-US" sz="2800" kern="100" dirty="0">
                <a:cs typeface="+mn-ea"/>
                <a:sym typeface="+mn-lt"/>
              </a:rPr>
              <a:t>数据），还需要一个“伪首部”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CDAB040-BBE4-1E70-58B8-42D91340A75C}"/>
              </a:ext>
            </a:extLst>
          </p:cNvPr>
          <p:cNvSpPr/>
          <p:nvPr/>
        </p:nvSpPr>
        <p:spPr>
          <a:xfrm>
            <a:off x="3359151" y="4697951"/>
            <a:ext cx="7159212" cy="5785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3A1743C-036B-DFCA-6BD6-F960A84725FE}"/>
              </a:ext>
            </a:extLst>
          </p:cNvPr>
          <p:cNvSpPr txBox="1"/>
          <p:nvPr/>
        </p:nvSpPr>
        <p:spPr>
          <a:xfrm>
            <a:off x="935844" y="4781251"/>
            <a:ext cx="2309565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b="1" kern="100" dirty="0">
                <a:cs typeface="+mn-ea"/>
                <a:sym typeface="+mn-lt"/>
              </a:rPr>
              <a:t>UDP</a:t>
            </a:r>
            <a:r>
              <a:rPr lang="zh-CN" altLang="en-US" sz="1800" b="1" kern="100" dirty="0">
                <a:cs typeface="+mn-ea"/>
                <a:sym typeface="+mn-lt"/>
              </a:rPr>
              <a:t>校验和</a:t>
            </a:r>
            <a:r>
              <a:rPr lang="zh-CN" altLang="en-US" sz="1800" kern="100" dirty="0">
                <a:cs typeface="+mn-ea"/>
                <a:sym typeface="+mn-lt"/>
              </a:rPr>
              <a:t>覆盖范围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Text Box 50">
            <a:extLst>
              <a:ext uri="{FF2B5EF4-FFF2-40B4-BE49-F238E27FC236}">
                <a16:creationId xmlns:a16="http://schemas.microsoft.com/office/drawing/2014/main" id="{ECB0B363-028A-ABCF-5627-332484474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1159" y="4797127"/>
            <a:ext cx="1241045" cy="4298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cs typeface="+mn-ea"/>
                <a:sym typeface="+mn-lt"/>
              </a:rPr>
              <a:t>UDP</a:t>
            </a:r>
            <a:r>
              <a:rPr kumimoji="1" lang="zh-CN" altLang="en-US" sz="2000" dirty="0">
                <a:cs typeface="+mn-ea"/>
                <a:sym typeface="+mn-lt"/>
              </a:rPr>
              <a:t>首部</a:t>
            </a:r>
          </a:p>
        </p:txBody>
      </p:sp>
      <p:sp>
        <p:nvSpPr>
          <p:cNvPr id="56" name="标注: 弯曲线形(带强调线) 55">
            <a:extLst>
              <a:ext uri="{FF2B5EF4-FFF2-40B4-BE49-F238E27FC236}">
                <a16:creationId xmlns:a16="http://schemas.microsoft.com/office/drawing/2014/main" id="{F29601A2-2F68-1CF2-B09E-F7D60915D336}"/>
              </a:ext>
            </a:extLst>
          </p:cNvPr>
          <p:cNvSpPr/>
          <p:nvPr/>
        </p:nvSpPr>
        <p:spPr>
          <a:xfrm>
            <a:off x="9598025" y="1938708"/>
            <a:ext cx="3180148" cy="60099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193"/>
              <a:gd name="adj6" fmla="val -5148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字节固定填充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字节为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UDP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协议号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17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073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53" grpId="0"/>
      <p:bldP spid="5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824AA1-09D7-EC3A-301E-028F418A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j-ea"/>
                <a:cs typeface="+mn-ea"/>
                <a:sym typeface="+mn-lt"/>
              </a:rPr>
              <a:t>传输层</a:t>
            </a:r>
            <a:endParaRPr lang="en-US" dirty="0">
              <a:latin typeface="+mj-ea"/>
              <a:cs typeface="+mn-ea"/>
              <a:sym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7ACB6-4040-4F8E-DAE4-CD916FCA3B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37149" y="1274808"/>
            <a:ext cx="7281751" cy="4633912"/>
          </a:xfrm>
        </p:spPr>
        <p:txBody>
          <a:bodyPr/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传输层介绍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用户数据报协议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传输控制协议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QUIC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小结</a:t>
            </a:r>
            <a:endParaRPr lang="en-US" altLang="zh-CN" dirty="0"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9C07CC-BD07-4B43-9BDB-B29B629D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4632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27C948-922D-4E30-8A39-C9EC5FD3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DA8608-2B8B-7A9B-8296-AA9661EF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传输层问题</a:t>
            </a:r>
            <a:r>
              <a:rPr lang="en-US" altLang="zh-CN" dirty="0">
                <a:sym typeface="+mn-lt"/>
              </a:rPr>
              <a:t>2</a:t>
            </a:r>
            <a:r>
              <a:rPr lang="zh-CN" altLang="en-US" dirty="0">
                <a:sym typeface="+mn-lt"/>
              </a:rPr>
              <a:t>：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网络丢包怎么办？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D56D35-5E54-12F2-0076-E3ED28CC4B88}"/>
              </a:ext>
            </a:extLst>
          </p:cNvPr>
          <p:cNvSpPr txBox="1"/>
          <p:nvPr/>
        </p:nvSpPr>
        <p:spPr>
          <a:xfrm>
            <a:off x="825999" y="4068608"/>
            <a:ext cx="8474118" cy="1826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UDP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：提供面向无连接的、不可靠传输服务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TCP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：提供面向连接的、可靠传输服务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（交给我，你放心，保证完整的、按序的传输）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357979-3A10-96FB-E648-9C40DFE26EA6}"/>
              </a:ext>
            </a:extLst>
          </p:cNvPr>
          <p:cNvSpPr txBox="1"/>
          <p:nvPr/>
        </p:nvSpPr>
        <p:spPr>
          <a:xfrm>
            <a:off x="9371612" y="3922414"/>
            <a:ext cx="1005403" cy="2020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1500" dirty="0">
                <a:solidFill>
                  <a:srgbClr val="FF0000"/>
                </a:solidFill>
                <a:cs typeface="+mn-ea"/>
                <a:sym typeface="+mn-lt"/>
              </a:rPr>
              <a:t>?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B319A7-7F43-E25A-F686-587A347C5341}"/>
              </a:ext>
            </a:extLst>
          </p:cNvPr>
          <p:cNvSpPr txBox="1"/>
          <p:nvPr/>
        </p:nvSpPr>
        <p:spPr>
          <a:xfrm>
            <a:off x="9252860" y="5638268"/>
            <a:ext cx="6097978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怎么实现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3ED445-49F1-2F40-3AFD-E2137FE15C47}"/>
              </a:ext>
            </a:extLst>
          </p:cNvPr>
          <p:cNvSpPr/>
          <p:nvPr/>
        </p:nvSpPr>
        <p:spPr>
          <a:xfrm>
            <a:off x="2565070" y="1496291"/>
            <a:ext cx="510639" cy="7269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应用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7C1554-BEA0-5ADB-DF40-631801D012AB}"/>
              </a:ext>
            </a:extLst>
          </p:cNvPr>
          <p:cNvSpPr/>
          <p:nvPr/>
        </p:nvSpPr>
        <p:spPr>
          <a:xfrm>
            <a:off x="8860973" y="1446294"/>
            <a:ext cx="510639" cy="7269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应用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76F75885-58B9-A159-CB92-908D4260A8C7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3005283" y="2038310"/>
            <a:ext cx="396172" cy="765958"/>
          </a:xfrm>
          <a:prstGeom prst="bentConnector2">
            <a:avLst/>
          </a:prstGeom>
          <a:ln w="381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9DB05B7-EA06-5064-C76B-B28E2CBE9BAA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01814" y="2173206"/>
            <a:ext cx="814479" cy="446169"/>
          </a:xfrm>
          <a:prstGeom prst="bentConnector2">
            <a:avLst/>
          </a:prstGeom>
          <a:ln w="381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1C1C9BE8-3BC4-36CC-63B7-A3C1AB5FF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1781" y="2310770"/>
            <a:ext cx="815181" cy="617209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4530EB2A-F9CF-F123-8D4B-012AB7F93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1200" y="2310770"/>
            <a:ext cx="815181" cy="617209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40F79B2-498A-2F59-F9B1-6F436BF6415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436962" y="2619375"/>
            <a:ext cx="30142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4AA15A2-3011-E594-69B9-4E3A225A465A}"/>
              </a:ext>
            </a:extLst>
          </p:cNvPr>
          <p:cNvSpPr/>
          <p:nvPr/>
        </p:nvSpPr>
        <p:spPr>
          <a:xfrm>
            <a:off x="4735629" y="2502568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4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CC9601E-DED4-1EBD-F2F6-0F87C9734D11}"/>
              </a:ext>
            </a:extLst>
          </p:cNvPr>
          <p:cNvSpPr/>
          <p:nvPr/>
        </p:nvSpPr>
        <p:spPr>
          <a:xfrm>
            <a:off x="5143219" y="2513496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3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702D77-DBE5-81D5-303C-731006769CEC}"/>
              </a:ext>
            </a:extLst>
          </p:cNvPr>
          <p:cNvSpPr/>
          <p:nvPr/>
        </p:nvSpPr>
        <p:spPr>
          <a:xfrm>
            <a:off x="5550810" y="2513496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2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AD26D26-DE57-819D-4C17-6C9A606784F9}"/>
              </a:ext>
            </a:extLst>
          </p:cNvPr>
          <p:cNvCxnSpPr/>
          <p:nvPr/>
        </p:nvCxnSpPr>
        <p:spPr>
          <a:xfrm>
            <a:off x="4870815" y="2927979"/>
            <a:ext cx="81518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CD51199-8080-D7A9-EF9F-A23D4BF174AA}"/>
              </a:ext>
            </a:extLst>
          </p:cNvPr>
          <p:cNvSpPr txBox="1"/>
          <p:nvPr/>
        </p:nvSpPr>
        <p:spPr>
          <a:xfrm>
            <a:off x="4954015" y="2113299"/>
            <a:ext cx="648782" cy="1003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>
                <a:solidFill>
                  <a:srgbClr val="FF0000"/>
                </a:solidFill>
                <a:cs typeface="+mn-ea"/>
                <a:sym typeface="+mn-lt"/>
              </a:rPr>
              <a:t>×</a:t>
            </a:r>
            <a:endParaRPr lang="zh-CN" altLang="en-US" sz="5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9B95888-37E4-BC9D-0B5C-46E68781F781}"/>
              </a:ext>
            </a:extLst>
          </p:cNvPr>
          <p:cNvSpPr txBox="1"/>
          <p:nvPr/>
        </p:nvSpPr>
        <p:spPr>
          <a:xfrm>
            <a:off x="3336758" y="1810670"/>
            <a:ext cx="3900534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出错或丢失</a:t>
            </a:r>
          </a:p>
        </p:txBody>
      </p:sp>
    </p:spTree>
    <p:extLst>
      <p:ext uri="{BB962C8B-B14F-4D97-AF65-F5344CB8AC3E}">
        <p14:creationId xmlns:p14="http://schemas.microsoft.com/office/powerpoint/2010/main" val="71491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40A1D699-5799-940F-FC4F-8A2CFB5C1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444" y="3022034"/>
            <a:ext cx="815181" cy="61720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DC678F6-7740-ECBC-6FA3-F4416ECEBBF1}"/>
              </a:ext>
            </a:extLst>
          </p:cNvPr>
          <p:cNvSpPr/>
          <p:nvPr/>
        </p:nvSpPr>
        <p:spPr>
          <a:xfrm>
            <a:off x="4853183" y="3441022"/>
            <a:ext cx="308009" cy="211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cs typeface="+mn-ea"/>
                <a:sym typeface="+mn-lt"/>
              </a:rPr>
              <a:t>A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F16C6C-5538-B991-5DDC-144C3102CCE7}"/>
              </a:ext>
            </a:extLst>
          </p:cNvPr>
          <p:cNvSpPr/>
          <p:nvPr/>
        </p:nvSpPr>
        <p:spPr>
          <a:xfrm>
            <a:off x="1224459" y="3041496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4DB3795A-A8DC-E201-5D66-F1118E3DD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106" y="3022033"/>
            <a:ext cx="815181" cy="61720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1BE268B-2CA1-B95C-CA8D-181AA47D3A70}"/>
              </a:ext>
            </a:extLst>
          </p:cNvPr>
          <p:cNvSpPr/>
          <p:nvPr/>
        </p:nvSpPr>
        <p:spPr>
          <a:xfrm>
            <a:off x="1224459" y="3041496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512BE6-2CA6-CD1D-1124-1BB04949AD4E}"/>
              </a:ext>
            </a:extLst>
          </p:cNvPr>
          <p:cNvSpPr/>
          <p:nvPr/>
        </p:nvSpPr>
        <p:spPr>
          <a:xfrm>
            <a:off x="1224459" y="3041496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4EE50FE-95C5-7DF7-5594-FB02AEB3CA63}"/>
              </a:ext>
            </a:extLst>
          </p:cNvPr>
          <p:cNvSpPr/>
          <p:nvPr/>
        </p:nvSpPr>
        <p:spPr>
          <a:xfrm>
            <a:off x="1224459" y="3041496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6AD6D2-7DA9-B2F7-EE9A-C6D2DFFCE25A}"/>
              </a:ext>
            </a:extLst>
          </p:cNvPr>
          <p:cNvSpPr/>
          <p:nvPr/>
        </p:nvSpPr>
        <p:spPr>
          <a:xfrm>
            <a:off x="4853183" y="3441022"/>
            <a:ext cx="308009" cy="211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cs typeface="+mn-ea"/>
                <a:sym typeface="+mn-lt"/>
              </a:rPr>
              <a:t>A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EC220AC-40A7-4BC9-88B6-51DAE894EC3C}"/>
              </a:ext>
            </a:extLst>
          </p:cNvPr>
          <p:cNvSpPr/>
          <p:nvPr/>
        </p:nvSpPr>
        <p:spPr>
          <a:xfrm>
            <a:off x="4853183" y="3441022"/>
            <a:ext cx="308009" cy="211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cs typeface="+mn-ea"/>
                <a:sym typeface="+mn-lt"/>
              </a:rPr>
              <a:t>A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8AE9FF-8B1C-511F-CACB-862C6B8F4E71}"/>
              </a:ext>
            </a:extLst>
          </p:cNvPr>
          <p:cNvSpPr/>
          <p:nvPr/>
        </p:nvSpPr>
        <p:spPr>
          <a:xfrm>
            <a:off x="4853183" y="3441022"/>
            <a:ext cx="308009" cy="211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cs typeface="+mn-ea"/>
                <a:sym typeface="+mn-lt"/>
              </a:rPr>
              <a:t>A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4EE63-F5DF-48B6-AF1B-234403A3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6B3532-E81C-0E6A-39EC-A94C920B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：如何保证可靠传输？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停等协议？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3ED361-F6DF-206A-1095-17892DB41A2E}"/>
              </a:ext>
            </a:extLst>
          </p:cNvPr>
          <p:cNvSpPr txBox="1"/>
          <p:nvPr/>
        </p:nvSpPr>
        <p:spPr>
          <a:xfrm>
            <a:off x="1274890" y="1886662"/>
            <a:ext cx="4398253" cy="49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发一个包，等待一个确认（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504E79-8A82-85E1-1EA4-6F005AB00BE8}"/>
              </a:ext>
            </a:extLst>
          </p:cNvPr>
          <p:cNvSpPr txBox="1"/>
          <p:nvPr/>
        </p:nvSpPr>
        <p:spPr>
          <a:xfrm>
            <a:off x="6659161" y="1859667"/>
            <a:ext cx="4500033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一次连续发多个包，再等待确认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6E1636-BF10-7840-829B-181BDD331A14}"/>
              </a:ext>
            </a:extLst>
          </p:cNvPr>
          <p:cNvSpPr txBox="1"/>
          <p:nvPr/>
        </p:nvSpPr>
        <p:spPr>
          <a:xfrm>
            <a:off x="2067492" y="4563188"/>
            <a:ext cx="2006600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这也太慢了！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749B-67B0-5A9E-8C3E-76E91FAD8525}"/>
              </a:ext>
            </a:extLst>
          </p:cNvPr>
          <p:cNvSpPr txBox="1"/>
          <p:nvPr/>
        </p:nvSpPr>
        <p:spPr>
          <a:xfrm>
            <a:off x="7888950" y="4563188"/>
            <a:ext cx="2956292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索性一次多发几个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23A2C9-2B5D-5782-33A2-91D90130BBAD}"/>
              </a:ext>
            </a:extLst>
          </p:cNvPr>
          <p:cNvSpPr txBox="1"/>
          <p:nvPr/>
        </p:nvSpPr>
        <p:spPr>
          <a:xfrm>
            <a:off x="6096000" y="5710521"/>
            <a:ext cx="5572259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此时需要对报文进行编号，以保证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对应关系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E26CEC2-4CA2-5CB6-A491-7300D8D2E72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636287" y="3330638"/>
            <a:ext cx="3028157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5E41DE1-B9CA-6301-FE8B-879340475D3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7474342" y="3348633"/>
            <a:ext cx="3028157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A2D3ACD-A196-4565-1BCB-B0C0629C3C85}"/>
              </a:ext>
            </a:extLst>
          </p:cNvPr>
          <p:cNvSpPr/>
          <p:nvPr/>
        </p:nvSpPr>
        <p:spPr>
          <a:xfrm>
            <a:off x="7062514" y="3059491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AFE285C-D55A-0877-54C9-F581A8C33AEF}"/>
              </a:ext>
            </a:extLst>
          </p:cNvPr>
          <p:cNvSpPr/>
          <p:nvPr/>
        </p:nvSpPr>
        <p:spPr>
          <a:xfrm>
            <a:off x="7062514" y="3059491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2F78C0-7FDF-78BF-8122-F0F3822CD091}"/>
              </a:ext>
            </a:extLst>
          </p:cNvPr>
          <p:cNvSpPr/>
          <p:nvPr/>
        </p:nvSpPr>
        <p:spPr>
          <a:xfrm>
            <a:off x="7062514" y="3059491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3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602E29-7773-BB74-7594-B07B88BA73BA}"/>
              </a:ext>
            </a:extLst>
          </p:cNvPr>
          <p:cNvSpPr/>
          <p:nvPr/>
        </p:nvSpPr>
        <p:spPr>
          <a:xfrm>
            <a:off x="7062514" y="3059491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4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54649BE-5D0E-2070-0B5E-3BA870D37701}"/>
              </a:ext>
            </a:extLst>
          </p:cNvPr>
          <p:cNvSpPr/>
          <p:nvPr/>
        </p:nvSpPr>
        <p:spPr>
          <a:xfrm>
            <a:off x="10691238" y="3459017"/>
            <a:ext cx="308009" cy="211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1AD42D0-45ED-CBFE-1A87-A71BBE86CEBC}"/>
              </a:ext>
            </a:extLst>
          </p:cNvPr>
          <p:cNvSpPr/>
          <p:nvPr/>
        </p:nvSpPr>
        <p:spPr>
          <a:xfrm>
            <a:off x="10691238" y="3459017"/>
            <a:ext cx="308009" cy="211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F9865F8-9E92-3985-6875-662D654C1957}"/>
              </a:ext>
            </a:extLst>
          </p:cNvPr>
          <p:cNvSpPr/>
          <p:nvPr/>
        </p:nvSpPr>
        <p:spPr>
          <a:xfrm>
            <a:off x="10691238" y="3459017"/>
            <a:ext cx="308009" cy="211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3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D028084-F44C-3213-068C-D0485DBB3D35}"/>
              </a:ext>
            </a:extLst>
          </p:cNvPr>
          <p:cNvSpPr/>
          <p:nvPr/>
        </p:nvSpPr>
        <p:spPr>
          <a:xfrm>
            <a:off x="10691238" y="3459017"/>
            <a:ext cx="308009" cy="211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4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7B4BC9E9-3308-653C-189B-0ACC305A0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9161" y="3040028"/>
            <a:ext cx="815181" cy="617209"/>
          </a:xfrm>
          <a:prstGeom prst="rect">
            <a:avLst/>
          </a:prstGeom>
        </p:spPr>
      </p:pic>
      <p:pic>
        <p:nvPicPr>
          <p:cNvPr id="35" name="图形 34">
            <a:extLst>
              <a:ext uri="{FF2B5EF4-FFF2-40B4-BE49-F238E27FC236}">
                <a16:creationId xmlns:a16="http://schemas.microsoft.com/office/drawing/2014/main" id="{ECBE5608-F301-F0C2-B17A-649787C52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499" y="3040029"/>
            <a:ext cx="815181" cy="6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30143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-0.29857 3.7037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29831 3.703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-0.29779 3.703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303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-0.29779 3.7037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29987 3.703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-0.29779 3.7037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30143 3.7037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3.7037E-6 L 0.29831 3.7037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8.33333E-7 3.7037E-6 L 0.30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3.7037E-6 L 0.29987 3.7037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91667E-6 3.7037E-7 L -0.29857 3.7037E-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91667E-6 3.7037E-7 L -0.29779 3.7037E-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91667E-6 3.7037E-7 L -0.29779 3.7037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3.7037E-7 L -0.29779 3.7037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01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10" grpId="0"/>
      <p:bldP spid="11" grpId="0"/>
      <p:bldP spid="13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DD13233-D621-4AA0-B1AA-4FE6ACBE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lt"/>
              </a:rPr>
              <a:t>TCP</a:t>
            </a:r>
            <a:r>
              <a:rPr lang="zh-CN" altLang="en-US">
                <a:sym typeface="+mn-lt"/>
              </a:rPr>
              <a:t>的序列号与确认序列号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4294967295"/>
          </p:nvPr>
        </p:nvSpPr>
        <p:spPr>
          <a:xfrm>
            <a:off x="915988" y="5848350"/>
            <a:ext cx="11276012" cy="5778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Aft>
                <a:spcPts val="0"/>
              </a:spcAft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注意：不同于链路层可靠传输机制，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的序列号是基于字节而不是包来编号的</a:t>
            </a:r>
          </a:p>
        </p:txBody>
      </p:sp>
      <p:cxnSp>
        <p:nvCxnSpPr>
          <p:cNvPr id="87" name="直接连接符 86"/>
          <p:cNvCxnSpPr/>
          <p:nvPr/>
        </p:nvCxnSpPr>
        <p:spPr>
          <a:xfrm>
            <a:off x="3119609" y="1858373"/>
            <a:ext cx="2707" cy="3420000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9333920" y="1858373"/>
            <a:ext cx="0" cy="342000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393284" y="1553312"/>
            <a:ext cx="1467068" cy="72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b="1" dirty="0">
                <a:cs typeface="+mn-ea"/>
                <a:sym typeface="+mn-lt"/>
              </a:rPr>
              <a:t>PC1</a:t>
            </a:r>
          </a:p>
          <a:p>
            <a:pPr algn="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1.1.1.1:1024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588129" y="1553312"/>
            <a:ext cx="1210588" cy="72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cs typeface="+mn-ea"/>
                <a:sym typeface="+mn-lt"/>
              </a:rPr>
              <a:t>PC2</a:t>
            </a:r>
          </a:p>
          <a:p>
            <a:pPr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2.2.2.2:23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672620" y="3358281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75861" y="3358281"/>
            <a:ext cx="1193338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=b+1 </a:t>
            </a:r>
          </a:p>
          <a:p>
            <a:pPr>
              <a:lnSpc>
                <a:spcPct val="120000"/>
              </a:lnSpc>
            </a:pPr>
            <a:r>
              <a:rPr lang="en-US" altLang="zh-CN" sz="1800" b="1" dirty="0" err="1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sz="1800" b="1" dirty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=a+1+</a:t>
            </a:r>
            <a:r>
              <a:rPr lang="en-US" altLang="zh-CN" sz="18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endParaRPr lang="zh-CN" altLang="en-US" sz="18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969198" y="3358281"/>
            <a:ext cx="1120891" cy="501652"/>
          </a:xfrm>
          <a:prstGeom prst="rect">
            <a:avLst/>
          </a:prstGeom>
          <a:noFill/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载荷</a:t>
            </a:r>
            <a:endParaRPr lang="en-US" altLang="zh-CN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长度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=0Byte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284709" y="3982006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387950" y="3982006"/>
            <a:ext cx="1208934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b="1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sz="18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=a+13 </a:t>
            </a:r>
          </a:p>
          <a:p>
            <a:pPr>
              <a:lnSpc>
                <a:spcPct val="120000"/>
              </a:lnSpc>
            </a:pP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=b+1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596884" y="3982006"/>
            <a:ext cx="1061172" cy="501652"/>
          </a:xfrm>
          <a:prstGeom prst="rect">
            <a:avLst/>
          </a:prstGeom>
          <a:noFill/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载荷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长度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66Byte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663752" y="4607322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766994" y="4605731"/>
            <a:ext cx="1193338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=b+1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 err="1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sz="1600" b="1" dirty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=a+12+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66</a:t>
            </a:r>
            <a:endParaRPr lang="zh-CN" altLang="en-US" sz="16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960331" y="4605731"/>
            <a:ext cx="1120892" cy="501652"/>
          </a:xfrm>
          <a:prstGeom prst="rect">
            <a:avLst/>
          </a:prstGeom>
          <a:noFill/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载荷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长度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=0Byte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6089666" y="5260187"/>
            <a:ext cx="276904" cy="75240"/>
            <a:chOff x="3074810" y="3664575"/>
            <a:chExt cx="276904" cy="75240"/>
          </a:xfrm>
        </p:grpSpPr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74810" y="3664575"/>
              <a:ext cx="75240" cy="752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3175642" y="3664575"/>
              <a:ext cx="75240" cy="752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3276474" y="3664575"/>
              <a:ext cx="75240" cy="752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3284709" y="2734556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87950" y="2734556"/>
            <a:ext cx="1209694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b="1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sz="18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=a+1 </a:t>
            </a:r>
            <a:endParaRPr lang="en-US" altLang="zh-CN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=b+1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597644" y="2734556"/>
            <a:ext cx="1061172" cy="501652"/>
          </a:xfrm>
          <a:prstGeom prst="rect">
            <a:avLst/>
          </a:prstGeom>
          <a:noFill/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载荷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长度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12Byte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517171" y="2417405"/>
            <a:ext cx="638315" cy="294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cs typeface="+mn-ea"/>
                <a:sym typeface="+mn-lt"/>
              </a:rPr>
              <a:t>IP</a:t>
            </a:r>
            <a:r>
              <a:rPr lang="zh-CN" altLang="en-US" sz="1200">
                <a:cs typeface="+mn-ea"/>
                <a:sym typeface="+mn-lt"/>
              </a:rPr>
              <a:t>头部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4405249" y="2417405"/>
            <a:ext cx="800219" cy="294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cs typeface="+mn-ea"/>
                <a:sym typeface="+mn-lt"/>
              </a:rPr>
              <a:t>TCP</a:t>
            </a:r>
            <a:r>
              <a:rPr lang="zh-CN" altLang="en-US" sz="1200">
                <a:cs typeface="+mn-ea"/>
                <a:sym typeface="+mn-lt"/>
              </a:rPr>
              <a:t>头部</a:t>
            </a:r>
          </a:p>
        </p:txBody>
      </p:sp>
      <p:pic>
        <p:nvPicPr>
          <p:cNvPr id="89" name="图片 88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0352" y="1541124"/>
            <a:ext cx="576563" cy="442800"/>
          </a:xfrm>
          <a:prstGeom prst="rect">
            <a:avLst/>
          </a:prstGeom>
        </p:spPr>
      </p:pic>
      <p:pic>
        <p:nvPicPr>
          <p:cNvPr id="90" name="图片 89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8468" y="1541124"/>
            <a:ext cx="576563" cy="442800"/>
          </a:xfrm>
          <a:prstGeom prst="rect">
            <a:avLst/>
          </a:prstGeom>
        </p:spPr>
      </p:pic>
      <p:grpSp>
        <p:nvGrpSpPr>
          <p:cNvPr id="82" name="组合 81"/>
          <p:cNvGrpSpPr/>
          <p:nvPr/>
        </p:nvGrpSpPr>
        <p:grpSpPr>
          <a:xfrm>
            <a:off x="959067" y="2015114"/>
            <a:ext cx="1686917" cy="2277243"/>
            <a:chOff x="959067" y="2793329"/>
            <a:chExt cx="1686917" cy="2277243"/>
          </a:xfrm>
        </p:grpSpPr>
        <p:sp>
          <p:nvSpPr>
            <p:cNvPr id="83" name="矩形 82"/>
            <p:cNvSpPr/>
            <p:nvPr/>
          </p:nvSpPr>
          <p:spPr>
            <a:xfrm>
              <a:off x="972437" y="3014475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143230" y="3095929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1314023" y="3177383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484816" y="3258837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1655609" y="3340291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826402" y="3421745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997197" y="3503197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037446" y="4708229"/>
              <a:ext cx="1210588" cy="362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cs typeface="+mn-ea"/>
                  <a:sym typeface="+mn-lt"/>
                </a:rPr>
                <a:t>待发送数据</a:t>
              </a: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959067" y="2793329"/>
              <a:ext cx="269626" cy="293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>
                  <a:cs typeface="+mn-ea"/>
                  <a:sym typeface="+mn-lt"/>
                </a:rPr>
                <a:t>1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170290" y="2875975"/>
              <a:ext cx="269626" cy="2936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>
                  <a:cs typeface="+mn-ea"/>
                  <a:sym typeface="+mn-lt"/>
                </a:rPr>
                <a:t>2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48245" y="2957429"/>
              <a:ext cx="269626" cy="2936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>
                  <a:cs typeface="+mn-ea"/>
                  <a:sym typeface="+mn-lt"/>
                </a:rPr>
                <a:t>3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972437" y="3875709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143230" y="3957163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1314023" y="4038617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484816" y="4120071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655609" y="4201525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1826402" y="4282979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1997197" y="4364431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972437" y="3445092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1143230" y="3526546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1314023" y="3608000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1484816" y="3689454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1655609" y="3770908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1826402" y="3852362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997197" y="3933814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519995" y="3046423"/>
              <a:ext cx="269626" cy="2936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>
                  <a:cs typeface="+mn-ea"/>
                  <a:sym typeface="+mn-lt"/>
                </a:rPr>
                <a:t>4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689134" y="3119597"/>
              <a:ext cx="269626" cy="2936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>
                  <a:cs typeface="+mn-ea"/>
                  <a:sym typeface="+mn-lt"/>
                </a:rPr>
                <a:t>5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856220" y="3204186"/>
              <a:ext cx="269626" cy="2936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cs typeface="+mn-ea"/>
                  <a:sym typeface="+mn-lt"/>
                </a:rPr>
                <a:t>6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2050949" y="3213087"/>
              <a:ext cx="595035" cy="360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>
                  <a:cs typeface="+mn-ea"/>
                  <a:sym typeface="+mn-lt"/>
                </a:rPr>
                <a:t>……</a:t>
              </a:r>
              <a:endParaRPr lang="zh-CN" altLang="en-US" sz="1600">
                <a:cs typeface="+mn-ea"/>
                <a:sym typeface="+mn-lt"/>
              </a:endParaRPr>
            </a:p>
          </p:txBody>
        </p:sp>
      </p:grpSp>
      <p:cxnSp>
        <p:nvCxnSpPr>
          <p:cNvPr id="142" name="直接连接符 141"/>
          <p:cNvCxnSpPr/>
          <p:nvPr/>
        </p:nvCxnSpPr>
        <p:spPr>
          <a:xfrm rot="108000000" flipH="1">
            <a:off x="3149952" y="2256878"/>
            <a:ext cx="23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rot="108000000" flipH="1">
            <a:off x="6766993" y="2247287"/>
            <a:ext cx="2592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5479161" y="2098547"/>
            <a:ext cx="1287832" cy="276212"/>
          </a:xfrm>
          <a:prstGeom prst="roundRect">
            <a:avLst>
              <a:gd name="adj" fmla="val 0"/>
            </a:avLst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6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连接已建立</a:t>
            </a:r>
          </a:p>
        </p:txBody>
      </p:sp>
      <p:cxnSp>
        <p:nvCxnSpPr>
          <p:cNvPr id="148" name="直接连接符 147"/>
          <p:cNvCxnSpPr/>
          <p:nvPr/>
        </p:nvCxnSpPr>
        <p:spPr>
          <a:xfrm>
            <a:off x="3122316" y="2991211"/>
            <a:ext cx="18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6658816" y="2991211"/>
            <a:ext cx="5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5133277" y="3599515"/>
            <a:ext cx="540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9106295" y="3648536"/>
            <a:ext cx="216000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3112791" y="4219936"/>
            <a:ext cx="18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6649291" y="4219936"/>
            <a:ext cx="5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5123752" y="4828240"/>
            <a:ext cx="540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9096770" y="4877261"/>
            <a:ext cx="216000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6846D4F-FA99-AFEF-B659-965CC78EC36A}"/>
              </a:ext>
            </a:extLst>
          </p:cNvPr>
          <p:cNvSpPr txBox="1"/>
          <p:nvPr/>
        </p:nvSpPr>
        <p:spPr>
          <a:xfrm>
            <a:off x="4387951" y="3404167"/>
            <a:ext cx="5657946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b="1" dirty="0">
                <a:solidFill>
                  <a:srgbClr val="00B0F0"/>
                </a:solidFill>
                <a:cs typeface="+mn-ea"/>
                <a:sym typeface="+mn-lt"/>
              </a:rPr>
              <a:t>ACK</a:t>
            </a:r>
            <a:endParaRPr lang="zh-CN" altLang="en-US" b="1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BF5BAD-8269-CA95-8BA2-59145E9CA0C6}"/>
              </a:ext>
            </a:extLst>
          </p:cNvPr>
          <p:cNvSpPr txBox="1"/>
          <p:nvPr/>
        </p:nvSpPr>
        <p:spPr>
          <a:xfrm>
            <a:off x="4402063" y="4662096"/>
            <a:ext cx="5657946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b="1" dirty="0">
                <a:solidFill>
                  <a:srgbClr val="00B0F0"/>
                </a:solidFill>
                <a:cs typeface="+mn-ea"/>
                <a:sym typeface="+mn-lt"/>
              </a:rPr>
              <a:t>ACK</a:t>
            </a:r>
            <a:endParaRPr lang="zh-CN" altLang="en-US" b="1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B4472D-A0E8-4F2A-2EA6-014663645B73}"/>
              </a:ext>
            </a:extLst>
          </p:cNvPr>
          <p:cNvSpPr txBox="1"/>
          <p:nvPr/>
        </p:nvSpPr>
        <p:spPr>
          <a:xfrm>
            <a:off x="2248034" y="2819116"/>
            <a:ext cx="6096000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DATA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8788BE-5C02-415C-7F97-B9605BF9A1C7}"/>
              </a:ext>
            </a:extLst>
          </p:cNvPr>
          <p:cNvSpPr txBox="1"/>
          <p:nvPr/>
        </p:nvSpPr>
        <p:spPr>
          <a:xfrm>
            <a:off x="2292990" y="4026385"/>
            <a:ext cx="6096000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DATA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462E93-3E97-B545-2E32-99B29BA68A14}"/>
              </a:ext>
            </a:extLst>
          </p:cNvPr>
          <p:cNvSpPr txBox="1"/>
          <p:nvPr/>
        </p:nvSpPr>
        <p:spPr>
          <a:xfrm>
            <a:off x="5768606" y="6464050"/>
            <a:ext cx="6429965" cy="396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另：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TCP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并没有设计单独的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ACK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报文，而是双向随包双向确认</a:t>
            </a:r>
          </a:p>
        </p:txBody>
      </p:sp>
    </p:spTree>
    <p:extLst>
      <p:ext uri="{BB962C8B-B14F-4D97-AF65-F5344CB8AC3E}">
        <p14:creationId xmlns:p14="http://schemas.microsoft.com/office/powerpoint/2010/main" val="485719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FCD7B5-372D-4CBD-A8B2-5B1E2D8C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419909-2D42-B5FF-7311-C7A6F3D3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：滑动窗口协议</a:t>
            </a:r>
            <a:r>
              <a:rPr lang="en-US" altLang="zh-CN" dirty="0">
                <a:sym typeface="+mn-lt"/>
              </a:rPr>
              <a:t>—</a:t>
            </a:r>
            <a:r>
              <a:rPr lang="zh-CN" altLang="en-US" dirty="0">
                <a:sym typeface="+mn-lt"/>
              </a:rPr>
              <a:t>发送窗口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B67A12-185B-6A6D-C9A6-D7E19317E23F}"/>
              </a:ext>
            </a:extLst>
          </p:cNvPr>
          <p:cNvSpPr txBox="1"/>
          <p:nvPr/>
        </p:nvSpPr>
        <p:spPr>
          <a:xfrm>
            <a:off x="1816100" y="5687857"/>
            <a:ext cx="8211553" cy="108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发送端设计一个发送窗口，将报文分为四类</a:t>
            </a:r>
            <a:endParaRPr lang="en-US" altLang="zh-CN" sz="280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发送指针只能在发送窗口内向后移动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63AFE7-1129-EE62-DB2C-03C3EDE8C1D3}"/>
              </a:ext>
            </a:extLst>
          </p:cNvPr>
          <p:cNvGrpSpPr/>
          <p:nvPr/>
        </p:nvGrpSpPr>
        <p:grpSpPr>
          <a:xfrm>
            <a:off x="2090504" y="3610139"/>
            <a:ext cx="8211553" cy="726911"/>
            <a:chOff x="2722652" y="4058292"/>
            <a:chExt cx="6780936" cy="52322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3AE6AD-B57D-1372-A656-290CD51677C5}"/>
                </a:ext>
              </a:extLst>
            </p:cNvPr>
            <p:cNvSpPr/>
            <p:nvPr/>
          </p:nvSpPr>
          <p:spPr>
            <a:xfrm>
              <a:off x="2722652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BC0A2B6-BCBF-867C-5A14-409A8E20D796}"/>
                </a:ext>
              </a:extLst>
            </p:cNvPr>
            <p:cNvSpPr/>
            <p:nvPr/>
          </p:nvSpPr>
          <p:spPr>
            <a:xfrm>
              <a:off x="3287730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237FE47-9ABE-9B2D-94D7-CBC324106A89}"/>
                </a:ext>
              </a:extLst>
            </p:cNvPr>
            <p:cNvSpPr/>
            <p:nvPr/>
          </p:nvSpPr>
          <p:spPr>
            <a:xfrm>
              <a:off x="3852808" y="4058292"/>
              <a:ext cx="565078" cy="5232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3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DEF201-3AEF-B1CD-B187-8DA452AB0980}"/>
                </a:ext>
              </a:extLst>
            </p:cNvPr>
            <p:cNvSpPr/>
            <p:nvPr/>
          </p:nvSpPr>
          <p:spPr>
            <a:xfrm>
              <a:off x="4417886" y="4058292"/>
              <a:ext cx="565078" cy="5232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4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0B70993-A64A-44DA-A543-CD5A1D14A259}"/>
                </a:ext>
              </a:extLst>
            </p:cNvPr>
            <p:cNvSpPr/>
            <p:nvPr/>
          </p:nvSpPr>
          <p:spPr>
            <a:xfrm>
              <a:off x="4982964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5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483013-4467-2D50-21CC-94C8A6D49EDA}"/>
                </a:ext>
              </a:extLst>
            </p:cNvPr>
            <p:cNvSpPr/>
            <p:nvPr/>
          </p:nvSpPr>
          <p:spPr>
            <a:xfrm>
              <a:off x="5548042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6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95B8ABB-88C0-C674-681A-54B2D883BDA5}"/>
                </a:ext>
              </a:extLst>
            </p:cNvPr>
            <p:cNvSpPr/>
            <p:nvPr/>
          </p:nvSpPr>
          <p:spPr>
            <a:xfrm>
              <a:off x="6113120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7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B9B2AFC-DA03-99FC-85C2-70157ED74F6E}"/>
                </a:ext>
              </a:extLst>
            </p:cNvPr>
            <p:cNvSpPr/>
            <p:nvPr/>
          </p:nvSpPr>
          <p:spPr>
            <a:xfrm>
              <a:off x="6678198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8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CC1FB7-00EC-5AE7-D69F-00F573F6D4C2}"/>
                </a:ext>
              </a:extLst>
            </p:cNvPr>
            <p:cNvSpPr/>
            <p:nvPr/>
          </p:nvSpPr>
          <p:spPr>
            <a:xfrm>
              <a:off x="7243276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9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0247936-3E5C-4D5C-8FF7-683D889E4968}"/>
                </a:ext>
              </a:extLst>
            </p:cNvPr>
            <p:cNvSpPr/>
            <p:nvPr/>
          </p:nvSpPr>
          <p:spPr>
            <a:xfrm>
              <a:off x="7808354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10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83501D9-136A-4DF3-F887-AF4212C02440}"/>
                </a:ext>
              </a:extLst>
            </p:cNvPr>
            <p:cNvSpPr/>
            <p:nvPr/>
          </p:nvSpPr>
          <p:spPr>
            <a:xfrm>
              <a:off x="8373432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FE464F-F546-9239-6427-294FA7AD1FD5}"/>
                </a:ext>
              </a:extLst>
            </p:cNvPr>
            <p:cNvSpPr/>
            <p:nvPr/>
          </p:nvSpPr>
          <p:spPr>
            <a:xfrm>
              <a:off x="8938510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12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780D2B80-1B71-91BC-DF0F-6D5F019BC04F}"/>
              </a:ext>
            </a:extLst>
          </p:cNvPr>
          <p:cNvSpPr/>
          <p:nvPr/>
        </p:nvSpPr>
        <p:spPr>
          <a:xfrm>
            <a:off x="3459096" y="2589792"/>
            <a:ext cx="3421481" cy="18917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39C117-86C9-E51B-88CF-AF5C7E7FB5C9}"/>
              </a:ext>
            </a:extLst>
          </p:cNvPr>
          <p:cNvSpPr txBox="1"/>
          <p:nvPr/>
        </p:nvSpPr>
        <p:spPr>
          <a:xfrm>
            <a:off x="2037048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已发送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已确认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4C36F2-B511-2C93-8E88-726F81A2538B}"/>
              </a:ext>
            </a:extLst>
          </p:cNvPr>
          <p:cNvSpPr txBox="1"/>
          <p:nvPr/>
        </p:nvSpPr>
        <p:spPr>
          <a:xfrm>
            <a:off x="3638567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C000"/>
                </a:solidFill>
                <a:cs typeface="+mn-ea"/>
                <a:sym typeface="+mn-lt"/>
              </a:rPr>
              <a:t>已发送</a:t>
            </a:r>
            <a:endParaRPr lang="en-US" altLang="zh-CN" b="1" dirty="0">
              <a:solidFill>
                <a:srgbClr val="FFC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C000"/>
                </a:solidFill>
                <a:cs typeface="+mn-ea"/>
                <a:sym typeface="+mn-lt"/>
              </a:rPr>
              <a:t>待确认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5CFC20-1EC0-30A2-8A5B-8B004871E82A}"/>
              </a:ext>
            </a:extLst>
          </p:cNvPr>
          <p:cNvSpPr txBox="1"/>
          <p:nvPr/>
        </p:nvSpPr>
        <p:spPr>
          <a:xfrm>
            <a:off x="5346616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可发送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0B83C3-4177-0635-2B6D-DE3C3DB96949}"/>
              </a:ext>
            </a:extLst>
          </p:cNvPr>
          <p:cNvSpPr txBox="1"/>
          <p:nvPr/>
        </p:nvSpPr>
        <p:spPr>
          <a:xfrm>
            <a:off x="9093451" y="2816759"/>
            <a:ext cx="129864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不可发送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0F6A47-D75A-45C7-BD32-E343DD5838D7}"/>
              </a:ext>
            </a:extLst>
          </p:cNvPr>
          <p:cNvSpPr txBox="1"/>
          <p:nvPr/>
        </p:nvSpPr>
        <p:spPr>
          <a:xfrm>
            <a:off x="4143392" y="4660900"/>
            <a:ext cx="2276595" cy="429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发送窗口（</a:t>
            </a: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win=5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8C588C-0A39-ECA1-02FE-1BBAA4D530C6}"/>
              </a:ext>
            </a:extLst>
          </p:cNvPr>
          <p:cNvCxnSpPr>
            <a:cxnSpLocks/>
          </p:cNvCxnSpPr>
          <p:nvPr/>
        </p:nvCxnSpPr>
        <p:spPr>
          <a:xfrm>
            <a:off x="4840280" y="2032000"/>
            <a:ext cx="0" cy="1503653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2FF57DE-6C7D-BE49-ED4E-7B685A56ACC2}"/>
              </a:ext>
            </a:extLst>
          </p:cNvPr>
          <p:cNvSpPr txBox="1"/>
          <p:nvPr/>
        </p:nvSpPr>
        <p:spPr>
          <a:xfrm>
            <a:off x="3701983" y="1456673"/>
            <a:ext cx="2276595" cy="429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发送指针</a:t>
            </a:r>
          </a:p>
        </p:txBody>
      </p:sp>
    </p:spTree>
    <p:extLst>
      <p:ext uri="{BB962C8B-B14F-4D97-AF65-F5344CB8AC3E}">
        <p14:creationId xmlns:p14="http://schemas.microsoft.com/office/powerpoint/2010/main" val="1184230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87D1DF-F7DA-421D-83A8-745B7208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419909-2D42-B5FF-7311-C7A6F3D3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：滑动窗口协议</a:t>
            </a:r>
            <a:r>
              <a:rPr lang="en-US" altLang="zh-CN" dirty="0">
                <a:sym typeface="+mn-lt"/>
              </a:rPr>
              <a:t>—</a:t>
            </a:r>
            <a:r>
              <a:rPr lang="zh-CN" altLang="en-US" dirty="0">
                <a:sym typeface="+mn-lt"/>
              </a:rPr>
              <a:t>发送窗口（向后滑动）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B67A12-185B-6A6D-C9A6-D7E19317E23F}"/>
              </a:ext>
            </a:extLst>
          </p:cNvPr>
          <p:cNvSpPr txBox="1"/>
          <p:nvPr/>
        </p:nvSpPr>
        <p:spPr>
          <a:xfrm>
            <a:off x="1816100" y="5687857"/>
            <a:ext cx="8211553" cy="108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当收到确认报文后，滑动窗口将向后移动</a:t>
            </a:r>
            <a:endParaRPr lang="en-US" altLang="zh-CN" sz="280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窗口左侧移动到为“待确认”数据位置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63AFE7-1129-EE62-DB2C-03C3EDE8C1D3}"/>
              </a:ext>
            </a:extLst>
          </p:cNvPr>
          <p:cNvGrpSpPr/>
          <p:nvPr/>
        </p:nvGrpSpPr>
        <p:grpSpPr>
          <a:xfrm>
            <a:off x="2090504" y="3610139"/>
            <a:ext cx="8211553" cy="726911"/>
            <a:chOff x="2722652" y="4058292"/>
            <a:chExt cx="6780936" cy="52322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3AE6AD-B57D-1372-A656-290CD51677C5}"/>
                </a:ext>
              </a:extLst>
            </p:cNvPr>
            <p:cNvSpPr/>
            <p:nvPr/>
          </p:nvSpPr>
          <p:spPr>
            <a:xfrm>
              <a:off x="2722652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BC0A2B6-BCBF-867C-5A14-409A8E20D796}"/>
                </a:ext>
              </a:extLst>
            </p:cNvPr>
            <p:cNvSpPr/>
            <p:nvPr/>
          </p:nvSpPr>
          <p:spPr>
            <a:xfrm>
              <a:off x="3287730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237FE47-9ABE-9B2D-94D7-CBC324106A89}"/>
                </a:ext>
              </a:extLst>
            </p:cNvPr>
            <p:cNvSpPr/>
            <p:nvPr/>
          </p:nvSpPr>
          <p:spPr>
            <a:xfrm>
              <a:off x="3852808" y="4058292"/>
              <a:ext cx="565078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3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DEF201-3AEF-B1CD-B187-8DA452AB0980}"/>
                </a:ext>
              </a:extLst>
            </p:cNvPr>
            <p:cNvSpPr/>
            <p:nvPr/>
          </p:nvSpPr>
          <p:spPr>
            <a:xfrm>
              <a:off x="4417886" y="4058292"/>
              <a:ext cx="565078" cy="5232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4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0B70993-A64A-44DA-A543-CD5A1D14A259}"/>
                </a:ext>
              </a:extLst>
            </p:cNvPr>
            <p:cNvSpPr/>
            <p:nvPr/>
          </p:nvSpPr>
          <p:spPr>
            <a:xfrm>
              <a:off x="4982964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5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483013-4467-2D50-21CC-94C8A6D49EDA}"/>
                </a:ext>
              </a:extLst>
            </p:cNvPr>
            <p:cNvSpPr/>
            <p:nvPr/>
          </p:nvSpPr>
          <p:spPr>
            <a:xfrm>
              <a:off x="5548042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6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95B8ABB-88C0-C674-681A-54B2D883BDA5}"/>
                </a:ext>
              </a:extLst>
            </p:cNvPr>
            <p:cNvSpPr/>
            <p:nvPr/>
          </p:nvSpPr>
          <p:spPr>
            <a:xfrm>
              <a:off x="6113120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7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B9B2AFC-DA03-99FC-85C2-70157ED74F6E}"/>
                </a:ext>
              </a:extLst>
            </p:cNvPr>
            <p:cNvSpPr/>
            <p:nvPr/>
          </p:nvSpPr>
          <p:spPr>
            <a:xfrm>
              <a:off x="6678198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8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CC1FB7-00EC-5AE7-D69F-00F573F6D4C2}"/>
                </a:ext>
              </a:extLst>
            </p:cNvPr>
            <p:cNvSpPr/>
            <p:nvPr/>
          </p:nvSpPr>
          <p:spPr>
            <a:xfrm>
              <a:off x="7243276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9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0247936-3E5C-4D5C-8FF7-683D889E4968}"/>
                </a:ext>
              </a:extLst>
            </p:cNvPr>
            <p:cNvSpPr/>
            <p:nvPr/>
          </p:nvSpPr>
          <p:spPr>
            <a:xfrm>
              <a:off x="7808354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10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83501D9-136A-4DF3-F887-AF4212C02440}"/>
                </a:ext>
              </a:extLst>
            </p:cNvPr>
            <p:cNvSpPr/>
            <p:nvPr/>
          </p:nvSpPr>
          <p:spPr>
            <a:xfrm>
              <a:off x="8373432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FE464F-F546-9239-6427-294FA7AD1FD5}"/>
                </a:ext>
              </a:extLst>
            </p:cNvPr>
            <p:cNvSpPr/>
            <p:nvPr/>
          </p:nvSpPr>
          <p:spPr>
            <a:xfrm>
              <a:off x="8938510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12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780D2B80-1B71-91BC-DF0F-6D5F019BC04F}"/>
              </a:ext>
            </a:extLst>
          </p:cNvPr>
          <p:cNvSpPr/>
          <p:nvPr/>
        </p:nvSpPr>
        <p:spPr>
          <a:xfrm>
            <a:off x="4144896" y="2589792"/>
            <a:ext cx="3421481" cy="18917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39C117-86C9-E51B-88CF-AF5C7E7FB5C9}"/>
              </a:ext>
            </a:extLst>
          </p:cNvPr>
          <p:cNvSpPr txBox="1"/>
          <p:nvPr/>
        </p:nvSpPr>
        <p:spPr>
          <a:xfrm>
            <a:off x="2037048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已发送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已确认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4C36F2-B511-2C93-8E88-726F81A2538B}"/>
              </a:ext>
            </a:extLst>
          </p:cNvPr>
          <p:cNvSpPr txBox="1"/>
          <p:nvPr/>
        </p:nvSpPr>
        <p:spPr>
          <a:xfrm>
            <a:off x="3982199" y="2816759"/>
            <a:ext cx="1009650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FFC000"/>
                </a:solidFill>
                <a:cs typeface="+mn-ea"/>
                <a:sym typeface="+mn-lt"/>
              </a:rPr>
              <a:t>已发送</a:t>
            </a:r>
            <a:endParaRPr lang="en-US" altLang="zh-CN" sz="1400" b="1" dirty="0">
              <a:solidFill>
                <a:srgbClr val="FFC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FFC000"/>
                </a:solidFill>
                <a:cs typeface="+mn-ea"/>
                <a:sym typeface="+mn-lt"/>
              </a:rPr>
              <a:t>待确认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5CFC20-1EC0-30A2-8A5B-8B004871E82A}"/>
              </a:ext>
            </a:extLst>
          </p:cNvPr>
          <p:cNvSpPr txBox="1"/>
          <p:nvPr/>
        </p:nvSpPr>
        <p:spPr>
          <a:xfrm>
            <a:off x="5656904" y="27913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可发送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0B83C3-4177-0635-2B6D-DE3C3DB96949}"/>
              </a:ext>
            </a:extLst>
          </p:cNvPr>
          <p:cNvSpPr txBox="1"/>
          <p:nvPr/>
        </p:nvSpPr>
        <p:spPr>
          <a:xfrm>
            <a:off x="9093451" y="2816759"/>
            <a:ext cx="129864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不可发送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0F6A47-D75A-45C7-BD32-E343DD5838D7}"/>
              </a:ext>
            </a:extLst>
          </p:cNvPr>
          <p:cNvSpPr txBox="1"/>
          <p:nvPr/>
        </p:nvSpPr>
        <p:spPr>
          <a:xfrm>
            <a:off x="4702192" y="4660900"/>
            <a:ext cx="2276595" cy="429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发送窗口（</a:t>
            </a: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win=5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8C588C-0A39-ECA1-02FE-1BBAA4D530C6}"/>
              </a:ext>
            </a:extLst>
          </p:cNvPr>
          <p:cNvCxnSpPr>
            <a:cxnSpLocks/>
          </p:cNvCxnSpPr>
          <p:nvPr/>
        </p:nvCxnSpPr>
        <p:spPr>
          <a:xfrm>
            <a:off x="4840280" y="2032000"/>
            <a:ext cx="0" cy="150365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2FF57DE-6C7D-BE49-ED4E-7B685A56ACC2}"/>
              </a:ext>
            </a:extLst>
          </p:cNvPr>
          <p:cNvSpPr txBox="1"/>
          <p:nvPr/>
        </p:nvSpPr>
        <p:spPr>
          <a:xfrm>
            <a:off x="3701983" y="1456673"/>
            <a:ext cx="2276595" cy="429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发送指针</a:t>
            </a:r>
          </a:p>
        </p:txBody>
      </p:sp>
    </p:spTree>
    <p:extLst>
      <p:ext uri="{BB962C8B-B14F-4D97-AF65-F5344CB8AC3E}">
        <p14:creationId xmlns:p14="http://schemas.microsoft.com/office/powerpoint/2010/main" val="267240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139D34-C973-429B-82E3-C8485FAF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419909-2D42-B5FF-7311-C7A6F3D3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：发送窗口</a:t>
            </a:r>
          </a:p>
        </p:txBody>
      </p:sp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92058D3F-A213-A312-2475-A5C4C6F0D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635" y="1604962"/>
            <a:ext cx="85725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B67A12-185B-6A6D-C9A6-D7E19317E23F}"/>
              </a:ext>
            </a:extLst>
          </p:cNvPr>
          <p:cNvSpPr txBox="1"/>
          <p:nvPr/>
        </p:nvSpPr>
        <p:spPr>
          <a:xfrm>
            <a:off x="1816100" y="5687857"/>
            <a:ext cx="8211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发送端设计一个发送窗口，将报文分为四类</a:t>
            </a:r>
          </a:p>
        </p:txBody>
      </p:sp>
    </p:spTree>
    <p:extLst>
      <p:ext uri="{BB962C8B-B14F-4D97-AF65-F5344CB8AC3E}">
        <p14:creationId xmlns:p14="http://schemas.microsoft.com/office/powerpoint/2010/main" val="114167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824AA1-09D7-EC3A-301E-028F418A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j-ea"/>
                <a:cs typeface="+mn-ea"/>
                <a:sym typeface="+mn-lt"/>
              </a:rPr>
              <a:t>传输层</a:t>
            </a:r>
            <a:endParaRPr lang="en-US" dirty="0">
              <a:latin typeface="+mj-ea"/>
              <a:cs typeface="+mn-ea"/>
              <a:sym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7ACB6-4040-4F8E-DAE4-CD916FCA3B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37149" y="1274808"/>
            <a:ext cx="7281751" cy="4633912"/>
          </a:xfrm>
        </p:spPr>
        <p:txBody>
          <a:bodyPr/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传输层介绍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用户数据报协议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传输控制协议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QUIC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小结</a:t>
            </a:r>
            <a:endParaRPr lang="en-US" altLang="zh-CN" dirty="0"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9C07CC-BD07-4B43-9BDB-B29B629D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887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36FD6E-C03D-4A38-850D-21D63B22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的窗口滑动机制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17653" y="1549492"/>
            <a:ext cx="2186076" cy="3607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通过滑动窗口机制来控制数据的传输速率。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13133" y="3522032"/>
            <a:ext cx="5400000" cy="0"/>
          </a:xfrm>
          <a:prstGeom prst="line">
            <a:avLst/>
          </a:prstGeom>
          <a:ln w="28575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913133" y="3185342"/>
            <a:ext cx="1447832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err="1">
                <a:cs typeface="+mn-ea"/>
                <a:sym typeface="+mn-lt"/>
              </a:rPr>
              <a:t>seq</a:t>
            </a:r>
            <a:r>
              <a:rPr lang="en-US" altLang="zh-CN" sz="1400" dirty="0">
                <a:cs typeface="+mn-ea"/>
                <a:sym typeface="+mn-lt"/>
              </a:rPr>
              <a:t>=101  </a:t>
            </a:r>
            <a:r>
              <a:rPr lang="en-US" altLang="zh-CN" sz="1400" dirty="0">
                <a:solidFill>
                  <a:srgbClr val="EC7061"/>
                </a:solidFill>
                <a:cs typeface="+mn-ea"/>
                <a:sym typeface="+mn-lt"/>
              </a:rPr>
              <a:t>win=3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913133" y="3890332"/>
            <a:ext cx="5400000" cy="0"/>
          </a:xfrm>
          <a:prstGeom prst="line">
            <a:avLst/>
          </a:prstGeom>
          <a:ln w="28575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913133" y="3553642"/>
            <a:ext cx="1447832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err="1">
                <a:cs typeface="+mn-ea"/>
                <a:sym typeface="+mn-lt"/>
              </a:rPr>
              <a:t>seq</a:t>
            </a:r>
            <a:r>
              <a:rPr lang="en-US" altLang="zh-CN" sz="1400" dirty="0">
                <a:cs typeface="+mn-ea"/>
                <a:sym typeface="+mn-lt"/>
              </a:rPr>
              <a:t>=102  </a:t>
            </a:r>
            <a:r>
              <a:rPr lang="en-US" altLang="zh-CN" sz="1400" dirty="0">
                <a:solidFill>
                  <a:srgbClr val="EC7061"/>
                </a:solidFill>
                <a:cs typeface="+mn-ea"/>
                <a:sym typeface="+mn-lt"/>
              </a:rPr>
              <a:t>win=3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913133" y="4258632"/>
            <a:ext cx="5400000" cy="0"/>
          </a:xfrm>
          <a:prstGeom prst="line">
            <a:avLst/>
          </a:prstGeom>
          <a:ln w="28575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913133" y="3921942"/>
            <a:ext cx="1447832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seq=103</a:t>
            </a:r>
            <a:r>
              <a:rPr lang="en-US" altLang="zh-CN" sz="1400" dirty="0">
                <a:solidFill>
                  <a:srgbClr val="0070C0"/>
                </a:solidFill>
                <a:cs typeface="+mn-ea"/>
                <a:sym typeface="+mn-lt"/>
              </a:rPr>
              <a:t>  </a:t>
            </a:r>
            <a:r>
              <a:rPr lang="en-US" altLang="zh-CN" sz="1400" dirty="0">
                <a:solidFill>
                  <a:srgbClr val="EC7061"/>
                </a:solidFill>
                <a:cs typeface="+mn-ea"/>
                <a:sym typeface="+mn-lt"/>
              </a:rPr>
              <a:t>win=3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5908638" y="4857072"/>
            <a:ext cx="5400000" cy="1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816480" y="4550888"/>
            <a:ext cx="2489784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cs typeface="+mn-ea"/>
                <a:sym typeface="+mn-lt"/>
              </a:rPr>
              <a:t>Ack=104  </a:t>
            </a:r>
            <a:r>
              <a:rPr lang="en-US" altLang="zh-CN" sz="1400" dirty="0">
                <a:cs typeface="+mn-ea"/>
                <a:sym typeface="+mn-lt"/>
              </a:rPr>
              <a:t>win=3  flags=ACK</a:t>
            </a:r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913133" y="5273573"/>
            <a:ext cx="5400000" cy="0"/>
          </a:xfrm>
          <a:prstGeom prst="line">
            <a:avLst/>
          </a:prstGeom>
          <a:ln w="28575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913133" y="4936883"/>
            <a:ext cx="1467068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rgbClr val="FF0000"/>
                </a:solidFill>
                <a:cs typeface="+mn-ea"/>
                <a:sym typeface="+mn-lt"/>
              </a:rPr>
              <a:t>seq=104  </a:t>
            </a:r>
            <a:r>
              <a:rPr lang="en-US" altLang="zh-CN" sz="1400" dirty="0">
                <a:cs typeface="+mn-ea"/>
                <a:sym typeface="+mn-lt"/>
              </a:rPr>
              <a:t>win=3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5685662" y="3290513"/>
            <a:ext cx="154583" cy="953754"/>
          </a:xfrm>
          <a:prstGeom prst="leftBrac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84368" y="3578795"/>
            <a:ext cx="902811" cy="328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发送窗口</a:t>
            </a:r>
            <a:endParaRPr lang="en-US" altLang="zh-CN" sz="1400" dirty="0"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5910426" y="1457688"/>
            <a:ext cx="2707" cy="4061716"/>
          </a:xfrm>
          <a:prstGeom prst="line">
            <a:avLst/>
          </a:prstGeom>
          <a:ln w="19050">
            <a:solidFill>
              <a:srgbClr val="EC706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11311794" y="1398947"/>
            <a:ext cx="0" cy="4061716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034832" y="1177621"/>
            <a:ext cx="633507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b="1">
                <a:cs typeface="+mn-ea"/>
                <a:sym typeface="+mn-lt"/>
              </a:rPr>
              <a:t>PC1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1583173" y="1118880"/>
            <a:ext cx="633507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cs typeface="+mn-ea"/>
                <a:sym typeface="+mn-lt"/>
              </a:rPr>
              <a:t>PC2</a:t>
            </a:r>
          </a:p>
        </p:txBody>
      </p:sp>
      <p:pic>
        <p:nvPicPr>
          <p:cNvPr id="60" name="图片 59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8339" y="1165433"/>
            <a:ext cx="576563" cy="442800"/>
          </a:xfrm>
          <a:prstGeom prst="rect">
            <a:avLst/>
          </a:prstGeom>
        </p:spPr>
      </p:pic>
      <p:pic>
        <p:nvPicPr>
          <p:cNvPr id="61" name="图片 60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3512" y="1106692"/>
            <a:ext cx="576563" cy="442800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3308255" y="1395894"/>
            <a:ext cx="1210588" cy="1947164"/>
            <a:chOff x="571031" y="2084661"/>
            <a:chExt cx="1210588" cy="1947164"/>
          </a:xfrm>
        </p:grpSpPr>
        <p:sp>
          <p:nvSpPr>
            <p:cNvPr id="77" name="矩形 76"/>
            <p:cNvSpPr/>
            <p:nvPr/>
          </p:nvSpPr>
          <p:spPr>
            <a:xfrm>
              <a:off x="743067" y="2084661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913860" y="2166115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084653" y="2247569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1255446" y="2329023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1426239" y="2410477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71031" y="3669482"/>
              <a:ext cx="1210588" cy="362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待发送数据</a:t>
              </a:r>
            </a:p>
          </p:txBody>
        </p:sp>
        <p:sp>
          <p:nvSpPr>
            <p:cNvPr id="93" name="矩形 92"/>
            <p:cNvSpPr/>
            <p:nvPr/>
          </p:nvSpPr>
          <p:spPr>
            <a:xfrm>
              <a:off x="743067" y="2945895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913860" y="3027349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084653" y="3108803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255446" y="3190257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426239" y="3271711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743067" y="2515278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913860" y="2596732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084653" y="2678186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1255446" y="2759640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426239" y="2841094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C9BF555-EC45-5996-3641-219B379CB2A9}"/>
              </a:ext>
            </a:extLst>
          </p:cNvPr>
          <p:cNvSpPr/>
          <p:nvPr/>
        </p:nvSpPr>
        <p:spPr>
          <a:xfrm>
            <a:off x="743067" y="5642850"/>
            <a:ext cx="10338086" cy="564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cs typeface="+mn-ea"/>
                <a:sym typeface="+mn-lt"/>
              </a:rPr>
              <a:t> </a:t>
            </a:r>
            <a:r>
              <a:rPr lang="zh-CN" altLang="en-US" sz="2800" dirty="0">
                <a:cs typeface="+mn-ea"/>
                <a:sym typeface="+mn-lt"/>
              </a:rPr>
              <a:t>注意：</a:t>
            </a:r>
            <a:r>
              <a:rPr lang="zh-CN" altLang="en-US" sz="2800" dirty="0">
                <a:solidFill>
                  <a:srgbClr val="FF0000"/>
                </a:solidFill>
                <a:cs typeface="+mn-ea"/>
                <a:sym typeface="+mn-lt"/>
              </a:rPr>
              <a:t>确认序列号</a:t>
            </a:r>
            <a:r>
              <a:rPr lang="zh-CN" altLang="en-US" sz="2800" dirty="0">
                <a:cs typeface="+mn-ea"/>
                <a:sym typeface="+mn-lt"/>
              </a:rPr>
              <a:t>是指期望接收的下一个数据（字节）的序列号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D1634E-2B90-2E3E-31CE-CB392C1511D3}"/>
              </a:ext>
            </a:extLst>
          </p:cNvPr>
          <p:cNvSpPr/>
          <p:nvPr/>
        </p:nvSpPr>
        <p:spPr>
          <a:xfrm>
            <a:off x="3804221" y="3592360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85AA025-4782-9B4F-D8E9-E05005B16AB2}"/>
              </a:ext>
            </a:extLst>
          </p:cNvPr>
          <p:cNvSpPr/>
          <p:nvPr/>
        </p:nvSpPr>
        <p:spPr>
          <a:xfrm>
            <a:off x="4058221" y="3592360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2A6AC58-BC9C-8369-D30F-7B16C428DEC6}"/>
              </a:ext>
            </a:extLst>
          </p:cNvPr>
          <p:cNvSpPr/>
          <p:nvPr/>
        </p:nvSpPr>
        <p:spPr>
          <a:xfrm>
            <a:off x="4312221" y="3592360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581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内容占位符 15">
            <a:extLst>
              <a:ext uri="{FF2B5EF4-FFF2-40B4-BE49-F238E27FC236}">
                <a16:creationId xmlns:a16="http://schemas.microsoft.com/office/drawing/2014/main" id="{70715A46-4C1F-B27F-E7BA-2A9DD63E2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195839"/>
              </p:ext>
            </p:extLst>
          </p:nvPr>
        </p:nvGraphicFramePr>
        <p:xfrm>
          <a:off x="660400" y="1130300"/>
          <a:ext cx="108585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AE5D43-4B08-4B41-9F6A-BC0C64AE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D6E269-3596-6D9D-88F3-677B7763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：发送窗口的大小是如何设定的？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3FFE8-5C91-52C9-A3DB-52EBF1E14D9F}"/>
              </a:ext>
            </a:extLst>
          </p:cNvPr>
          <p:cNvSpPr txBox="1"/>
          <p:nvPr/>
        </p:nvSpPr>
        <p:spPr>
          <a:xfrm>
            <a:off x="5056250" y="5695084"/>
            <a:ext cx="2079499" cy="699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rgbClr val="C00000"/>
                </a:solidFill>
                <a:cs typeface="+mn-ea"/>
                <a:sym typeface="+mn-lt"/>
              </a:rPr>
              <a:t>两者取小</a:t>
            </a:r>
          </a:p>
        </p:txBody>
      </p:sp>
    </p:spTree>
    <p:extLst>
      <p:ext uri="{BB962C8B-B14F-4D97-AF65-F5344CB8AC3E}">
        <p14:creationId xmlns:p14="http://schemas.microsoft.com/office/powerpoint/2010/main" val="243635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10309309-6F4F-4FB5-9A6E-30E85154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56B245A-E8FB-3A7E-0493-70BE2570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：接收窗口通告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3447DE-E4AF-D085-B1B4-BC5EB1BED87F}"/>
              </a:ext>
            </a:extLst>
          </p:cNvPr>
          <p:cNvSpPr txBox="1"/>
          <p:nvPr/>
        </p:nvSpPr>
        <p:spPr>
          <a:xfrm>
            <a:off x="3194007" y="4820215"/>
            <a:ext cx="6094378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C00000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接收端来不及接收，通知发送端降速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755147-A6E8-D552-3EE8-D7B1997B7042}"/>
              </a:ext>
            </a:extLst>
          </p:cNvPr>
          <p:cNvSpPr/>
          <p:nvPr/>
        </p:nvSpPr>
        <p:spPr>
          <a:xfrm>
            <a:off x="2620155" y="2285813"/>
            <a:ext cx="510639" cy="7269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应用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707196-DDE6-C56C-B806-15DFF07F8F38}"/>
              </a:ext>
            </a:extLst>
          </p:cNvPr>
          <p:cNvSpPr/>
          <p:nvPr/>
        </p:nvSpPr>
        <p:spPr>
          <a:xfrm>
            <a:off x="8916058" y="2235816"/>
            <a:ext cx="510639" cy="726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应用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516E063-3564-9E91-C582-0FF344C7D2F1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060368" y="2827832"/>
            <a:ext cx="396172" cy="765958"/>
          </a:xfrm>
          <a:prstGeom prst="bentConnector2">
            <a:avLst/>
          </a:prstGeom>
          <a:ln w="381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E46636C-7D9E-0405-AD9A-1B0E89077181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8356899" y="2962728"/>
            <a:ext cx="814479" cy="446169"/>
          </a:xfrm>
          <a:prstGeom prst="bentConnector2">
            <a:avLst/>
          </a:prstGeom>
          <a:ln w="381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D272219F-64C6-028A-DF89-48B7775CF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6866" y="3100292"/>
            <a:ext cx="815181" cy="617209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E32E77A-9692-158F-38A7-3B419CC1E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6285" y="3100292"/>
            <a:ext cx="815181" cy="61720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767F80E-E387-E71F-B887-A82B25C5B04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492047" y="3408897"/>
            <a:ext cx="30142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94DDA69-6A52-F9DA-66E6-417BCEA6C315}"/>
              </a:ext>
            </a:extLst>
          </p:cNvPr>
          <p:cNvSpPr txBox="1"/>
          <p:nvPr/>
        </p:nvSpPr>
        <p:spPr>
          <a:xfrm>
            <a:off x="5778567" y="1336794"/>
            <a:ext cx="5971142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  <a:cs typeface="+mn-ea"/>
                <a:sym typeface="+mn-lt"/>
              </a:rPr>
              <a:t>你发送的太快了，我来不及取了？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C36ECA-F08E-908D-870B-4509D53EC0B6}"/>
              </a:ext>
            </a:extLst>
          </p:cNvPr>
          <p:cNvSpPr/>
          <p:nvPr/>
        </p:nvSpPr>
        <p:spPr>
          <a:xfrm>
            <a:off x="4157693" y="3303019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D36BBD-6E71-9BC0-BDCE-48C7A11A72C8}"/>
              </a:ext>
            </a:extLst>
          </p:cNvPr>
          <p:cNvSpPr/>
          <p:nvPr/>
        </p:nvSpPr>
        <p:spPr>
          <a:xfrm>
            <a:off x="4157693" y="3303019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E299F3-6B18-837E-1B36-2EA0B0A03D50}"/>
              </a:ext>
            </a:extLst>
          </p:cNvPr>
          <p:cNvSpPr/>
          <p:nvPr/>
        </p:nvSpPr>
        <p:spPr>
          <a:xfrm>
            <a:off x="4157693" y="3303019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E2959D-9541-181B-E5AC-BED4C09E906D}"/>
              </a:ext>
            </a:extLst>
          </p:cNvPr>
          <p:cNvSpPr/>
          <p:nvPr/>
        </p:nvSpPr>
        <p:spPr>
          <a:xfrm>
            <a:off x="4157693" y="3303019"/>
            <a:ext cx="308009" cy="21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爆炸形: 8 pt  22">
            <a:extLst>
              <a:ext uri="{FF2B5EF4-FFF2-40B4-BE49-F238E27FC236}">
                <a16:creationId xmlns:a16="http://schemas.microsoft.com/office/drawing/2014/main" id="{06EBAF71-AB3C-CA75-A1BE-EF60B02185DE}"/>
              </a:ext>
            </a:extLst>
          </p:cNvPr>
          <p:cNvSpPr/>
          <p:nvPr/>
        </p:nvSpPr>
        <p:spPr>
          <a:xfrm>
            <a:off x="8443691" y="2949853"/>
            <a:ext cx="649813" cy="47443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41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30143 -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7.40741E-7 L 0.2983 -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-7.40741E-7 L 0.30299 -7.40741E-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-7.40741E-7 L 0.29987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A2176E-4289-4249-AF04-646AE663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419909-2D42-B5FF-7311-C7A6F3D3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：根据接收窗口大小调节发送窗口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B67A12-185B-6A6D-C9A6-D7E19317E23F}"/>
              </a:ext>
            </a:extLst>
          </p:cNvPr>
          <p:cNvSpPr txBox="1"/>
          <p:nvPr/>
        </p:nvSpPr>
        <p:spPr>
          <a:xfrm>
            <a:off x="1816100" y="5687857"/>
            <a:ext cx="8211553" cy="108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当收到确认报文，将根据携带的接收窗口字段大小</a:t>
            </a:r>
            <a:endParaRPr lang="en-US" altLang="zh-CN" sz="280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对发送端的发送窗口进行调节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63AFE7-1129-EE62-DB2C-03C3EDE8C1D3}"/>
              </a:ext>
            </a:extLst>
          </p:cNvPr>
          <p:cNvGrpSpPr/>
          <p:nvPr/>
        </p:nvGrpSpPr>
        <p:grpSpPr>
          <a:xfrm>
            <a:off x="2090504" y="3610139"/>
            <a:ext cx="8211553" cy="726911"/>
            <a:chOff x="2722652" y="4058292"/>
            <a:chExt cx="6780936" cy="52322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3AE6AD-B57D-1372-A656-290CD51677C5}"/>
                </a:ext>
              </a:extLst>
            </p:cNvPr>
            <p:cNvSpPr/>
            <p:nvPr/>
          </p:nvSpPr>
          <p:spPr>
            <a:xfrm>
              <a:off x="2722652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BC0A2B6-BCBF-867C-5A14-409A8E20D796}"/>
                </a:ext>
              </a:extLst>
            </p:cNvPr>
            <p:cNvSpPr/>
            <p:nvPr/>
          </p:nvSpPr>
          <p:spPr>
            <a:xfrm>
              <a:off x="3287730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237FE47-9ABE-9B2D-94D7-CBC324106A89}"/>
                </a:ext>
              </a:extLst>
            </p:cNvPr>
            <p:cNvSpPr/>
            <p:nvPr/>
          </p:nvSpPr>
          <p:spPr>
            <a:xfrm>
              <a:off x="3852808" y="4058292"/>
              <a:ext cx="565078" cy="5232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3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DEF201-3AEF-B1CD-B187-8DA452AB0980}"/>
                </a:ext>
              </a:extLst>
            </p:cNvPr>
            <p:cNvSpPr/>
            <p:nvPr/>
          </p:nvSpPr>
          <p:spPr>
            <a:xfrm>
              <a:off x="4417886" y="4058292"/>
              <a:ext cx="565078" cy="5232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4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0B70993-A64A-44DA-A543-CD5A1D14A259}"/>
                </a:ext>
              </a:extLst>
            </p:cNvPr>
            <p:cNvSpPr/>
            <p:nvPr/>
          </p:nvSpPr>
          <p:spPr>
            <a:xfrm>
              <a:off x="4982964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5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483013-4467-2D50-21CC-94C8A6D49EDA}"/>
                </a:ext>
              </a:extLst>
            </p:cNvPr>
            <p:cNvSpPr/>
            <p:nvPr/>
          </p:nvSpPr>
          <p:spPr>
            <a:xfrm>
              <a:off x="5548042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6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95B8ABB-88C0-C674-681A-54B2D883BDA5}"/>
                </a:ext>
              </a:extLst>
            </p:cNvPr>
            <p:cNvSpPr/>
            <p:nvPr/>
          </p:nvSpPr>
          <p:spPr>
            <a:xfrm>
              <a:off x="6113120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7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B9B2AFC-DA03-99FC-85C2-70157ED74F6E}"/>
                </a:ext>
              </a:extLst>
            </p:cNvPr>
            <p:cNvSpPr/>
            <p:nvPr/>
          </p:nvSpPr>
          <p:spPr>
            <a:xfrm>
              <a:off x="6678198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8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CC1FB7-00EC-5AE7-D69F-00F573F6D4C2}"/>
                </a:ext>
              </a:extLst>
            </p:cNvPr>
            <p:cNvSpPr/>
            <p:nvPr/>
          </p:nvSpPr>
          <p:spPr>
            <a:xfrm>
              <a:off x="7243276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9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0247936-3E5C-4D5C-8FF7-683D889E4968}"/>
                </a:ext>
              </a:extLst>
            </p:cNvPr>
            <p:cNvSpPr/>
            <p:nvPr/>
          </p:nvSpPr>
          <p:spPr>
            <a:xfrm>
              <a:off x="7808354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10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83501D9-136A-4DF3-F887-AF4212C02440}"/>
                </a:ext>
              </a:extLst>
            </p:cNvPr>
            <p:cNvSpPr/>
            <p:nvPr/>
          </p:nvSpPr>
          <p:spPr>
            <a:xfrm>
              <a:off x="8373432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FE464F-F546-9239-6427-294FA7AD1FD5}"/>
                </a:ext>
              </a:extLst>
            </p:cNvPr>
            <p:cNvSpPr/>
            <p:nvPr/>
          </p:nvSpPr>
          <p:spPr>
            <a:xfrm>
              <a:off x="8938510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12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780D2B80-1B71-91BC-DF0F-6D5F019BC04F}"/>
              </a:ext>
            </a:extLst>
          </p:cNvPr>
          <p:cNvSpPr/>
          <p:nvPr/>
        </p:nvSpPr>
        <p:spPr>
          <a:xfrm>
            <a:off x="3459096" y="2589792"/>
            <a:ext cx="3421481" cy="18917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39C117-86C9-E51B-88CF-AF5C7E7FB5C9}"/>
              </a:ext>
            </a:extLst>
          </p:cNvPr>
          <p:cNvSpPr txBox="1"/>
          <p:nvPr/>
        </p:nvSpPr>
        <p:spPr>
          <a:xfrm>
            <a:off x="2037048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已发送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已确认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4C36F2-B511-2C93-8E88-726F81A2538B}"/>
              </a:ext>
            </a:extLst>
          </p:cNvPr>
          <p:cNvSpPr txBox="1"/>
          <p:nvPr/>
        </p:nvSpPr>
        <p:spPr>
          <a:xfrm>
            <a:off x="3638567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C000"/>
                </a:solidFill>
                <a:cs typeface="+mn-ea"/>
                <a:sym typeface="+mn-lt"/>
              </a:rPr>
              <a:t>已发送</a:t>
            </a:r>
            <a:endParaRPr lang="en-US" altLang="zh-CN" b="1" dirty="0">
              <a:solidFill>
                <a:srgbClr val="FFC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C000"/>
                </a:solidFill>
                <a:cs typeface="+mn-ea"/>
                <a:sym typeface="+mn-lt"/>
              </a:rPr>
              <a:t>待确认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5CFC20-1EC0-30A2-8A5B-8B004871E82A}"/>
              </a:ext>
            </a:extLst>
          </p:cNvPr>
          <p:cNvSpPr txBox="1"/>
          <p:nvPr/>
        </p:nvSpPr>
        <p:spPr>
          <a:xfrm>
            <a:off x="5346616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可发送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0B83C3-4177-0635-2B6D-DE3C3DB96949}"/>
              </a:ext>
            </a:extLst>
          </p:cNvPr>
          <p:cNvSpPr txBox="1"/>
          <p:nvPr/>
        </p:nvSpPr>
        <p:spPr>
          <a:xfrm>
            <a:off x="9093451" y="2816759"/>
            <a:ext cx="129864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不可发送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0F6A47-D75A-45C7-BD32-E343DD5838D7}"/>
              </a:ext>
            </a:extLst>
          </p:cNvPr>
          <p:cNvSpPr txBox="1"/>
          <p:nvPr/>
        </p:nvSpPr>
        <p:spPr>
          <a:xfrm>
            <a:off x="4143392" y="4660900"/>
            <a:ext cx="2276595" cy="429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发送窗口（</a:t>
            </a: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win=5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8C588C-0A39-ECA1-02FE-1BBAA4D530C6}"/>
              </a:ext>
            </a:extLst>
          </p:cNvPr>
          <p:cNvCxnSpPr>
            <a:cxnSpLocks/>
          </p:cNvCxnSpPr>
          <p:nvPr/>
        </p:nvCxnSpPr>
        <p:spPr>
          <a:xfrm>
            <a:off x="4840280" y="2032000"/>
            <a:ext cx="0" cy="150365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2FF57DE-6C7D-BE49-ED4E-7B685A56ACC2}"/>
              </a:ext>
            </a:extLst>
          </p:cNvPr>
          <p:cNvSpPr txBox="1"/>
          <p:nvPr/>
        </p:nvSpPr>
        <p:spPr>
          <a:xfrm>
            <a:off x="3701983" y="1456673"/>
            <a:ext cx="2276595" cy="42986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发送指针</a:t>
            </a:r>
          </a:p>
        </p:txBody>
      </p:sp>
    </p:spTree>
    <p:extLst>
      <p:ext uri="{BB962C8B-B14F-4D97-AF65-F5344CB8AC3E}">
        <p14:creationId xmlns:p14="http://schemas.microsoft.com/office/powerpoint/2010/main" val="1662529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531825-3A12-49AC-85D7-21F1CCF3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419909-2D42-B5FF-7311-C7A6F3D3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：调大发送窗口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B67A12-185B-6A6D-C9A6-D7E19317E23F}"/>
              </a:ext>
            </a:extLst>
          </p:cNvPr>
          <p:cNvSpPr txBox="1"/>
          <p:nvPr/>
        </p:nvSpPr>
        <p:spPr>
          <a:xfrm>
            <a:off x="1816100" y="5687857"/>
            <a:ext cx="8211553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收到报文中接收窗口大小为</a:t>
            </a:r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endParaRPr lang="zh-CN" altLang="en-US" sz="28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63AFE7-1129-EE62-DB2C-03C3EDE8C1D3}"/>
              </a:ext>
            </a:extLst>
          </p:cNvPr>
          <p:cNvGrpSpPr/>
          <p:nvPr/>
        </p:nvGrpSpPr>
        <p:grpSpPr>
          <a:xfrm>
            <a:off x="2090504" y="3610139"/>
            <a:ext cx="8211553" cy="726911"/>
            <a:chOff x="2722652" y="4058292"/>
            <a:chExt cx="6780936" cy="52322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3AE6AD-B57D-1372-A656-290CD51677C5}"/>
                </a:ext>
              </a:extLst>
            </p:cNvPr>
            <p:cNvSpPr/>
            <p:nvPr/>
          </p:nvSpPr>
          <p:spPr>
            <a:xfrm>
              <a:off x="2722652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BC0A2B6-BCBF-867C-5A14-409A8E20D796}"/>
                </a:ext>
              </a:extLst>
            </p:cNvPr>
            <p:cNvSpPr/>
            <p:nvPr/>
          </p:nvSpPr>
          <p:spPr>
            <a:xfrm>
              <a:off x="3287730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237FE47-9ABE-9B2D-94D7-CBC324106A89}"/>
                </a:ext>
              </a:extLst>
            </p:cNvPr>
            <p:cNvSpPr/>
            <p:nvPr/>
          </p:nvSpPr>
          <p:spPr>
            <a:xfrm>
              <a:off x="3852808" y="4058292"/>
              <a:ext cx="565078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3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DEF201-3AEF-B1CD-B187-8DA452AB0980}"/>
                </a:ext>
              </a:extLst>
            </p:cNvPr>
            <p:cNvSpPr/>
            <p:nvPr/>
          </p:nvSpPr>
          <p:spPr>
            <a:xfrm>
              <a:off x="4417886" y="4058292"/>
              <a:ext cx="565078" cy="5232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4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0B70993-A64A-44DA-A543-CD5A1D14A259}"/>
                </a:ext>
              </a:extLst>
            </p:cNvPr>
            <p:cNvSpPr/>
            <p:nvPr/>
          </p:nvSpPr>
          <p:spPr>
            <a:xfrm>
              <a:off x="4982964" y="4058292"/>
              <a:ext cx="565078" cy="5232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5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483013-4467-2D50-21CC-94C8A6D49EDA}"/>
                </a:ext>
              </a:extLst>
            </p:cNvPr>
            <p:cNvSpPr/>
            <p:nvPr/>
          </p:nvSpPr>
          <p:spPr>
            <a:xfrm>
              <a:off x="5548042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6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95B8ABB-88C0-C674-681A-54B2D883BDA5}"/>
                </a:ext>
              </a:extLst>
            </p:cNvPr>
            <p:cNvSpPr/>
            <p:nvPr/>
          </p:nvSpPr>
          <p:spPr>
            <a:xfrm>
              <a:off x="6113120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7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B9B2AFC-DA03-99FC-85C2-70157ED74F6E}"/>
                </a:ext>
              </a:extLst>
            </p:cNvPr>
            <p:cNvSpPr/>
            <p:nvPr/>
          </p:nvSpPr>
          <p:spPr>
            <a:xfrm>
              <a:off x="6678198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8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CC1FB7-00EC-5AE7-D69F-00F573F6D4C2}"/>
                </a:ext>
              </a:extLst>
            </p:cNvPr>
            <p:cNvSpPr/>
            <p:nvPr/>
          </p:nvSpPr>
          <p:spPr>
            <a:xfrm>
              <a:off x="7243276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9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0247936-3E5C-4D5C-8FF7-683D889E4968}"/>
                </a:ext>
              </a:extLst>
            </p:cNvPr>
            <p:cNvSpPr/>
            <p:nvPr/>
          </p:nvSpPr>
          <p:spPr>
            <a:xfrm>
              <a:off x="7808354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10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83501D9-136A-4DF3-F887-AF4212C02440}"/>
                </a:ext>
              </a:extLst>
            </p:cNvPr>
            <p:cNvSpPr/>
            <p:nvPr/>
          </p:nvSpPr>
          <p:spPr>
            <a:xfrm>
              <a:off x="8373432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FE464F-F546-9239-6427-294FA7AD1FD5}"/>
                </a:ext>
              </a:extLst>
            </p:cNvPr>
            <p:cNvSpPr/>
            <p:nvPr/>
          </p:nvSpPr>
          <p:spPr>
            <a:xfrm>
              <a:off x="8938510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12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780D2B80-1B71-91BC-DF0F-6D5F019BC04F}"/>
              </a:ext>
            </a:extLst>
          </p:cNvPr>
          <p:cNvSpPr/>
          <p:nvPr/>
        </p:nvSpPr>
        <p:spPr>
          <a:xfrm>
            <a:off x="4144896" y="2589792"/>
            <a:ext cx="4104271" cy="18917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39C117-86C9-E51B-88CF-AF5C7E7FB5C9}"/>
              </a:ext>
            </a:extLst>
          </p:cNvPr>
          <p:cNvSpPr txBox="1"/>
          <p:nvPr/>
        </p:nvSpPr>
        <p:spPr>
          <a:xfrm>
            <a:off x="2037048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已发送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已确认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4C36F2-B511-2C93-8E88-726F81A2538B}"/>
              </a:ext>
            </a:extLst>
          </p:cNvPr>
          <p:cNvSpPr txBox="1"/>
          <p:nvPr/>
        </p:nvSpPr>
        <p:spPr>
          <a:xfrm>
            <a:off x="4225112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C000"/>
                </a:solidFill>
                <a:cs typeface="+mn-ea"/>
                <a:sym typeface="+mn-lt"/>
              </a:rPr>
              <a:t>已发送</a:t>
            </a:r>
            <a:endParaRPr lang="en-US" altLang="zh-CN" b="1" dirty="0">
              <a:solidFill>
                <a:srgbClr val="FFC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C000"/>
                </a:solidFill>
                <a:cs typeface="+mn-ea"/>
                <a:sym typeface="+mn-lt"/>
              </a:rPr>
              <a:t>待确认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5CFC20-1EC0-30A2-8A5B-8B004871E82A}"/>
              </a:ext>
            </a:extLst>
          </p:cNvPr>
          <p:cNvSpPr txBox="1"/>
          <p:nvPr/>
        </p:nvSpPr>
        <p:spPr>
          <a:xfrm>
            <a:off x="5656904" y="27913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可发送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0B83C3-4177-0635-2B6D-DE3C3DB96949}"/>
              </a:ext>
            </a:extLst>
          </p:cNvPr>
          <p:cNvSpPr txBox="1"/>
          <p:nvPr/>
        </p:nvSpPr>
        <p:spPr>
          <a:xfrm>
            <a:off x="9093451" y="2816759"/>
            <a:ext cx="129864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不可发送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0F6A47-D75A-45C7-BD32-E343DD5838D7}"/>
              </a:ext>
            </a:extLst>
          </p:cNvPr>
          <p:cNvSpPr txBox="1"/>
          <p:nvPr/>
        </p:nvSpPr>
        <p:spPr>
          <a:xfrm>
            <a:off x="5212509" y="4556000"/>
            <a:ext cx="2276595" cy="56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发送窗口（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win=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8C588C-0A39-ECA1-02FE-1BBAA4D530C6}"/>
              </a:ext>
            </a:extLst>
          </p:cNvPr>
          <p:cNvCxnSpPr>
            <a:cxnSpLocks/>
          </p:cNvCxnSpPr>
          <p:nvPr/>
        </p:nvCxnSpPr>
        <p:spPr>
          <a:xfrm>
            <a:off x="5511984" y="2039532"/>
            <a:ext cx="0" cy="150365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2FF57DE-6C7D-BE49-ED4E-7B685A56ACC2}"/>
              </a:ext>
            </a:extLst>
          </p:cNvPr>
          <p:cNvSpPr txBox="1"/>
          <p:nvPr/>
        </p:nvSpPr>
        <p:spPr>
          <a:xfrm>
            <a:off x="4373686" y="1525939"/>
            <a:ext cx="2276595" cy="429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发送指针</a:t>
            </a:r>
          </a:p>
        </p:txBody>
      </p:sp>
    </p:spTree>
    <p:extLst>
      <p:ext uri="{BB962C8B-B14F-4D97-AF65-F5344CB8AC3E}">
        <p14:creationId xmlns:p14="http://schemas.microsoft.com/office/powerpoint/2010/main" val="268191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E1A318-A965-4EC5-8AAC-EA1894CA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419909-2D42-B5FF-7311-C7A6F3D3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：调小发送窗口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B67A12-185B-6A6D-C9A6-D7E19317E23F}"/>
              </a:ext>
            </a:extLst>
          </p:cNvPr>
          <p:cNvSpPr txBox="1"/>
          <p:nvPr/>
        </p:nvSpPr>
        <p:spPr>
          <a:xfrm>
            <a:off x="1816100" y="5687857"/>
            <a:ext cx="8211553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收到报文中接收窗口大小为</a:t>
            </a:r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endParaRPr lang="zh-CN" altLang="en-US" sz="28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63AFE7-1129-EE62-DB2C-03C3EDE8C1D3}"/>
              </a:ext>
            </a:extLst>
          </p:cNvPr>
          <p:cNvGrpSpPr/>
          <p:nvPr/>
        </p:nvGrpSpPr>
        <p:grpSpPr>
          <a:xfrm>
            <a:off x="2090504" y="3610139"/>
            <a:ext cx="8211553" cy="726911"/>
            <a:chOff x="2722652" y="4058292"/>
            <a:chExt cx="6780936" cy="52322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3AE6AD-B57D-1372-A656-290CD51677C5}"/>
                </a:ext>
              </a:extLst>
            </p:cNvPr>
            <p:cNvSpPr/>
            <p:nvPr/>
          </p:nvSpPr>
          <p:spPr>
            <a:xfrm>
              <a:off x="2722652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BC0A2B6-BCBF-867C-5A14-409A8E20D796}"/>
                </a:ext>
              </a:extLst>
            </p:cNvPr>
            <p:cNvSpPr/>
            <p:nvPr/>
          </p:nvSpPr>
          <p:spPr>
            <a:xfrm>
              <a:off x="3287730" y="4058292"/>
              <a:ext cx="565078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237FE47-9ABE-9B2D-94D7-CBC324106A89}"/>
                </a:ext>
              </a:extLst>
            </p:cNvPr>
            <p:cNvSpPr/>
            <p:nvPr/>
          </p:nvSpPr>
          <p:spPr>
            <a:xfrm>
              <a:off x="3852808" y="4058292"/>
              <a:ext cx="565078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3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DEF201-3AEF-B1CD-B187-8DA452AB0980}"/>
                </a:ext>
              </a:extLst>
            </p:cNvPr>
            <p:cNvSpPr/>
            <p:nvPr/>
          </p:nvSpPr>
          <p:spPr>
            <a:xfrm>
              <a:off x="4417886" y="4058292"/>
              <a:ext cx="565078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4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0B70993-A64A-44DA-A543-CD5A1D14A259}"/>
                </a:ext>
              </a:extLst>
            </p:cNvPr>
            <p:cNvSpPr/>
            <p:nvPr/>
          </p:nvSpPr>
          <p:spPr>
            <a:xfrm>
              <a:off x="4982964" y="4058292"/>
              <a:ext cx="565078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5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483013-4467-2D50-21CC-94C8A6D49EDA}"/>
                </a:ext>
              </a:extLst>
            </p:cNvPr>
            <p:cNvSpPr/>
            <p:nvPr/>
          </p:nvSpPr>
          <p:spPr>
            <a:xfrm>
              <a:off x="5548042" y="4058292"/>
              <a:ext cx="565078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6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95B8ABB-88C0-C674-681A-54B2D883BDA5}"/>
                </a:ext>
              </a:extLst>
            </p:cNvPr>
            <p:cNvSpPr/>
            <p:nvPr/>
          </p:nvSpPr>
          <p:spPr>
            <a:xfrm>
              <a:off x="6113120" y="4058292"/>
              <a:ext cx="565078" cy="5232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7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B9B2AFC-DA03-99FC-85C2-70157ED74F6E}"/>
                </a:ext>
              </a:extLst>
            </p:cNvPr>
            <p:cNvSpPr/>
            <p:nvPr/>
          </p:nvSpPr>
          <p:spPr>
            <a:xfrm>
              <a:off x="6678198" y="4058292"/>
              <a:ext cx="565078" cy="5232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8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CC1FB7-00EC-5AE7-D69F-00F573F6D4C2}"/>
                </a:ext>
              </a:extLst>
            </p:cNvPr>
            <p:cNvSpPr/>
            <p:nvPr/>
          </p:nvSpPr>
          <p:spPr>
            <a:xfrm>
              <a:off x="7243276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9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0247936-3E5C-4D5C-8FF7-683D889E4968}"/>
                </a:ext>
              </a:extLst>
            </p:cNvPr>
            <p:cNvSpPr/>
            <p:nvPr/>
          </p:nvSpPr>
          <p:spPr>
            <a:xfrm>
              <a:off x="7808354" y="4058292"/>
              <a:ext cx="565078" cy="52322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10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83501D9-136A-4DF3-F887-AF4212C02440}"/>
                </a:ext>
              </a:extLst>
            </p:cNvPr>
            <p:cNvSpPr/>
            <p:nvPr/>
          </p:nvSpPr>
          <p:spPr>
            <a:xfrm>
              <a:off x="8373432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FE464F-F546-9239-6427-294FA7AD1FD5}"/>
                </a:ext>
              </a:extLst>
            </p:cNvPr>
            <p:cNvSpPr/>
            <p:nvPr/>
          </p:nvSpPr>
          <p:spPr>
            <a:xfrm>
              <a:off x="8938510" y="4058292"/>
              <a:ext cx="565078" cy="523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cs typeface="+mn-ea"/>
                  <a:sym typeface="+mn-lt"/>
                </a:rPr>
                <a:t>12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780D2B80-1B71-91BC-DF0F-6D5F019BC04F}"/>
              </a:ext>
            </a:extLst>
          </p:cNvPr>
          <p:cNvSpPr/>
          <p:nvPr/>
        </p:nvSpPr>
        <p:spPr>
          <a:xfrm>
            <a:off x="6184014" y="2589792"/>
            <a:ext cx="2737184" cy="18917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39C117-86C9-E51B-88CF-AF5C7E7FB5C9}"/>
              </a:ext>
            </a:extLst>
          </p:cNvPr>
          <p:cNvSpPr txBox="1"/>
          <p:nvPr/>
        </p:nvSpPr>
        <p:spPr>
          <a:xfrm>
            <a:off x="2037048" y="2816759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已发送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已确认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5CFC20-1EC0-30A2-8A5B-8B004871E82A}"/>
              </a:ext>
            </a:extLst>
          </p:cNvPr>
          <p:cNvSpPr txBox="1"/>
          <p:nvPr/>
        </p:nvSpPr>
        <p:spPr>
          <a:xfrm>
            <a:off x="7716767" y="2782668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3"/>
                </a:solidFill>
                <a:cs typeface="+mn-ea"/>
                <a:sym typeface="+mn-lt"/>
              </a:rPr>
              <a:t>可发送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0B83C3-4177-0635-2B6D-DE3C3DB96949}"/>
              </a:ext>
            </a:extLst>
          </p:cNvPr>
          <p:cNvSpPr txBox="1"/>
          <p:nvPr/>
        </p:nvSpPr>
        <p:spPr>
          <a:xfrm>
            <a:off x="9093451" y="2816759"/>
            <a:ext cx="129864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未发送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不可发送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0F6A47-D75A-45C7-BD32-E343DD5838D7}"/>
              </a:ext>
            </a:extLst>
          </p:cNvPr>
          <p:cNvSpPr txBox="1"/>
          <p:nvPr/>
        </p:nvSpPr>
        <p:spPr>
          <a:xfrm>
            <a:off x="6449822" y="4544762"/>
            <a:ext cx="2276595" cy="56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发送窗口（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win=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8C588C-0A39-ECA1-02FE-1BBAA4D530C6}"/>
              </a:ext>
            </a:extLst>
          </p:cNvPr>
          <p:cNvCxnSpPr>
            <a:cxnSpLocks/>
          </p:cNvCxnSpPr>
          <p:nvPr/>
        </p:nvCxnSpPr>
        <p:spPr>
          <a:xfrm>
            <a:off x="7564872" y="2020762"/>
            <a:ext cx="0" cy="150365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2FF57DE-6C7D-BE49-ED4E-7B685A56ACC2}"/>
              </a:ext>
            </a:extLst>
          </p:cNvPr>
          <p:cNvSpPr txBox="1"/>
          <p:nvPr/>
        </p:nvSpPr>
        <p:spPr>
          <a:xfrm>
            <a:off x="6426575" y="1445435"/>
            <a:ext cx="2276595" cy="429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发送指针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E84373-B1FD-ACF5-45DA-22F906449700}"/>
              </a:ext>
            </a:extLst>
          </p:cNvPr>
          <p:cNvSpPr txBox="1"/>
          <p:nvPr/>
        </p:nvSpPr>
        <p:spPr>
          <a:xfrm>
            <a:off x="6238852" y="2807578"/>
            <a:ext cx="1009650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C000"/>
                </a:solidFill>
                <a:cs typeface="+mn-ea"/>
                <a:sym typeface="+mn-lt"/>
              </a:rPr>
              <a:t>已发送</a:t>
            </a:r>
            <a:endParaRPr lang="en-US" altLang="zh-CN" b="1" dirty="0">
              <a:solidFill>
                <a:srgbClr val="FFC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C000"/>
                </a:solidFill>
                <a:cs typeface="+mn-ea"/>
                <a:sym typeface="+mn-lt"/>
              </a:rPr>
              <a:t>待确认</a:t>
            </a:r>
          </a:p>
        </p:txBody>
      </p:sp>
    </p:spTree>
    <p:extLst>
      <p:ext uri="{BB962C8B-B14F-4D97-AF65-F5344CB8AC3E}">
        <p14:creationId xmlns:p14="http://schemas.microsoft.com/office/powerpoint/2010/main" val="394607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C7C4C6C2-AC48-4992-A14A-30FD3CFE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的窗口滑动机制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0" y="1882775"/>
            <a:ext cx="4432300" cy="16938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接收方上层业务来不及取走报文，导致接收窗口变小，通知发送方降低发送窗口，以控制数据的传输速率。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175909" y="3522032"/>
            <a:ext cx="5400000" cy="0"/>
          </a:xfrm>
          <a:prstGeom prst="line">
            <a:avLst/>
          </a:prstGeom>
          <a:ln w="28575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175909" y="3185342"/>
            <a:ext cx="1497526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seq=101 </a:t>
            </a:r>
            <a:r>
              <a:rPr lang="en-US" altLang="zh-CN" sz="1400" dirty="0">
                <a:solidFill>
                  <a:srgbClr val="EC7061"/>
                </a:solidFill>
                <a:cs typeface="+mn-ea"/>
                <a:sym typeface="+mn-lt"/>
              </a:rPr>
              <a:t>win=3</a:t>
            </a:r>
            <a:r>
              <a:rPr lang="en-US" altLang="zh-CN" sz="1400" dirty="0">
                <a:cs typeface="+mn-ea"/>
                <a:sym typeface="+mn-lt"/>
              </a:rPr>
              <a:t>  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175909" y="3890332"/>
            <a:ext cx="5400000" cy="0"/>
          </a:xfrm>
          <a:prstGeom prst="line">
            <a:avLst/>
          </a:prstGeom>
          <a:ln w="28575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175909" y="3553642"/>
            <a:ext cx="1447832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seq=102  </a:t>
            </a:r>
            <a:r>
              <a:rPr lang="en-US" altLang="zh-CN" sz="1400" dirty="0">
                <a:solidFill>
                  <a:srgbClr val="EC7061"/>
                </a:solidFill>
                <a:cs typeface="+mn-ea"/>
                <a:sym typeface="+mn-lt"/>
              </a:rPr>
              <a:t>win=3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175909" y="4258632"/>
            <a:ext cx="5400000" cy="0"/>
          </a:xfrm>
          <a:prstGeom prst="line">
            <a:avLst/>
          </a:prstGeom>
          <a:ln w="28575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175909" y="3921942"/>
            <a:ext cx="1447832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seq=103</a:t>
            </a:r>
            <a:r>
              <a:rPr lang="en-US" altLang="zh-CN" sz="1400" dirty="0">
                <a:solidFill>
                  <a:srgbClr val="0070C0"/>
                </a:solidFill>
                <a:cs typeface="+mn-ea"/>
                <a:sym typeface="+mn-lt"/>
              </a:rPr>
              <a:t>  </a:t>
            </a:r>
            <a:r>
              <a:rPr lang="en-US" altLang="zh-CN" sz="1400" dirty="0">
                <a:solidFill>
                  <a:srgbClr val="EC7061"/>
                </a:solidFill>
                <a:cs typeface="+mn-ea"/>
                <a:sym typeface="+mn-lt"/>
              </a:rPr>
              <a:t>win=3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3171414" y="4857072"/>
            <a:ext cx="5400000" cy="1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079256" y="4550888"/>
            <a:ext cx="2625783" cy="394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 Ack=104  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win=1</a:t>
            </a:r>
            <a:r>
              <a:rPr lang="en-US" altLang="zh-CN" sz="1400" dirty="0">
                <a:cs typeface="+mn-ea"/>
                <a:sym typeface="+mn-lt"/>
              </a:rPr>
              <a:t>  flags=ACK</a:t>
            </a:r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75909" y="5273573"/>
            <a:ext cx="5400000" cy="0"/>
          </a:xfrm>
          <a:prstGeom prst="line">
            <a:avLst/>
          </a:prstGeom>
          <a:ln w="28575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175909" y="4936883"/>
            <a:ext cx="1516762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cs typeface="+mn-ea"/>
                <a:sym typeface="+mn-lt"/>
              </a:rPr>
              <a:t>seq=104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rgbClr val="EC7061"/>
                </a:solidFill>
                <a:cs typeface="+mn-ea"/>
                <a:sym typeface="+mn-lt"/>
              </a:rPr>
              <a:t>win=3</a:t>
            </a:r>
            <a:r>
              <a:rPr lang="en-US" altLang="zh-CN" sz="1400" b="1" dirty="0">
                <a:cs typeface="+mn-ea"/>
                <a:sym typeface="+mn-lt"/>
              </a:rPr>
              <a:t>  </a:t>
            </a:r>
            <a:endParaRPr lang="zh-CN" altLang="en-US" sz="14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2948438" y="3290513"/>
            <a:ext cx="154583" cy="953754"/>
          </a:xfrm>
          <a:prstGeom prst="leftBrac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47144" y="3578795"/>
            <a:ext cx="902811" cy="328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发送窗口</a:t>
            </a:r>
            <a:endParaRPr lang="en-US" altLang="zh-CN" sz="1400" dirty="0"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173202" y="1457688"/>
            <a:ext cx="2707" cy="4061716"/>
          </a:xfrm>
          <a:prstGeom prst="line">
            <a:avLst/>
          </a:prstGeom>
          <a:ln w="19050">
            <a:solidFill>
              <a:srgbClr val="EC706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74570" y="1398947"/>
            <a:ext cx="0" cy="4061716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297608" y="1177621"/>
            <a:ext cx="633507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b="1">
                <a:cs typeface="+mn-ea"/>
                <a:sym typeface="+mn-lt"/>
              </a:rPr>
              <a:t>PC1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845949" y="1118880"/>
            <a:ext cx="633507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cs typeface="+mn-ea"/>
                <a:sym typeface="+mn-lt"/>
              </a:rPr>
              <a:t>PC2</a:t>
            </a:r>
          </a:p>
        </p:txBody>
      </p:sp>
      <p:pic>
        <p:nvPicPr>
          <p:cNvPr id="60" name="图片 59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1115" y="1165433"/>
            <a:ext cx="576563" cy="442800"/>
          </a:xfrm>
          <a:prstGeom prst="rect">
            <a:avLst/>
          </a:prstGeom>
        </p:spPr>
      </p:pic>
      <p:pic>
        <p:nvPicPr>
          <p:cNvPr id="61" name="图片 60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6288" y="1106692"/>
            <a:ext cx="576563" cy="442800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571031" y="1395894"/>
            <a:ext cx="1210588" cy="1947164"/>
            <a:chOff x="571031" y="2084661"/>
            <a:chExt cx="1210588" cy="1947164"/>
          </a:xfrm>
        </p:grpSpPr>
        <p:sp>
          <p:nvSpPr>
            <p:cNvPr id="77" name="矩形 76"/>
            <p:cNvSpPr/>
            <p:nvPr/>
          </p:nvSpPr>
          <p:spPr>
            <a:xfrm>
              <a:off x="743067" y="2084661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913860" y="2166115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084653" y="2247569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1255446" y="2329023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1426239" y="2410477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71031" y="3669482"/>
              <a:ext cx="1210588" cy="362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待发送数据</a:t>
              </a:r>
            </a:p>
          </p:txBody>
        </p:sp>
        <p:sp>
          <p:nvSpPr>
            <p:cNvPr id="93" name="矩形 92"/>
            <p:cNvSpPr/>
            <p:nvPr/>
          </p:nvSpPr>
          <p:spPr>
            <a:xfrm>
              <a:off x="743067" y="2945895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913860" y="3027349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084653" y="3108803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255446" y="3190257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426239" y="3271711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743067" y="2515278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913860" y="2596732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084653" y="2678186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1255446" y="2759640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426239" y="2841094"/>
              <a:ext cx="257858" cy="242880"/>
            </a:xfrm>
            <a:prstGeom prst="rect">
              <a:avLst/>
            </a:prstGeom>
            <a:solidFill>
              <a:srgbClr val="F3FBFE"/>
            </a:solidFill>
            <a:ln w="12700">
              <a:solidFill>
                <a:srgbClr val="99DF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1D1634E-2B90-2E3E-31CE-CB392C1511D3}"/>
              </a:ext>
            </a:extLst>
          </p:cNvPr>
          <p:cNvSpPr/>
          <p:nvPr/>
        </p:nvSpPr>
        <p:spPr>
          <a:xfrm>
            <a:off x="1066997" y="3592360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85AA025-4782-9B4F-D8E9-E05005B16AB2}"/>
              </a:ext>
            </a:extLst>
          </p:cNvPr>
          <p:cNvSpPr/>
          <p:nvPr/>
        </p:nvSpPr>
        <p:spPr>
          <a:xfrm>
            <a:off x="1320997" y="3592360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2A6AC58-BC9C-8369-D30F-7B16C428DEC6}"/>
              </a:ext>
            </a:extLst>
          </p:cNvPr>
          <p:cNvSpPr/>
          <p:nvPr/>
        </p:nvSpPr>
        <p:spPr>
          <a:xfrm>
            <a:off x="1574997" y="3592360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1652EC-0353-083D-8BA4-568E9EAD6402}"/>
              </a:ext>
            </a:extLst>
          </p:cNvPr>
          <p:cNvSpPr/>
          <p:nvPr/>
        </p:nvSpPr>
        <p:spPr>
          <a:xfrm>
            <a:off x="8713669" y="1705096"/>
            <a:ext cx="1441420" cy="328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接收方的缓冲区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E5C987-8E70-B76B-E264-D1EED8C0AA96}"/>
              </a:ext>
            </a:extLst>
          </p:cNvPr>
          <p:cNvSpPr/>
          <p:nvPr/>
        </p:nvSpPr>
        <p:spPr>
          <a:xfrm>
            <a:off x="8738444" y="2392953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9001AB-B986-5E87-8D83-4AA987E1C5CF}"/>
              </a:ext>
            </a:extLst>
          </p:cNvPr>
          <p:cNvSpPr/>
          <p:nvPr/>
        </p:nvSpPr>
        <p:spPr>
          <a:xfrm>
            <a:off x="8992444" y="2392953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51C26B-C3FA-4893-DBC0-F0146CC03515}"/>
              </a:ext>
            </a:extLst>
          </p:cNvPr>
          <p:cNvSpPr/>
          <p:nvPr/>
        </p:nvSpPr>
        <p:spPr>
          <a:xfrm>
            <a:off x="9246444" y="2392953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E531B6-91D6-A9FB-0671-947EDB134D8A}"/>
              </a:ext>
            </a:extLst>
          </p:cNvPr>
          <p:cNvSpPr/>
          <p:nvPr/>
        </p:nvSpPr>
        <p:spPr>
          <a:xfrm>
            <a:off x="8738444" y="3396253"/>
            <a:ext cx="257858" cy="242880"/>
          </a:xfrm>
          <a:prstGeom prst="rect">
            <a:avLst/>
          </a:prstGeom>
          <a:solidFill>
            <a:srgbClr val="00B0F0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3272EF-0698-B913-3BFA-CD9FAB7B0E98}"/>
              </a:ext>
            </a:extLst>
          </p:cNvPr>
          <p:cNvSpPr/>
          <p:nvPr/>
        </p:nvSpPr>
        <p:spPr>
          <a:xfrm>
            <a:off x="8992444" y="3396253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DD07B2-D0FB-DF6A-8979-881C7E9443DC}"/>
              </a:ext>
            </a:extLst>
          </p:cNvPr>
          <p:cNvSpPr/>
          <p:nvPr/>
        </p:nvSpPr>
        <p:spPr>
          <a:xfrm>
            <a:off x="9246444" y="3396253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28ABF1-CF08-D404-9BCD-0DA403556874}"/>
              </a:ext>
            </a:extLst>
          </p:cNvPr>
          <p:cNvSpPr/>
          <p:nvPr/>
        </p:nvSpPr>
        <p:spPr>
          <a:xfrm>
            <a:off x="8738444" y="3777253"/>
            <a:ext cx="257858" cy="242880"/>
          </a:xfrm>
          <a:prstGeom prst="rect">
            <a:avLst/>
          </a:prstGeom>
          <a:solidFill>
            <a:srgbClr val="00B0F0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0EA58EB-256D-46F4-7752-1ED8D1B010E4}"/>
              </a:ext>
            </a:extLst>
          </p:cNvPr>
          <p:cNvSpPr/>
          <p:nvPr/>
        </p:nvSpPr>
        <p:spPr>
          <a:xfrm>
            <a:off x="8992444" y="3777253"/>
            <a:ext cx="257858" cy="242880"/>
          </a:xfrm>
          <a:prstGeom prst="rect">
            <a:avLst/>
          </a:prstGeom>
          <a:solidFill>
            <a:srgbClr val="00B0F0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ED6F52-6695-48B8-04E6-54E6F4BA4376}"/>
              </a:ext>
            </a:extLst>
          </p:cNvPr>
          <p:cNvSpPr/>
          <p:nvPr/>
        </p:nvSpPr>
        <p:spPr>
          <a:xfrm>
            <a:off x="9246444" y="3777253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F5CD10-0BE6-8A17-CD14-01BF1AF257F9}"/>
              </a:ext>
            </a:extLst>
          </p:cNvPr>
          <p:cNvSpPr/>
          <p:nvPr/>
        </p:nvSpPr>
        <p:spPr>
          <a:xfrm>
            <a:off x="8738444" y="4145553"/>
            <a:ext cx="257858" cy="242880"/>
          </a:xfrm>
          <a:prstGeom prst="rect">
            <a:avLst/>
          </a:prstGeom>
          <a:solidFill>
            <a:srgbClr val="00B0F0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8C3A8B-495A-56C6-AF68-ED3E08552DB1}"/>
              </a:ext>
            </a:extLst>
          </p:cNvPr>
          <p:cNvSpPr/>
          <p:nvPr/>
        </p:nvSpPr>
        <p:spPr>
          <a:xfrm>
            <a:off x="8992444" y="4145553"/>
            <a:ext cx="257858" cy="242880"/>
          </a:xfrm>
          <a:prstGeom prst="rect">
            <a:avLst/>
          </a:prstGeom>
          <a:solidFill>
            <a:srgbClr val="00B0F0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1495F7-A61F-29C2-A6AD-F22C682CF6FD}"/>
              </a:ext>
            </a:extLst>
          </p:cNvPr>
          <p:cNvSpPr/>
          <p:nvPr/>
        </p:nvSpPr>
        <p:spPr>
          <a:xfrm>
            <a:off x="9246444" y="4145553"/>
            <a:ext cx="257858" cy="242880"/>
          </a:xfrm>
          <a:prstGeom prst="rect">
            <a:avLst/>
          </a:prstGeom>
          <a:solidFill>
            <a:srgbClr val="00B0F0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A91BBD3-E280-2D96-2E63-EA944CF90EDA}"/>
              </a:ext>
            </a:extLst>
          </p:cNvPr>
          <p:cNvSpPr/>
          <p:nvPr/>
        </p:nvSpPr>
        <p:spPr>
          <a:xfrm>
            <a:off x="8738444" y="4666253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A1FA85-69D2-A13C-1D29-011A8A320BBF}"/>
              </a:ext>
            </a:extLst>
          </p:cNvPr>
          <p:cNvSpPr/>
          <p:nvPr/>
        </p:nvSpPr>
        <p:spPr>
          <a:xfrm>
            <a:off x="8992444" y="4666253"/>
            <a:ext cx="257858" cy="242880"/>
          </a:xfrm>
          <a:prstGeom prst="rect">
            <a:avLst/>
          </a:prstGeom>
          <a:solidFill>
            <a:srgbClr val="00B0F0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6100059-F5C2-08C6-4D33-DC0E1EC1B8C1}"/>
              </a:ext>
            </a:extLst>
          </p:cNvPr>
          <p:cNvSpPr/>
          <p:nvPr/>
        </p:nvSpPr>
        <p:spPr>
          <a:xfrm>
            <a:off x="9246444" y="4666253"/>
            <a:ext cx="257858" cy="242880"/>
          </a:xfrm>
          <a:prstGeom prst="rect">
            <a:avLst/>
          </a:prstGeom>
          <a:solidFill>
            <a:srgbClr val="00B0F0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3A07AB1-0395-74F3-0B1F-5EB27AC53517}"/>
              </a:ext>
            </a:extLst>
          </p:cNvPr>
          <p:cNvSpPr/>
          <p:nvPr/>
        </p:nvSpPr>
        <p:spPr>
          <a:xfrm>
            <a:off x="1951409" y="4909362"/>
            <a:ext cx="902811" cy="328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发送窗口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16E8245-D36C-1124-5619-159E9F8BB93E}"/>
              </a:ext>
            </a:extLst>
          </p:cNvPr>
          <p:cNvSpPr/>
          <p:nvPr/>
        </p:nvSpPr>
        <p:spPr>
          <a:xfrm>
            <a:off x="1579262" y="4922927"/>
            <a:ext cx="257858" cy="242880"/>
          </a:xfrm>
          <a:prstGeom prst="rect">
            <a:avLst/>
          </a:prstGeom>
          <a:solidFill>
            <a:srgbClr val="F3FBFE"/>
          </a:solidFill>
          <a:ln w="19050">
            <a:solidFill>
              <a:srgbClr val="99DF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1A3005-3FE8-E22D-7D8B-71B7AA418921}"/>
              </a:ext>
            </a:extLst>
          </p:cNvPr>
          <p:cNvSpPr txBox="1"/>
          <p:nvPr/>
        </p:nvSpPr>
        <p:spPr>
          <a:xfrm>
            <a:off x="3927076" y="6410572"/>
            <a:ext cx="8327570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序列号、窗口大小等信息，就是所谓的“连接状态”信息，下页介绍：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TCP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连接</a:t>
            </a:r>
          </a:p>
        </p:txBody>
      </p:sp>
    </p:spTree>
    <p:extLst>
      <p:ext uri="{BB962C8B-B14F-4D97-AF65-F5344CB8AC3E}">
        <p14:creationId xmlns:p14="http://schemas.microsoft.com/office/powerpoint/2010/main" val="1105051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1EE5B6-1DC6-4AB9-88D1-A5786E2A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的建立 </a:t>
            </a:r>
            <a:r>
              <a:rPr lang="en-US" altLang="zh-CN" dirty="0">
                <a:sym typeface="+mn-lt"/>
              </a:rPr>
              <a:t>- </a:t>
            </a:r>
            <a:r>
              <a:rPr lang="zh-CN" altLang="en-US" dirty="0">
                <a:sym typeface="+mn-lt"/>
              </a:rPr>
              <a:t>三次握手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93284" y="1946970"/>
            <a:ext cx="1467068" cy="72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b="1">
                <a:cs typeface="+mn-ea"/>
                <a:sym typeface="+mn-lt"/>
              </a:rPr>
              <a:t>PC1</a:t>
            </a:r>
          </a:p>
          <a:p>
            <a:pPr algn="r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1.1.1.1:1024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88129" y="1946970"/>
            <a:ext cx="1210588" cy="72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cs typeface="+mn-ea"/>
                <a:sym typeface="+mn-lt"/>
              </a:rPr>
              <a:t>PC2</a:t>
            </a:r>
          </a:p>
          <a:p>
            <a:pPr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2.2.2.2:23</a:t>
            </a: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102439" y="2302326"/>
            <a:ext cx="2707" cy="4061716"/>
          </a:xfrm>
          <a:prstGeom prst="line">
            <a:avLst/>
          </a:prstGeom>
          <a:ln w="19050">
            <a:solidFill>
              <a:srgbClr val="EC706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316750" y="2302326"/>
            <a:ext cx="0" cy="4061716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284709" y="3210442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87950" y="3210442"/>
            <a:ext cx="2138400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=a 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=0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Flags:SYN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99988" y="4029157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94707" y="4029157"/>
            <a:ext cx="2137496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=b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=a+1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Flags:SYN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,ACK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84709" y="4854278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87950" y="4854278"/>
            <a:ext cx="2138400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=a+1 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=b+1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Flags:SYN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34470" y="2892684"/>
            <a:ext cx="638315" cy="294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cs typeface="+mn-ea"/>
                <a:sym typeface="+mn-lt"/>
              </a:rPr>
              <a:t>IP</a:t>
            </a:r>
            <a:r>
              <a:rPr lang="zh-CN" altLang="en-US" sz="1200">
                <a:cs typeface="+mn-ea"/>
                <a:sym typeface="+mn-lt"/>
              </a:rPr>
              <a:t>头部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666192" y="2892684"/>
            <a:ext cx="800219" cy="294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cs typeface="+mn-ea"/>
                <a:sym typeface="+mn-lt"/>
              </a:rPr>
              <a:t>TCP</a:t>
            </a:r>
            <a:r>
              <a:rPr lang="zh-CN" altLang="en-US" sz="1200">
                <a:cs typeface="+mn-ea"/>
                <a:sym typeface="+mn-lt"/>
              </a:rPr>
              <a:t>头部</a:t>
            </a:r>
          </a:p>
        </p:txBody>
      </p:sp>
      <p:pic>
        <p:nvPicPr>
          <p:cNvPr id="30" name="图片 29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0352" y="2010071"/>
            <a:ext cx="576563" cy="442800"/>
          </a:xfrm>
          <a:prstGeom prst="rect">
            <a:avLst/>
          </a:prstGeom>
        </p:spPr>
      </p:pic>
      <p:pic>
        <p:nvPicPr>
          <p:cNvPr id="37" name="图片 36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8468" y="2010071"/>
            <a:ext cx="576563" cy="442800"/>
          </a:xfrm>
          <a:prstGeom prst="rect">
            <a:avLst/>
          </a:prstGeom>
        </p:spPr>
      </p:pic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CF3A5742-7947-4902-983A-BACD00BDA2F1}"/>
              </a:ext>
            </a:extLst>
          </p:cNvPr>
          <p:cNvSpPr txBox="1">
            <a:spLocks/>
          </p:cNvSpPr>
          <p:nvPr/>
        </p:nvSpPr>
        <p:spPr bwMode="auto">
          <a:xfrm>
            <a:off x="468317" y="1233488"/>
            <a:ext cx="11276183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>
            <a:lvl1pPr marL="302279" indent="-302279" algn="just" defTabSz="914034" rtl="0" eaLnBrk="1" fontAlgn="auto" latinLnBrk="0" hangingPunct="1">
              <a:lnSpc>
                <a:spcPct val="140000"/>
              </a:lnSpc>
              <a:spcBef>
                <a:spcPts val="792"/>
              </a:spcBef>
              <a:buClrTx/>
              <a:buFont typeface="Arial" panose="020B0604020202020204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54938" indent="-251899" algn="l" defTabSz="914034" rtl="0" eaLnBrk="1" latinLnBrk="0" hangingPunct="1">
              <a:lnSpc>
                <a:spcPct val="140000"/>
              </a:lnSpc>
              <a:spcBef>
                <a:spcPts val="720"/>
              </a:spcBef>
              <a:buClrTx/>
              <a:buFont typeface="Huawei Sans" panose="020C0503030203020204" pitchFamily="34" charset="0"/>
              <a:buChar char="▫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3998" indent="-201519" algn="l" defTabSz="914034" rtl="0" eaLnBrk="1" latinLnBrk="0" hangingPunct="1">
              <a:lnSpc>
                <a:spcPct val="140000"/>
              </a:lnSpc>
              <a:spcBef>
                <a:spcPts val="648"/>
              </a:spcBef>
              <a:buClrTx/>
              <a:buFont typeface="微软雅黑" panose="020B0503020204020204" pitchFamily="34" charset="-122"/>
              <a:buChar char="▪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840" indent="-197921" algn="l" defTabSz="914034" rtl="0" eaLnBrk="1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2879" indent="-201519" algn="l" defTabSz="914034" rtl="0" eaLnBrk="1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cs typeface="+mn-ea"/>
                <a:sym typeface="+mn-lt"/>
              </a:rPr>
              <a:t>任何基于</a:t>
            </a:r>
            <a:r>
              <a:rPr lang="en-US" altLang="zh-CN" sz="2000" dirty="0">
                <a:cs typeface="+mn-ea"/>
                <a:sym typeface="+mn-lt"/>
              </a:rPr>
              <a:t>TCP</a:t>
            </a:r>
            <a:r>
              <a:rPr lang="zh-CN" altLang="en-US" sz="2000" dirty="0">
                <a:cs typeface="+mn-ea"/>
                <a:sym typeface="+mn-lt"/>
              </a:rPr>
              <a:t>的应用，在发送数据之前，都需要由</a:t>
            </a:r>
            <a:r>
              <a:rPr lang="en-US" altLang="zh-CN" sz="2000" dirty="0">
                <a:cs typeface="+mn-ea"/>
                <a:sym typeface="+mn-lt"/>
              </a:rPr>
              <a:t>TCP</a:t>
            </a:r>
            <a:r>
              <a:rPr lang="zh-CN" altLang="en-US" sz="2000" dirty="0">
                <a:cs typeface="+mn-ea"/>
                <a:sym typeface="+mn-lt"/>
              </a:rPr>
              <a:t>进行“三次握手”建立连接。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2000" dirty="0"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122316" y="3493201"/>
            <a:ext cx="18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526350" y="3500252"/>
            <a:ext cx="5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359988" y="4301530"/>
            <a:ext cx="540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9132203" y="4301530"/>
            <a:ext cx="180000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122316" y="5112451"/>
            <a:ext cx="18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526350" y="5119502"/>
            <a:ext cx="5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108000000" flipH="1">
            <a:off x="3122316" y="5908677"/>
            <a:ext cx="23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rot="108000000" flipH="1">
            <a:off x="6739357" y="5899086"/>
            <a:ext cx="2592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451525" y="5750346"/>
            <a:ext cx="1287832" cy="276212"/>
          </a:xfrm>
          <a:prstGeom prst="roundRect">
            <a:avLst>
              <a:gd name="adj" fmla="val 0"/>
            </a:avLst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6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连接已建立</a:t>
            </a:r>
          </a:p>
        </p:txBody>
      </p:sp>
    </p:spTree>
    <p:extLst>
      <p:ext uri="{BB962C8B-B14F-4D97-AF65-F5344CB8AC3E}">
        <p14:creationId xmlns:p14="http://schemas.microsoft.com/office/powerpoint/2010/main" val="1926088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5638C8-CBB5-4CEB-ABAE-DD9918A0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lt"/>
              </a:rPr>
              <a:t>TCP</a:t>
            </a:r>
            <a:r>
              <a:rPr lang="zh-CN" altLang="en-US">
                <a:sym typeface="+mn-lt"/>
              </a:rPr>
              <a:t>的关闭 </a:t>
            </a:r>
            <a:r>
              <a:rPr lang="en-US" altLang="zh-CN">
                <a:sym typeface="+mn-lt"/>
              </a:rPr>
              <a:t>- </a:t>
            </a:r>
            <a:r>
              <a:rPr lang="zh-CN" altLang="en-US">
                <a:sym typeface="+mn-lt"/>
              </a:rPr>
              <a:t>四次挥手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4294967295"/>
          </p:nvPr>
        </p:nvSpPr>
        <p:spPr>
          <a:xfrm>
            <a:off x="915988" y="1233488"/>
            <a:ext cx="11276012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marL="302279" indent="-302279" algn="just" defTabSz="914034">
              <a:lnSpc>
                <a:spcPct val="12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当数据传输完成，</a:t>
            </a:r>
            <a:r>
              <a:rPr lang="en-US" altLang="zh-CN" sz="2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需要通过“四次挥手”机制断开</a:t>
            </a:r>
            <a:r>
              <a:rPr lang="en-US" altLang="zh-CN" sz="2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连接，释放系统资源。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3759" y="1891643"/>
            <a:ext cx="1467068" cy="72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b="1" dirty="0">
                <a:cs typeface="+mn-ea"/>
                <a:sym typeface="+mn-lt"/>
              </a:rPr>
              <a:t>PC1</a:t>
            </a:r>
          </a:p>
          <a:p>
            <a:pPr algn="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1.1.1.1:1024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97654" y="1891643"/>
            <a:ext cx="1210588" cy="72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cs typeface="+mn-ea"/>
                <a:sym typeface="+mn-lt"/>
              </a:rPr>
              <a:t>PC2</a:t>
            </a:r>
          </a:p>
          <a:p>
            <a:pPr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2.2.2.2:23</a:t>
            </a: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095621" y="1966474"/>
            <a:ext cx="0" cy="4198830"/>
          </a:xfrm>
          <a:prstGeom prst="line">
            <a:avLst/>
          </a:prstGeom>
          <a:ln w="19050">
            <a:solidFill>
              <a:srgbClr val="EC706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326275" y="1966474"/>
            <a:ext cx="0" cy="419883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01656" y="3433572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04897" y="3433572"/>
            <a:ext cx="2138400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=101 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=301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Flags:FIN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b="1">
                <a:latin typeface="+mn-lt"/>
                <a:ea typeface="+mn-ea"/>
                <a:cs typeface="+mn-ea"/>
                <a:sym typeface="+mn-lt"/>
              </a:rPr>
              <a:t>,ACK</a:t>
            </a:r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51417" y="3115814"/>
            <a:ext cx="638315" cy="294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cs typeface="+mn-ea"/>
                <a:sym typeface="+mn-lt"/>
              </a:rPr>
              <a:t>IP</a:t>
            </a:r>
            <a:r>
              <a:rPr lang="zh-CN" altLang="en-US" sz="1200">
                <a:cs typeface="+mn-ea"/>
                <a:sym typeface="+mn-lt"/>
              </a:rPr>
              <a:t>头部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83139" y="3115814"/>
            <a:ext cx="800219" cy="294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cs typeface="+mn-ea"/>
                <a:sym typeface="+mn-lt"/>
              </a:rPr>
              <a:t>TCP</a:t>
            </a:r>
            <a:r>
              <a:rPr lang="zh-CN" altLang="en-US" sz="1200">
                <a:cs typeface="+mn-ea"/>
                <a:sym typeface="+mn-lt"/>
              </a:rPr>
              <a:t>头部</a:t>
            </a:r>
          </a:p>
        </p:txBody>
      </p:sp>
      <p:sp>
        <p:nvSpPr>
          <p:cNvPr id="26" name="矩形 25"/>
          <p:cNvSpPr/>
          <p:nvPr/>
        </p:nvSpPr>
        <p:spPr>
          <a:xfrm>
            <a:off x="1996770" y="3436743"/>
            <a:ext cx="1245014" cy="587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发送</a:t>
            </a:r>
            <a:r>
              <a:rPr lang="en-US" altLang="zh-CN" sz="1400" dirty="0">
                <a:cs typeface="+mn-ea"/>
                <a:sym typeface="+mn-lt"/>
              </a:rPr>
              <a:t>FIN</a:t>
            </a:r>
            <a:r>
              <a:rPr lang="zh-CN" altLang="en-US" sz="1400" dirty="0">
                <a:cs typeface="+mn-ea"/>
                <a:sym typeface="+mn-lt"/>
              </a:rPr>
              <a:t>请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求断开连接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90463" y="4079096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85182" y="4079096"/>
            <a:ext cx="2137496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=301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=102</a:t>
            </a:r>
          </a:p>
          <a:p>
            <a:pPr>
              <a:lnSpc>
                <a:spcPct val="120000"/>
              </a:lnSpc>
            </a:pPr>
            <a:r>
              <a:rPr lang="en-US" altLang="zh-CN" b="1">
                <a:latin typeface="+mn-lt"/>
                <a:ea typeface="+mn-ea"/>
                <a:cs typeface="+mn-ea"/>
                <a:sym typeface="+mn-lt"/>
              </a:rPr>
              <a:t>(Flags:ACK</a:t>
            </a:r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329188" y="4162054"/>
            <a:ext cx="1160370" cy="3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cs typeface="+mn-ea"/>
                <a:sym typeface="+mn-lt"/>
              </a:rPr>
              <a:t>发送</a:t>
            </a:r>
            <a:r>
              <a:rPr lang="en-US" altLang="zh-CN" sz="1400">
                <a:cs typeface="+mn-ea"/>
                <a:sym typeface="+mn-lt"/>
              </a:rPr>
              <a:t>ACK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890463" y="4693891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85182" y="4693891"/>
            <a:ext cx="2137496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=301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=102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Flags:FIN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b="1">
                <a:latin typeface="+mn-lt"/>
                <a:ea typeface="+mn-ea"/>
                <a:cs typeface="+mn-ea"/>
                <a:sym typeface="+mn-lt"/>
              </a:rPr>
              <a:t>,ACK</a:t>
            </a:r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65498" y="4669506"/>
            <a:ext cx="1128674" cy="587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发送</a:t>
            </a:r>
            <a:r>
              <a:rPr lang="en-US" altLang="zh-CN" sz="1400" dirty="0">
                <a:cs typeface="+mn-ea"/>
                <a:sym typeface="+mn-lt"/>
              </a:rPr>
              <a:t>FIN</a:t>
            </a:r>
            <a:r>
              <a:rPr lang="zh-CN" altLang="en-US" sz="1400" dirty="0">
                <a:cs typeface="+mn-ea"/>
                <a:sym typeface="+mn-lt"/>
              </a:rPr>
              <a:t>请求断开连接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275184" y="5308685"/>
            <a:ext cx="1103241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源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=1.1.1.1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目的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=2.2.2.2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78425" y="5308685"/>
            <a:ext cx="2138400" cy="501652"/>
          </a:xfrm>
          <a:prstGeom prst="rect">
            <a:avLst/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Seq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=102 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=302</a:t>
            </a:r>
          </a:p>
          <a:p>
            <a:pPr>
              <a:lnSpc>
                <a:spcPct val="120000"/>
              </a:lnSpc>
            </a:pPr>
            <a:r>
              <a:rPr lang="en-US" altLang="zh-CN" b="1">
                <a:latin typeface="+mn-lt"/>
                <a:ea typeface="+mn-ea"/>
                <a:cs typeface="+mn-ea"/>
                <a:sym typeface="+mn-lt"/>
              </a:rPr>
              <a:t>(Flags:ACK</a:t>
            </a:r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置位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19857" y="5405622"/>
            <a:ext cx="914033" cy="328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cs typeface="+mn-ea"/>
                <a:sym typeface="+mn-lt"/>
              </a:rPr>
              <a:t>发送</a:t>
            </a:r>
            <a:r>
              <a:rPr lang="en-US" altLang="zh-CN" sz="1400">
                <a:cs typeface="+mn-ea"/>
                <a:sym typeface="+mn-lt"/>
              </a:rPr>
              <a:t>ACK</a:t>
            </a:r>
          </a:p>
        </p:txBody>
      </p:sp>
      <p:pic>
        <p:nvPicPr>
          <p:cNvPr id="38" name="图片 37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7339" y="1922184"/>
            <a:ext cx="576563" cy="442800"/>
          </a:xfrm>
          <a:prstGeom prst="rect">
            <a:avLst/>
          </a:prstGeom>
        </p:spPr>
      </p:pic>
      <p:pic>
        <p:nvPicPr>
          <p:cNvPr id="39" name="图片 38" descr="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7995" y="1922184"/>
            <a:ext cx="576563" cy="442800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>
            <a:off x="3102439" y="3691624"/>
            <a:ext cx="18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526350" y="3691624"/>
            <a:ext cx="5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59988" y="4316221"/>
            <a:ext cx="540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9141517" y="4316221"/>
            <a:ext cx="180000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59988" y="4921702"/>
            <a:ext cx="540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9141517" y="4921702"/>
            <a:ext cx="180000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rot="108000000" flipH="1">
            <a:off x="3139107" y="2514754"/>
            <a:ext cx="23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rot="108000000" flipH="1">
            <a:off x="6756148" y="2505163"/>
            <a:ext cx="2592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5468316" y="2356423"/>
            <a:ext cx="1287832" cy="276212"/>
          </a:xfrm>
          <a:prstGeom prst="roundRect">
            <a:avLst>
              <a:gd name="adj" fmla="val 0"/>
            </a:avLst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6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连接已建立</a:t>
            </a:r>
          </a:p>
        </p:txBody>
      </p:sp>
      <p:cxnSp>
        <p:nvCxnSpPr>
          <p:cNvPr id="65" name="直接连接符 64"/>
          <p:cNvCxnSpPr/>
          <p:nvPr/>
        </p:nvCxnSpPr>
        <p:spPr>
          <a:xfrm rot="108000000" flipH="1">
            <a:off x="3139107" y="2890839"/>
            <a:ext cx="23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08000000" flipH="1">
            <a:off x="6756148" y="2881248"/>
            <a:ext cx="2592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5468316" y="2732508"/>
            <a:ext cx="1287832" cy="276212"/>
          </a:xfrm>
          <a:prstGeom prst="roundRect">
            <a:avLst>
              <a:gd name="adj" fmla="val 0"/>
            </a:avLst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6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报文交互</a:t>
            </a:r>
          </a:p>
        </p:txBody>
      </p:sp>
      <p:cxnSp>
        <p:nvCxnSpPr>
          <p:cNvPr id="68" name="直接连接符 67"/>
          <p:cNvCxnSpPr/>
          <p:nvPr/>
        </p:nvCxnSpPr>
        <p:spPr>
          <a:xfrm rot="108000000" flipH="1">
            <a:off x="3108496" y="6045519"/>
            <a:ext cx="2340000" cy="0"/>
          </a:xfrm>
          <a:prstGeom prst="line">
            <a:avLst/>
          </a:prstGeom>
          <a:ln w="38100">
            <a:solidFill>
              <a:srgbClr val="EC70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rot="108000000" flipH="1">
            <a:off x="6725537" y="6035928"/>
            <a:ext cx="2592000" cy="0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5437705" y="5887188"/>
            <a:ext cx="1287832" cy="276212"/>
          </a:xfrm>
          <a:prstGeom prst="roundRect">
            <a:avLst>
              <a:gd name="adj" fmla="val 0"/>
            </a:avLst>
          </a:prstGeom>
          <a:solidFill>
            <a:srgbClr val="1AABE2">
              <a:alpha val="5000"/>
            </a:srgbClr>
          </a:solidFill>
          <a:ln w="12700" cap="flat" cmpd="sng" algn="ctr">
            <a:solidFill>
              <a:srgbClr val="1AABE2">
                <a:alpha val="3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600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连接已断开</a:t>
            </a:r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>
            <a:off x="1789120" y="3586575"/>
            <a:ext cx="223557" cy="223557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>
            <a:off x="10266000" y="4204163"/>
            <a:ext cx="223557" cy="223557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>
            <a:off x="10316833" y="4819337"/>
            <a:ext cx="223557" cy="223557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>
            <a:off x="1929632" y="5442840"/>
            <a:ext cx="223557" cy="223557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6722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">
            <a:extLst>
              <a:ext uri="{FF2B5EF4-FFF2-40B4-BE49-F238E27FC236}">
                <a16:creationId xmlns:a16="http://schemas.microsoft.com/office/drawing/2014/main" id="{3809E887-A89E-CC67-D16F-E72CE583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26" y="5803033"/>
            <a:ext cx="1151220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Line 33">
            <a:extLst>
              <a:ext uri="{FF2B5EF4-FFF2-40B4-BE49-F238E27FC236}">
                <a16:creationId xmlns:a16="http://schemas.microsoft.com/office/drawing/2014/main" id="{B84760FC-4E77-754C-2C83-D35E710BAA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7853" y="1868432"/>
            <a:ext cx="14912" cy="25341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CBFF557E-0A87-484F-5E25-78B712DBC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59" y="2851748"/>
            <a:ext cx="593112" cy="65524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" name="Rectangle 75">
            <a:extLst>
              <a:ext uri="{FF2B5EF4-FFF2-40B4-BE49-F238E27FC236}">
                <a16:creationId xmlns:a16="http://schemas.microsoft.com/office/drawing/2014/main" id="{8B3EAEDC-C5F1-5B4F-2A77-94C1CF1B8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55" y="1866972"/>
            <a:ext cx="6397326" cy="2539992"/>
          </a:xfrm>
          <a:prstGeom prst="rect">
            <a:avLst/>
          </a:prstGeom>
          <a:solidFill>
            <a:srgbClr val="FFFF66">
              <a:alpha val="27451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E374790-463C-DB07-FE6D-3290A67E895A}"/>
              </a:ext>
            </a:extLst>
          </p:cNvPr>
          <p:cNvSpPr>
            <a:spLocks/>
          </p:cNvSpPr>
          <p:nvPr/>
        </p:nvSpPr>
        <p:spPr bwMode="auto">
          <a:xfrm>
            <a:off x="1138201" y="4406964"/>
            <a:ext cx="6412238" cy="69590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1" y="544"/>
              </a:cxn>
              <a:cxn ang="0">
                <a:pos x="1814" y="544"/>
              </a:cxn>
              <a:cxn ang="0">
                <a:pos x="4626" y="0"/>
              </a:cxn>
              <a:cxn ang="0">
                <a:pos x="0" y="0"/>
              </a:cxn>
            </a:cxnLst>
            <a:rect l="0" t="0" r="r" b="b"/>
            <a:pathLst>
              <a:path w="4626" h="544">
                <a:moveTo>
                  <a:pt x="0" y="0"/>
                </a:moveTo>
                <a:lnTo>
                  <a:pt x="861" y="544"/>
                </a:lnTo>
                <a:lnTo>
                  <a:pt x="1814" y="544"/>
                </a:lnTo>
                <a:lnTo>
                  <a:pt x="462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DCFA8AD3-0AFA-DB4E-B7CF-6C2F1818D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2298814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661038F7-3776-23CE-2674-4EAAC2CC4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2726280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41681293-687C-7E86-CE5F-00DEB7BD8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152287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C2466209-7FE7-2058-8FB3-FF6689F0E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578293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1FC00B42-4E47-4E08-E673-67110D45B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4005758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183BFB49-3174-3376-8FC9-1BE789641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9408" y="1871349"/>
            <a:ext cx="0" cy="436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871DD9A-0E21-947F-951D-E87CE730E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525" y="1950132"/>
            <a:ext cx="105798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  的  端  口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0289DC2-D75A-32C4-F1CE-EB857C0F7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7" y="3168643"/>
            <a:ext cx="490520" cy="5138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长度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5EA2729-D244-06F1-66BC-37DDE15B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13" y="3662912"/>
            <a:ext cx="90409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检   验   和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EC14FBC3-DC52-EAEE-EA03-BAA69935B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19" y="4056822"/>
            <a:ext cx="266182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    项    （长  度  可  变）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1A3D4FE0-7396-5919-166C-4C5CE76A3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651" y="1950132"/>
            <a:ext cx="81753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源  端  口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5713E169-EA82-E6CB-9524-752A6D76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587" y="2371761"/>
            <a:ext cx="72324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序   号</a:t>
            </a:r>
          </a:p>
        </p:txBody>
      </p:sp>
      <p:sp>
        <p:nvSpPr>
          <p:cNvPr id="24" name="Line 18">
            <a:extLst>
              <a:ext uri="{FF2B5EF4-FFF2-40B4-BE49-F238E27FC236}">
                <a16:creationId xmlns:a16="http://schemas.microsoft.com/office/drawing/2014/main" id="{0BEAFCA4-F620-F1A9-83CF-6E6ED41EC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3881" y="3158123"/>
            <a:ext cx="0" cy="84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03E1D41E-33F1-BBA5-1D82-99D9E6565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15" y="3662912"/>
            <a:ext cx="1187827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紧   急   指   针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3DA22FF6-DA60-983E-B148-D44EF583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610" y="3220857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rgbClr val="C00000"/>
                </a:solidFill>
                <a:cs typeface="+mn-ea"/>
                <a:sym typeface="+mn-lt"/>
              </a:rPr>
              <a:t>窗   口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6A35FB60-70EA-1A11-F46E-6601E7E2A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289" y="2816734"/>
            <a:ext cx="1218326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rgbClr val="C00000"/>
                </a:solidFill>
                <a:cs typeface="+mn-ea"/>
                <a:sym typeface="+mn-lt"/>
              </a:rPr>
              <a:t>确    认    号</a:t>
            </a: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7B0BA318-5B68-C466-0AA3-74A9B64BC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77E6166A-D66E-FD21-B8EE-CD41539BD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115" y="3153745"/>
            <a:ext cx="0" cy="4201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4A44D705-51EA-55B4-92B7-90B7182D9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8539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E30179B9-DBB4-9D44-07E6-414E5C3EE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C35A2CFB-B135-6696-13E6-9E1941160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762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1A9B94EF-EDC0-3561-3892-526B50800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993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35192DB0-A2E8-9B4B-A036-27B309244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405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7631AF92-92AB-7610-D7B5-6041B37AB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00" y="3229610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   留</a:t>
            </a: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CB4AAB13-0E8F-19CE-8489-988000C6D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3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B427313D-0829-CCAB-AED8-C1CAF3A3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770683"/>
            <a:ext cx="63883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0CF8439-37E8-A154-EE62-C3D5F99C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Line 39">
            <a:extLst>
              <a:ext uri="{FF2B5EF4-FFF2-40B4-BE49-F238E27FC236}">
                <a16:creationId xmlns:a16="http://schemas.microsoft.com/office/drawing/2014/main" id="{5CD4EC64-9B31-1F1C-7F24-A657100EB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609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60C8A28A-B93A-8E9E-2CEA-11248A87A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591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A22B1CFA-4735-6E59-A327-2FE3CAB8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74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296D5D0D-F4F4-8467-1784-39B0C5D106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078FFB8C-D5C5-8BE4-3788-744A12CFC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538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082C3319-9686-FBA1-BFDA-6C5D4969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371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43F6A55E-2CCF-1032-2E56-6F066447A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3543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3A5FAB27-3C02-8EF2-DCF6-8AF9D6573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3366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4BF90339-962E-3BFB-9151-E9D062BF3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318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79E1C912-1B3B-74B6-3E20-3203D1EE8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301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0C085010-82AF-67BE-A44A-85987F6A7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3D33D374-78DE-1CA6-8BBC-25FAB9569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265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A2024A36-B106-A57F-D1DB-CB978F616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248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17692FA1-BF8D-2566-60FE-637DFF259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081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50C6CC5E-CC4F-5B28-7007-8EB21D77F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63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4F52AC95-1948-B909-BCEE-3D33F0F41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0461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330F5C5E-09E2-441C-C091-3FE0714AB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028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4967666A-A641-18F8-1794-582210038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010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E61C7C5D-21C9-EC4A-A802-939F458FE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930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Line 58">
            <a:extLst>
              <a:ext uri="{FF2B5EF4-FFF2-40B4-BE49-F238E27FC236}">
                <a16:creationId xmlns:a16="http://schemas.microsoft.com/office/drawing/2014/main" id="{E4C786FB-921A-58BC-444A-07C750DE3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975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Line 59">
            <a:extLst>
              <a:ext uri="{FF2B5EF4-FFF2-40B4-BE49-F238E27FC236}">
                <a16:creationId xmlns:a16="http://schemas.microsoft.com/office/drawing/2014/main" id="{E68EC81A-932A-0992-D182-7A041D82D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57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Line 60">
            <a:extLst>
              <a:ext uri="{FF2B5EF4-FFF2-40B4-BE49-F238E27FC236}">
                <a16:creationId xmlns:a16="http://schemas.microsoft.com/office/drawing/2014/main" id="{702C161E-1AF5-F0EC-827E-6B0C33CBA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790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Line 61">
            <a:extLst>
              <a:ext uri="{FF2B5EF4-FFF2-40B4-BE49-F238E27FC236}">
                <a16:creationId xmlns:a16="http://schemas.microsoft.com/office/drawing/2014/main" id="{BE06AC87-185C-793A-459A-0AD4050AD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773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Line 62">
            <a:extLst>
              <a:ext uri="{FF2B5EF4-FFF2-40B4-BE49-F238E27FC236}">
                <a16:creationId xmlns:a16="http://schemas.microsoft.com/office/drawing/2014/main" id="{7C8E8A37-8C45-923E-8A84-93A74B6E7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555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Line 63">
            <a:extLst>
              <a:ext uri="{FF2B5EF4-FFF2-40B4-BE49-F238E27FC236}">
                <a16:creationId xmlns:a16="http://schemas.microsoft.com/office/drawing/2014/main" id="{6A887B2F-00C4-A18A-AF3E-12179965F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737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Line 64">
            <a:extLst>
              <a:ext uri="{FF2B5EF4-FFF2-40B4-BE49-F238E27FC236}">
                <a16:creationId xmlns:a16="http://schemas.microsoft.com/office/drawing/2014/main" id="{F76A8218-0A61-8DF4-20D2-D01E1A60B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720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Line 65">
            <a:extLst>
              <a:ext uri="{FF2B5EF4-FFF2-40B4-BE49-F238E27FC236}">
                <a16:creationId xmlns:a16="http://schemas.microsoft.com/office/drawing/2014/main" id="{E179E24A-2888-7570-B162-95706AEC6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02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Line 66">
            <a:extLst>
              <a:ext uri="{FF2B5EF4-FFF2-40B4-BE49-F238E27FC236}">
                <a16:creationId xmlns:a16="http://schemas.microsoft.com/office/drawing/2014/main" id="{EDB0BA37-0025-6162-5C26-6B278DFEA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684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Line 67">
            <a:extLst>
              <a:ext uri="{FF2B5EF4-FFF2-40B4-BE49-F238E27FC236}">
                <a16:creationId xmlns:a16="http://schemas.microsoft.com/office/drawing/2014/main" id="{8E6F8DBC-0EE0-F6D2-0B9E-AA54779BB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67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Line 68">
            <a:extLst>
              <a:ext uri="{FF2B5EF4-FFF2-40B4-BE49-F238E27FC236}">
                <a16:creationId xmlns:a16="http://schemas.microsoft.com/office/drawing/2014/main" id="{084F17EC-200D-84D5-117B-E5CC705A5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00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Line 69">
            <a:extLst>
              <a:ext uri="{FF2B5EF4-FFF2-40B4-BE49-F238E27FC236}">
                <a16:creationId xmlns:a16="http://schemas.microsoft.com/office/drawing/2014/main" id="{4DE7E121-ED33-C96E-E5A8-3518211BA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482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Line 70">
            <a:extLst>
              <a:ext uri="{FF2B5EF4-FFF2-40B4-BE49-F238E27FC236}">
                <a16:creationId xmlns:a16="http://schemas.microsoft.com/office/drawing/2014/main" id="{D8794940-EC9F-EEED-F992-7933EAD1D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4650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91C445B7-CD53-14D6-AB67-50BC17E0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90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182B5A9D-0DF3-EC39-E512-2DE19745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86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2679770D-EFE2-2426-9A3A-4187CB1B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179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E7C5AEB6-5416-47DE-0955-60AAD9DBA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275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793818-6A47-D470-4CAB-86BF853B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815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347A6C-4982-84B1-D6C3-BC96175F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4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DFC74B-41B5-70F9-4F96-AA31BA43B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39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62EE41-C79B-1B02-7EE4-2BA1AF70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416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rgbClr val="C00000"/>
                </a:solidFill>
                <a:cs typeface="+mn-ea"/>
                <a:sym typeface="+mn-lt"/>
              </a:rPr>
              <a:t>A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rgbClr val="C00000"/>
                </a:solidFill>
                <a:cs typeface="+mn-ea"/>
                <a:sym typeface="+mn-lt"/>
              </a:rPr>
              <a:t>C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rgbClr val="C00000"/>
                </a:solidFill>
                <a:cs typeface="+mn-ea"/>
                <a:sym typeface="+mn-lt"/>
              </a:rPr>
              <a:t>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0C544D-1C45-07AF-E5ED-04927D0C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698" y="3169795"/>
            <a:ext cx="286939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7F2027-3DA1-2F6E-8CA2-F46F6466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07" y="1344239"/>
            <a:ext cx="7069244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 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0                          8                         16                        24                       31</a:t>
            </a:r>
          </a:p>
        </p:txBody>
      </p:sp>
      <p:sp>
        <p:nvSpPr>
          <p:cNvPr id="83" name="Line 82">
            <a:extLst>
              <a:ext uri="{FF2B5EF4-FFF2-40B4-BE49-F238E27FC236}">
                <a16:creationId xmlns:a16="http://schemas.microsoft.com/office/drawing/2014/main" id="{DAB75BA6-8D29-354E-B075-8AF13ADC28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6065" y="4015971"/>
            <a:ext cx="2982" cy="39536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Rectangle 105">
            <a:extLst>
              <a:ext uri="{FF2B5EF4-FFF2-40B4-BE49-F238E27FC236}">
                <a16:creationId xmlns:a16="http://schemas.microsoft.com/office/drawing/2014/main" id="{FEB933AD-9E3A-B8E7-B798-6F03FBC4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396" y="5102873"/>
            <a:ext cx="3906990" cy="455185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9B383AA6-3988-0E8C-3C14-C325B5A2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553" y="4056822"/>
            <a:ext cx="772451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填   充</a:t>
            </a: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99DD7F67-9987-163C-BD5D-447D3357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15" y="5177277"/>
            <a:ext cx="1466236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87" name="Rectangle 85">
            <a:extLst>
              <a:ext uri="{FF2B5EF4-FFF2-40B4-BE49-F238E27FC236}">
                <a16:creationId xmlns:a16="http://schemas.microsoft.com/office/drawing/2014/main" id="{538D17D1-93EE-356D-17D9-6B0FCE5D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77" y="5102871"/>
            <a:ext cx="1321219" cy="455185"/>
          </a:xfrm>
          <a:prstGeom prst="rect">
            <a:avLst/>
          </a:prstGeom>
          <a:solidFill>
            <a:srgbClr val="FFFFCC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Line 87">
            <a:extLst>
              <a:ext uri="{FF2B5EF4-FFF2-40B4-BE49-F238E27FC236}">
                <a16:creationId xmlns:a16="http://schemas.microsoft.com/office/drawing/2014/main" id="{1D97253E-2B8E-C98C-5B57-5BA6AF9E1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2395" y="5113084"/>
            <a:ext cx="0" cy="4551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Rectangle 88">
            <a:extLst>
              <a:ext uri="{FF2B5EF4-FFF2-40B4-BE49-F238E27FC236}">
                <a16:creationId xmlns:a16="http://schemas.microsoft.com/office/drawing/2014/main" id="{E8E36CC8-9160-C4EE-E082-13B561091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596" y="5221045"/>
            <a:ext cx="677013" cy="24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18A63940-4701-FBEC-EE25-723E79C1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053" y="5177277"/>
            <a:ext cx="1055867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3" name="Rectangle 94">
            <a:extLst>
              <a:ext uri="{FF2B5EF4-FFF2-40B4-BE49-F238E27FC236}">
                <a16:creationId xmlns:a16="http://schemas.microsoft.com/office/drawing/2014/main" id="{789A1006-9201-3F08-3B53-6185D87F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246" y="5803033"/>
            <a:ext cx="5240139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Rectangle 96">
            <a:extLst>
              <a:ext uri="{FF2B5EF4-FFF2-40B4-BE49-F238E27FC236}">
                <a16:creationId xmlns:a16="http://schemas.microsoft.com/office/drawing/2014/main" id="{91CD6FA5-FFC7-FE51-5D82-05B084CD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67" y="5857012"/>
            <a:ext cx="1384034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95" name="Rectangle 97">
            <a:extLst>
              <a:ext uri="{FF2B5EF4-FFF2-40B4-BE49-F238E27FC236}">
                <a16:creationId xmlns:a16="http://schemas.microsoft.com/office/drawing/2014/main" id="{9743F058-C838-2AD8-47DD-175A9C1AC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189" y="5867954"/>
            <a:ext cx="922369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8" name="Line 102">
            <a:extLst>
              <a:ext uri="{FF2B5EF4-FFF2-40B4-BE49-F238E27FC236}">
                <a16:creationId xmlns:a16="http://schemas.microsoft.com/office/drawing/2014/main" id="{898D2834-4B71-D4DC-A13A-FDB6C941E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70" y="1875725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9" name="Line 103">
            <a:extLst>
              <a:ext uri="{FF2B5EF4-FFF2-40B4-BE49-F238E27FC236}">
                <a16:creationId xmlns:a16="http://schemas.microsoft.com/office/drawing/2014/main" id="{F4EAF4FB-C810-16E8-CD04-600925ADE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99" y="4395292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灯片编号占位符 37">
            <a:extLst>
              <a:ext uri="{FF2B5EF4-FFF2-40B4-BE49-F238E27FC236}">
                <a16:creationId xmlns:a16="http://schemas.microsoft.com/office/drawing/2014/main" id="{37E0B81D-A559-4D96-BE3D-66394F4D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5" name="标题 1">
            <a:extLst>
              <a:ext uri="{FF2B5EF4-FFF2-40B4-BE49-F238E27FC236}">
                <a16:creationId xmlns:a16="http://schemas.microsoft.com/office/drawing/2014/main" id="{F45A68E4-5E15-8FF1-72D0-F219397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的报文格式</a:t>
            </a:r>
            <a:r>
              <a:rPr lang="en-US" altLang="zh-CN" dirty="0">
                <a:sym typeface="+mn-lt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滑动窗口字段</a:t>
            </a:r>
          </a:p>
        </p:txBody>
      </p:sp>
      <p:sp>
        <p:nvSpPr>
          <p:cNvPr id="113" name="Line 33">
            <a:extLst>
              <a:ext uri="{FF2B5EF4-FFF2-40B4-BE49-F238E27FC236}">
                <a16:creationId xmlns:a16="http://schemas.microsoft.com/office/drawing/2014/main" id="{ECA95F5F-0A48-E2A3-A356-53BFBC5DD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910" y="1885210"/>
            <a:ext cx="19619" cy="211471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4445C7F1-D488-60A7-594F-2F9BCA17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565" y="2096057"/>
            <a:ext cx="486723" cy="213257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字节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固定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114" name="Line 96">
            <a:extLst>
              <a:ext uri="{FF2B5EF4-FFF2-40B4-BE49-F238E27FC236}">
                <a16:creationId xmlns:a16="http://schemas.microsoft.com/office/drawing/2014/main" id="{37BC8CA2-0677-88DD-886B-197647DECE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4842" y="1866229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Line 96">
            <a:extLst>
              <a:ext uri="{FF2B5EF4-FFF2-40B4-BE49-F238E27FC236}">
                <a16:creationId xmlns:a16="http://schemas.microsoft.com/office/drawing/2014/main" id="{FDD530BD-9AE8-3064-3205-F4A11A1C2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725" y="4009971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9BCAF-AB05-F4CB-A5F3-A6680C175A0E}"/>
              </a:ext>
            </a:extLst>
          </p:cNvPr>
          <p:cNvSpPr txBox="1"/>
          <p:nvPr/>
        </p:nvSpPr>
        <p:spPr>
          <a:xfrm>
            <a:off x="8224588" y="1290922"/>
            <a:ext cx="3459829" cy="942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序号字段：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发送数据首字节的序号。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0AFD3F-A955-CE4C-EA25-21B5A855136A}"/>
              </a:ext>
            </a:extLst>
          </p:cNvPr>
          <p:cNvSpPr txBox="1"/>
          <p:nvPr/>
        </p:nvSpPr>
        <p:spPr>
          <a:xfrm>
            <a:off x="8231758" y="2377326"/>
            <a:ext cx="3522422" cy="138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确认号字段：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期望收到的下一个字节序号。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D53D15-E6E6-4C0C-250E-AE3B902A816F}"/>
              </a:ext>
            </a:extLst>
          </p:cNvPr>
          <p:cNvSpPr txBox="1"/>
          <p:nvPr/>
        </p:nvSpPr>
        <p:spPr>
          <a:xfrm>
            <a:off x="8294377" y="3897208"/>
            <a:ext cx="3522422" cy="942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窗口字段：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允许对方发送的数据量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5E1A06-B4AD-5F63-CB04-F9F0F38433A2}"/>
              </a:ext>
            </a:extLst>
          </p:cNvPr>
          <p:cNvSpPr txBox="1"/>
          <p:nvPr/>
        </p:nvSpPr>
        <p:spPr>
          <a:xfrm>
            <a:off x="8294377" y="5104796"/>
            <a:ext cx="3459829" cy="138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ACK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：确认标志位</a:t>
            </a:r>
            <a:endParaRPr lang="en-US" altLang="zh-CN" sz="2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只有当</a:t>
            </a:r>
            <a:r>
              <a:rPr lang="en-US" altLang="zh-CN" sz="2400" dirty="0">
                <a:cs typeface="+mn-ea"/>
                <a:sym typeface="+mn-lt"/>
              </a:rPr>
              <a:t>ACK=1</a:t>
            </a:r>
            <a:r>
              <a:rPr lang="zh-CN" altLang="en-US" sz="2400" dirty="0">
                <a:cs typeface="+mn-ea"/>
                <a:sym typeface="+mn-lt"/>
              </a:rPr>
              <a:t>时，确认号有效 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DEB5B3B-2F47-B696-5CDE-BA6B48E8A92D}"/>
              </a:ext>
            </a:extLst>
          </p:cNvPr>
          <p:cNvGrpSpPr/>
          <p:nvPr/>
        </p:nvGrpSpPr>
        <p:grpSpPr>
          <a:xfrm>
            <a:off x="2682516" y="3163319"/>
            <a:ext cx="498245" cy="665313"/>
            <a:chOff x="10746603" y="704755"/>
            <a:chExt cx="498245" cy="665313"/>
          </a:xfrm>
        </p:grpSpPr>
        <p:sp>
          <p:nvSpPr>
            <p:cNvPr id="92" name="Line 24">
              <a:extLst>
                <a:ext uri="{FF2B5EF4-FFF2-40B4-BE49-F238E27FC236}">
                  <a16:creationId xmlns:a16="http://schemas.microsoft.com/office/drawing/2014/main" id="{DB780C9F-F3B9-7257-7ED6-6764AF4E4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3444" y="704755"/>
              <a:ext cx="0" cy="4260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6" name="Line 25">
              <a:extLst>
                <a:ext uri="{FF2B5EF4-FFF2-40B4-BE49-F238E27FC236}">
                  <a16:creationId xmlns:a16="http://schemas.microsoft.com/office/drawing/2014/main" id="{EEB1F11D-803D-A3D9-50AE-893ED813E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7740" y="704755"/>
              <a:ext cx="0" cy="4187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4F8546A-4987-B0D6-B050-019224869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4321" y="716428"/>
              <a:ext cx="280527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C5A800AE-C026-1AAA-5752-E62283019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6603" y="716428"/>
              <a:ext cx="309381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88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FAD93-2B0A-428E-B81B-B25082E0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5</a:t>
            </a:fld>
            <a:endParaRPr lang="en-US"/>
          </a:p>
        </p:txBody>
      </p:sp>
      <p:sp>
        <p:nvSpPr>
          <p:cNvPr id="15362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回顾：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TCP/IP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参考模型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1589088" y="1233488"/>
            <a:ext cx="10602912" cy="100647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Aft>
                <a:spcPts val="0"/>
              </a:spcAft>
            </a:pPr>
            <a:r>
              <a:rPr lang="zh-CN" altLang="en-US" sz="3400" dirty="0">
                <a:latin typeface="+mn-lt"/>
                <a:ea typeface="+mn-ea"/>
                <a:cs typeface="+mn-ea"/>
                <a:sym typeface="+mn-lt"/>
              </a:rPr>
              <a:t>因为</a:t>
            </a:r>
            <a:r>
              <a:rPr lang="en-US" altLang="zh-CN" sz="3400" dirty="0">
                <a:latin typeface="+mn-lt"/>
                <a:ea typeface="+mn-ea"/>
                <a:cs typeface="+mn-ea"/>
                <a:sym typeface="+mn-lt"/>
              </a:rPr>
              <a:t>OSI</a:t>
            </a:r>
            <a:r>
              <a:rPr lang="zh-CN" altLang="en-US" sz="3400" dirty="0">
                <a:latin typeface="+mn-lt"/>
                <a:ea typeface="+mn-ea"/>
                <a:cs typeface="+mn-ea"/>
                <a:sym typeface="+mn-lt"/>
              </a:rPr>
              <a:t>协议栈比较复杂，且</a:t>
            </a:r>
            <a:r>
              <a:rPr lang="en-US" altLang="zh-CN" sz="3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34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3400" dirty="0"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zh-CN" altLang="en-US" sz="3400" dirty="0">
                <a:latin typeface="+mn-lt"/>
                <a:ea typeface="+mn-ea"/>
                <a:cs typeface="+mn-ea"/>
                <a:sym typeface="+mn-lt"/>
              </a:rPr>
              <a:t>两大协议在业界被广泛使用，所以</a:t>
            </a:r>
            <a:r>
              <a:rPr lang="en-US" altLang="zh-CN" sz="3400" dirty="0">
                <a:latin typeface="+mn-lt"/>
                <a:ea typeface="+mn-ea"/>
                <a:cs typeface="+mn-ea"/>
                <a:sym typeface="+mn-lt"/>
              </a:rPr>
              <a:t>TCP/IP</a:t>
            </a:r>
            <a:r>
              <a:rPr lang="zh-CN" altLang="en-US" sz="3400" dirty="0">
                <a:latin typeface="+mn-lt"/>
                <a:ea typeface="+mn-ea"/>
                <a:cs typeface="+mn-ea"/>
                <a:sym typeface="+mn-lt"/>
              </a:rPr>
              <a:t>参考模型成为了互联网的主流参考模型。</a:t>
            </a:r>
          </a:p>
          <a:p>
            <a:pPr>
              <a:lnSpc>
                <a:spcPct val="140000"/>
              </a:lnSpc>
              <a:spcAft>
                <a:spcPts val="0"/>
              </a:spcAft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720031"/>
              </p:ext>
            </p:extLst>
          </p:nvPr>
        </p:nvGraphicFramePr>
        <p:xfrm>
          <a:off x="1696472" y="2689898"/>
          <a:ext cx="2016224" cy="2858949"/>
        </p:xfrm>
        <a:graphic>
          <a:graphicData uri="http://schemas.openxmlformats.org/drawingml/2006/table">
            <a:tbl>
              <a:tblPr>
                <a:effectLst>
                  <a:outerShdw blurRad="50800" dist="38100" dir="2700000" sx="1000" sy="1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25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应用层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主机到主机层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因特网层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网络接入层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026119"/>
              </p:ext>
            </p:extLst>
          </p:nvPr>
        </p:nvGraphicFramePr>
        <p:xfrm>
          <a:off x="5001935" y="2689898"/>
          <a:ext cx="2016224" cy="2858947"/>
        </p:xfrm>
        <a:graphic>
          <a:graphicData uri="http://schemas.openxmlformats.org/drawingml/2006/table">
            <a:tbl>
              <a:tblPr>
                <a:effectLst>
                  <a:outerShdw blurRad="50800" dist="38100" dir="2700000" sx="1000" sy="1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应用层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表示层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会话层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传输层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网络层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数据链路层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物理层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8" name="Group 23"/>
          <p:cNvGrpSpPr/>
          <p:nvPr/>
        </p:nvGrpSpPr>
        <p:grpSpPr>
          <a:xfrm flipH="1">
            <a:off x="3986218" y="2976649"/>
            <a:ext cx="831545" cy="2412945"/>
            <a:chOff x="5740706" y="1763391"/>
            <a:chExt cx="536535" cy="3102754"/>
          </a:xfrm>
        </p:grpSpPr>
        <p:cxnSp>
          <p:nvCxnSpPr>
            <p:cNvPr id="29" name="直接箭头连接符 8"/>
            <p:cNvCxnSpPr/>
            <p:nvPr/>
          </p:nvCxnSpPr>
          <p:spPr bwMode="auto">
            <a:xfrm>
              <a:off x="5740706" y="2280517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0" name="直接箭头连接符 9"/>
            <p:cNvCxnSpPr/>
            <p:nvPr/>
          </p:nvCxnSpPr>
          <p:spPr bwMode="auto">
            <a:xfrm>
              <a:off x="5740706" y="3314769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1" name="直接箭头连接符 10"/>
            <p:cNvCxnSpPr/>
            <p:nvPr/>
          </p:nvCxnSpPr>
          <p:spPr bwMode="auto">
            <a:xfrm>
              <a:off x="5740706" y="3831895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2" name="直接箭头连接符 11"/>
            <p:cNvCxnSpPr/>
            <p:nvPr/>
          </p:nvCxnSpPr>
          <p:spPr bwMode="auto">
            <a:xfrm>
              <a:off x="5740706" y="4349021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3" name="直接箭头连接符 8"/>
            <p:cNvCxnSpPr/>
            <p:nvPr/>
          </p:nvCxnSpPr>
          <p:spPr bwMode="auto">
            <a:xfrm>
              <a:off x="5740706" y="1763391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4" name="直接箭头连接符 8"/>
            <p:cNvCxnSpPr/>
            <p:nvPr/>
          </p:nvCxnSpPr>
          <p:spPr bwMode="auto">
            <a:xfrm>
              <a:off x="5740706" y="2797643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5" name="直接箭头连接符 11"/>
            <p:cNvCxnSpPr/>
            <p:nvPr/>
          </p:nvCxnSpPr>
          <p:spPr bwMode="auto">
            <a:xfrm>
              <a:off x="5740706" y="4866145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6" name="Group 1"/>
          <p:cNvGrpSpPr/>
          <p:nvPr/>
        </p:nvGrpSpPr>
        <p:grpSpPr>
          <a:xfrm>
            <a:off x="7202331" y="2976649"/>
            <a:ext cx="831545" cy="2412945"/>
            <a:chOff x="5740706" y="1763391"/>
            <a:chExt cx="536535" cy="3102754"/>
          </a:xfrm>
        </p:grpSpPr>
        <p:cxnSp>
          <p:nvCxnSpPr>
            <p:cNvPr id="37" name="直接箭头连接符 8"/>
            <p:cNvCxnSpPr/>
            <p:nvPr/>
          </p:nvCxnSpPr>
          <p:spPr bwMode="auto">
            <a:xfrm>
              <a:off x="5740706" y="2280517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" name="直接箭头连接符 9"/>
            <p:cNvCxnSpPr/>
            <p:nvPr/>
          </p:nvCxnSpPr>
          <p:spPr bwMode="auto">
            <a:xfrm>
              <a:off x="5740706" y="3314769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9" name="直接箭头连接符 10"/>
            <p:cNvCxnSpPr/>
            <p:nvPr/>
          </p:nvCxnSpPr>
          <p:spPr bwMode="auto">
            <a:xfrm>
              <a:off x="5740706" y="3831895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40" name="直接箭头连接符 11"/>
            <p:cNvCxnSpPr/>
            <p:nvPr/>
          </p:nvCxnSpPr>
          <p:spPr bwMode="auto">
            <a:xfrm>
              <a:off x="5740706" y="4349021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41" name="直接箭头连接符 8"/>
            <p:cNvCxnSpPr/>
            <p:nvPr/>
          </p:nvCxnSpPr>
          <p:spPr bwMode="auto">
            <a:xfrm>
              <a:off x="5740706" y="1763391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42" name="直接箭头连接符 8"/>
            <p:cNvCxnSpPr/>
            <p:nvPr/>
          </p:nvCxnSpPr>
          <p:spPr bwMode="auto">
            <a:xfrm>
              <a:off x="5740706" y="2797643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43" name="直接箭头连接符 11"/>
            <p:cNvCxnSpPr/>
            <p:nvPr/>
          </p:nvCxnSpPr>
          <p:spPr bwMode="auto">
            <a:xfrm>
              <a:off x="5740706" y="4866145"/>
              <a:ext cx="536535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aphicFrame>
        <p:nvGraphicFramePr>
          <p:cNvPr id="44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38143"/>
              </p:ext>
            </p:extLst>
          </p:nvPr>
        </p:nvGraphicFramePr>
        <p:xfrm>
          <a:off x="8307398" y="2689897"/>
          <a:ext cx="2016224" cy="2858948"/>
        </p:xfrm>
        <a:graphic>
          <a:graphicData uri="http://schemas.openxmlformats.org/drawingml/2006/table">
            <a:tbl>
              <a:tblPr>
                <a:effectLst>
                  <a:outerShdw blurRad="50800" dist="38100" dir="2700000" sx="1000" sy="1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25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应用层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传输层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网络层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数据链路层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物理层</a:t>
                      </a:r>
                      <a:endParaRPr lang="en-US" altLang="zh-CN" sz="1600" b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" name="矩形 12"/>
          <p:cNvSpPr/>
          <p:nvPr/>
        </p:nvSpPr>
        <p:spPr>
          <a:xfrm>
            <a:off x="1806742" y="5579137"/>
            <a:ext cx="1851789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TCP/IP</a:t>
            </a:r>
            <a:r>
              <a:rPr lang="zh-CN" altLang="en-US" dirty="0">
                <a:cs typeface="+mn-ea"/>
                <a:sym typeface="+mn-lt"/>
              </a:rPr>
              <a:t>标准模型</a:t>
            </a:r>
          </a:p>
        </p:txBody>
      </p:sp>
      <p:sp>
        <p:nvSpPr>
          <p:cNvPr id="46" name="矩形 12"/>
          <p:cNvSpPr/>
          <p:nvPr/>
        </p:nvSpPr>
        <p:spPr>
          <a:xfrm>
            <a:off x="5501734" y="5579137"/>
            <a:ext cx="1043876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OSI</a:t>
            </a:r>
            <a:r>
              <a:rPr lang="zh-CN" altLang="en-US" dirty="0">
                <a:cs typeface="+mn-ea"/>
                <a:sym typeface="+mn-lt"/>
              </a:rPr>
              <a:t>模型</a:t>
            </a:r>
          </a:p>
        </p:txBody>
      </p:sp>
      <p:sp>
        <p:nvSpPr>
          <p:cNvPr id="47" name="矩形 12"/>
          <p:cNvSpPr/>
          <p:nvPr/>
        </p:nvSpPr>
        <p:spPr>
          <a:xfrm>
            <a:off x="8392020" y="5579137"/>
            <a:ext cx="1851789" cy="39613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TCP/IP</a:t>
            </a: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对等模型</a:t>
            </a:r>
          </a:p>
        </p:txBody>
      </p:sp>
    </p:spTree>
    <p:extLst>
      <p:ext uri="{BB962C8B-B14F-4D97-AF65-F5344CB8AC3E}">
        <p14:creationId xmlns:p14="http://schemas.microsoft.com/office/powerpoint/2010/main" val="3158819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">
            <a:extLst>
              <a:ext uri="{FF2B5EF4-FFF2-40B4-BE49-F238E27FC236}">
                <a16:creationId xmlns:a16="http://schemas.microsoft.com/office/drawing/2014/main" id="{3809E887-A89E-CC67-D16F-E72CE583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26" y="5803033"/>
            <a:ext cx="1151220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Line 33">
            <a:extLst>
              <a:ext uri="{FF2B5EF4-FFF2-40B4-BE49-F238E27FC236}">
                <a16:creationId xmlns:a16="http://schemas.microsoft.com/office/drawing/2014/main" id="{B84760FC-4E77-754C-2C83-D35E710BAA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7853" y="1868432"/>
            <a:ext cx="14912" cy="25341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CBFF557E-0A87-484F-5E25-78B712DBC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59" y="2851748"/>
            <a:ext cx="593112" cy="65524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" name="Rectangle 75">
            <a:extLst>
              <a:ext uri="{FF2B5EF4-FFF2-40B4-BE49-F238E27FC236}">
                <a16:creationId xmlns:a16="http://schemas.microsoft.com/office/drawing/2014/main" id="{8B3EAEDC-C5F1-5B4F-2A77-94C1CF1B8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55" y="1866972"/>
            <a:ext cx="6397326" cy="2539992"/>
          </a:xfrm>
          <a:prstGeom prst="rect">
            <a:avLst/>
          </a:prstGeom>
          <a:solidFill>
            <a:srgbClr val="FFFF66">
              <a:alpha val="27451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E374790-463C-DB07-FE6D-3290A67E895A}"/>
              </a:ext>
            </a:extLst>
          </p:cNvPr>
          <p:cNvSpPr>
            <a:spLocks/>
          </p:cNvSpPr>
          <p:nvPr/>
        </p:nvSpPr>
        <p:spPr bwMode="auto">
          <a:xfrm>
            <a:off x="1138201" y="4406964"/>
            <a:ext cx="6412238" cy="69590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1" y="544"/>
              </a:cxn>
              <a:cxn ang="0">
                <a:pos x="1814" y="544"/>
              </a:cxn>
              <a:cxn ang="0">
                <a:pos x="4626" y="0"/>
              </a:cxn>
              <a:cxn ang="0">
                <a:pos x="0" y="0"/>
              </a:cxn>
            </a:cxnLst>
            <a:rect l="0" t="0" r="r" b="b"/>
            <a:pathLst>
              <a:path w="4626" h="544">
                <a:moveTo>
                  <a:pt x="0" y="0"/>
                </a:moveTo>
                <a:lnTo>
                  <a:pt x="861" y="544"/>
                </a:lnTo>
                <a:lnTo>
                  <a:pt x="1814" y="544"/>
                </a:lnTo>
                <a:lnTo>
                  <a:pt x="462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DCFA8AD3-0AFA-DB4E-B7CF-6C2F1818D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2298814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661038F7-3776-23CE-2674-4EAAC2CC4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2726280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41681293-687C-7E86-CE5F-00DEB7BD8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152287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C2466209-7FE7-2058-8FB3-FF6689F0E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578293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1FC00B42-4E47-4E08-E673-67110D45B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4005758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183BFB49-3174-3376-8FC9-1BE789641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9408" y="1871349"/>
            <a:ext cx="0" cy="436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871DD9A-0E21-947F-951D-E87CE730E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525" y="1950132"/>
            <a:ext cx="105798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  的  端  口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0289DC2-D75A-32C4-F1CE-EB857C0F7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7" y="3168643"/>
            <a:ext cx="490520" cy="5138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长度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5EA2729-D244-06F1-66BC-37DDE15B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13" y="3662912"/>
            <a:ext cx="90409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检   验   和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EC14FBC3-DC52-EAEE-EA03-BAA69935B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19" y="4056822"/>
            <a:ext cx="266182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    项    （长  度  可  变）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1A3D4FE0-7396-5919-166C-4C5CE76A3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651" y="1950132"/>
            <a:ext cx="81753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源  端  口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5713E169-EA82-E6CB-9524-752A6D76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587" y="2371761"/>
            <a:ext cx="72324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   号</a:t>
            </a:r>
          </a:p>
        </p:txBody>
      </p:sp>
      <p:sp>
        <p:nvSpPr>
          <p:cNvPr id="24" name="Line 18">
            <a:extLst>
              <a:ext uri="{FF2B5EF4-FFF2-40B4-BE49-F238E27FC236}">
                <a16:creationId xmlns:a16="http://schemas.microsoft.com/office/drawing/2014/main" id="{0BEAFCA4-F620-F1A9-83CF-6E6ED41EC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3881" y="3158123"/>
            <a:ext cx="0" cy="84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03E1D41E-33F1-BBA5-1D82-99D9E6565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15" y="3662912"/>
            <a:ext cx="1187827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紧   急   指   针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3DA22FF6-DA60-983E-B148-D44EF583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610" y="3220857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窗   口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6A35FB60-70EA-1A11-F46E-6601E7E2A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289" y="2816734"/>
            <a:ext cx="1218326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确    认    号</a:t>
            </a: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7B0BA318-5B68-C466-0AA3-74A9B64BC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77E6166A-D66E-FD21-B8EE-CD41539BD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115" y="3153745"/>
            <a:ext cx="0" cy="4201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4A44D705-51EA-55B4-92B7-90B7182D9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8539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E30179B9-DBB4-9D44-07E6-414E5C3EE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C35A2CFB-B135-6696-13E6-9E1941160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762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1A9B94EF-EDC0-3561-3892-526B50800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993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35192DB0-A2E8-9B4B-A036-27B309244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405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 b="1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CB4AAB13-0E8F-19CE-8489-988000C6D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3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rgbClr val="C00000"/>
                </a:solidFill>
                <a:cs typeface="+mn-ea"/>
                <a:sym typeface="+mn-lt"/>
              </a:rPr>
              <a:t>F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rgbClr val="C00000"/>
                </a:solidFill>
                <a:cs typeface="+mn-ea"/>
                <a:sym typeface="+mn-lt"/>
              </a:rPr>
              <a:t>I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rgbClr val="C00000"/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B427313D-0829-CCAB-AED8-C1CAF3A3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770683"/>
            <a:ext cx="63883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0CF8439-37E8-A154-EE62-C3D5F99C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Line 39">
            <a:extLst>
              <a:ext uri="{FF2B5EF4-FFF2-40B4-BE49-F238E27FC236}">
                <a16:creationId xmlns:a16="http://schemas.microsoft.com/office/drawing/2014/main" id="{5CD4EC64-9B31-1F1C-7F24-A657100EB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609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60C8A28A-B93A-8E9E-2CEA-11248A87A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591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A22B1CFA-4735-6E59-A327-2FE3CAB8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74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296D5D0D-F4F4-8467-1784-39B0C5D106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078FFB8C-D5C5-8BE4-3788-744A12CFC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538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082C3319-9686-FBA1-BFDA-6C5D4969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371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43F6A55E-2CCF-1032-2E56-6F066447A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3543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3A5FAB27-3C02-8EF2-DCF6-8AF9D6573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3366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4BF90339-962E-3BFB-9151-E9D062BF3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318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79E1C912-1B3B-74B6-3E20-3203D1EE8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301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0C085010-82AF-67BE-A44A-85987F6A7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3D33D374-78DE-1CA6-8BBC-25FAB9569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265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A2024A36-B106-A57F-D1DB-CB978F616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248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17692FA1-BF8D-2566-60FE-637DFF259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081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50C6CC5E-CC4F-5B28-7007-8EB21D77F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63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4F52AC95-1948-B909-BCEE-3D33F0F41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0461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330F5C5E-09E2-441C-C091-3FE0714AB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028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4967666A-A641-18F8-1794-582210038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010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E61C7C5D-21C9-EC4A-A802-939F458FE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930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Line 58">
            <a:extLst>
              <a:ext uri="{FF2B5EF4-FFF2-40B4-BE49-F238E27FC236}">
                <a16:creationId xmlns:a16="http://schemas.microsoft.com/office/drawing/2014/main" id="{E4C786FB-921A-58BC-444A-07C750DE3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975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Line 59">
            <a:extLst>
              <a:ext uri="{FF2B5EF4-FFF2-40B4-BE49-F238E27FC236}">
                <a16:creationId xmlns:a16="http://schemas.microsoft.com/office/drawing/2014/main" id="{E68EC81A-932A-0992-D182-7A041D82D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57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Line 60">
            <a:extLst>
              <a:ext uri="{FF2B5EF4-FFF2-40B4-BE49-F238E27FC236}">
                <a16:creationId xmlns:a16="http://schemas.microsoft.com/office/drawing/2014/main" id="{702C161E-1AF5-F0EC-827E-6B0C33CBA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790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Line 61">
            <a:extLst>
              <a:ext uri="{FF2B5EF4-FFF2-40B4-BE49-F238E27FC236}">
                <a16:creationId xmlns:a16="http://schemas.microsoft.com/office/drawing/2014/main" id="{BE06AC87-185C-793A-459A-0AD4050AD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773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Line 62">
            <a:extLst>
              <a:ext uri="{FF2B5EF4-FFF2-40B4-BE49-F238E27FC236}">
                <a16:creationId xmlns:a16="http://schemas.microsoft.com/office/drawing/2014/main" id="{7C8E8A37-8C45-923E-8A84-93A74B6E7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555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Line 63">
            <a:extLst>
              <a:ext uri="{FF2B5EF4-FFF2-40B4-BE49-F238E27FC236}">
                <a16:creationId xmlns:a16="http://schemas.microsoft.com/office/drawing/2014/main" id="{6A887B2F-00C4-A18A-AF3E-12179965F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737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Line 64">
            <a:extLst>
              <a:ext uri="{FF2B5EF4-FFF2-40B4-BE49-F238E27FC236}">
                <a16:creationId xmlns:a16="http://schemas.microsoft.com/office/drawing/2014/main" id="{F76A8218-0A61-8DF4-20D2-D01E1A60B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720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Line 65">
            <a:extLst>
              <a:ext uri="{FF2B5EF4-FFF2-40B4-BE49-F238E27FC236}">
                <a16:creationId xmlns:a16="http://schemas.microsoft.com/office/drawing/2014/main" id="{E179E24A-2888-7570-B162-95706AEC6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02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Line 66">
            <a:extLst>
              <a:ext uri="{FF2B5EF4-FFF2-40B4-BE49-F238E27FC236}">
                <a16:creationId xmlns:a16="http://schemas.microsoft.com/office/drawing/2014/main" id="{EDB0BA37-0025-6162-5C26-6B278DFEA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684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Line 67">
            <a:extLst>
              <a:ext uri="{FF2B5EF4-FFF2-40B4-BE49-F238E27FC236}">
                <a16:creationId xmlns:a16="http://schemas.microsoft.com/office/drawing/2014/main" id="{8E6F8DBC-0EE0-F6D2-0B9E-AA54779BB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67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Line 68">
            <a:extLst>
              <a:ext uri="{FF2B5EF4-FFF2-40B4-BE49-F238E27FC236}">
                <a16:creationId xmlns:a16="http://schemas.microsoft.com/office/drawing/2014/main" id="{084F17EC-200D-84D5-117B-E5CC705A5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00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Line 69">
            <a:extLst>
              <a:ext uri="{FF2B5EF4-FFF2-40B4-BE49-F238E27FC236}">
                <a16:creationId xmlns:a16="http://schemas.microsoft.com/office/drawing/2014/main" id="{4DE7E121-ED33-C96E-E5A8-3518211BA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482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Line 70">
            <a:extLst>
              <a:ext uri="{FF2B5EF4-FFF2-40B4-BE49-F238E27FC236}">
                <a16:creationId xmlns:a16="http://schemas.microsoft.com/office/drawing/2014/main" id="{D8794940-EC9F-EEED-F992-7933EAD1D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4650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91C445B7-CD53-14D6-AB67-50BC17E0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90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182B5A9D-0DF3-EC39-E512-2DE19745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86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2679770D-EFE2-2426-9A3A-4187CB1B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179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E7C5AEB6-5416-47DE-0955-60AAD9DBA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275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793818-6A47-D470-4CAB-86BF853B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815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Y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347A6C-4982-84B1-D6C3-BC96175F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4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DFC74B-41B5-70F9-4F96-AA31BA43B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39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62EE41-C79B-1B02-7EE4-2BA1AF70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416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0C544D-1C45-07AF-E5ED-04927D0C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698" y="3169795"/>
            <a:ext cx="286939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7F2027-3DA1-2F6E-8CA2-F46F6466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07" y="1344239"/>
            <a:ext cx="7069244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 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0                          8                         16                        24                       31</a:t>
            </a:r>
          </a:p>
        </p:txBody>
      </p:sp>
      <p:sp>
        <p:nvSpPr>
          <p:cNvPr id="83" name="Line 82">
            <a:extLst>
              <a:ext uri="{FF2B5EF4-FFF2-40B4-BE49-F238E27FC236}">
                <a16:creationId xmlns:a16="http://schemas.microsoft.com/office/drawing/2014/main" id="{DAB75BA6-8D29-354E-B075-8AF13ADC28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6065" y="4015971"/>
            <a:ext cx="2982" cy="39536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Rectangle 105">
            <a:extLst>
              <a:ext uri="{FF2B5EF4-FFF2-40B4-BE49-F238E27FC236}">
                <a16:creationId xmlns:a16="http://schemas.microsoft.com/office/drawing/2014/main" id="{FEB933AD-9E3A-B8E7-B798-6F03FBC4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396" y="5102873"/>
            <a:ext cx="3906990" cy="455185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9B383AA6-3988-0E8C-3C14-C325B5A2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553" y="4056822"/>
            <a:ext cx="772451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填   充</a:t>
            </a: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99DD7F67-9987-163C-BD5D-447D3357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15" y="5177277"/>
            <a:ext cx="1466236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87" name="Rectangle 85">
            <a:extLst>
              <a:ext uri="{FF2B5EF4-FFF2-40B4-BE49-F238E27FC236}">
                <a16:creationId xmlns:a16="http://schemas.microsoft.com/office/drawing/2014/main" id="{538D17D1-93EE-356D-17D9-6B0FCE5D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77" y="5102871"/>
            <a:ext cx="1321219" cy="455185"/>
          </a:xfrm>
          <a:prstGeom prst="rect">
            <a:avLst/>
          </a:prstGeom>
          <a:solidFill>
            <a:srgbClr val="FFFFCC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Line 87">
            <a:extLst>
              <a:ext uri="{FF2B5EF4-FFF2-40B4-BE49-F238E27FC236}">
                <a16:creationId xmlns:a16="http://schemas.microsoft.com/office/drawing/2014/main" id="{1D97253E-2B8E-C98C-5B57-5BA6AF9E1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2395" y="5113084"/>
            <a:ext cx="0" cy="4551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Rectangle 88">
            <a:extLst>
              <a:ext uri="{FF2B5EF4-FFF2-40B4-BE49-F238E27FC236}">
                <a16:creationId xmlns:a16="http://schemas.microsoft.com/office/drawing/2014/main" id="{E8E36CC8-9160-C4EE-E082-13B561091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596" y="5221045"/>
            <a:ext cx="677013" cy="24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18A63940-4701-FBEC-EE25-723E79C1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053" y="5177277"/>
            <a:ext cx="1055867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3" name="Rectangle 94">
            <a:extLst>
              <a:ext uri="{FF2B5EF4-FFF2-40B4-BE49-F238E27FC236}">
                <a16:creationId xmlns:a16="http://schemas.microsoft.com/office/drawing/2014/main" id="{789A1006-9201-3F08-3B53-6185D87F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246" y="5803033"/>
            <a:ext cx="5240139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Rectangle 96">
            <a:extLst>
              <a:ext uri="{FF2B5EF4-FFF2-40B4-BE49-F238E27FC236}">
                <a16:creationId xmlns:a16="http://schemas.microsoft.com/office/drawing/2014/main" id="{91CD6FA5-FFC7-FE51-5D82-05B084CD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67" y="5857012"/>
            <a:ext cx="1384034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95" name="Rectangle 97">
            <a:extLst>
              <a:ext uri="{FF2B5EF4-FFF2-40B4-BE49-F238E27FC236}">
                <a16:creationId xmlns:a16="http://schemas.microsoft.com/office/drawing/2014/main" id="{9743F058-C838-2AD8-47DD-175A9C1AC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189" y="5867954"/>
            <a:ext cx="922369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8" name="Line 102">
            <a:extLst>
              <a:ext uri="{FF2B5EF4-FFF2-40B4-BE49-F238E27FC236}">
                <a16:creationId xmlns:a16="http://schemas.microsoft.com/office/drawing/2014/main" id="{898D2834-4B71-D4DC-A13A-FDB6C941E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70" y="1875725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9" name="Line 103">
            <a:extLst>
              <a:ext uri="{FF2B5EF4-FFF2-40B4-BE49-F238E27FC236}">
                <a16:creationId xmlns:a16="http://schemas.microsoft.com/office/drawing/2014/main" id="{F4EAF4FB-C810-16E8-CD04-600925ADE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99" y="4395292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7" name="灯片编号占位符 96">
            <a:extLst>
              <a:ext uri="{FF2B5EF4-FFF2-40B4-BE49-F238E27FC236}">
                <a16:creationId xmlns:a16="http://schemas.microsoft.com/office/drawing/2014/main" id="{7B7F0049-B96F-436C-92F5-7EBDC9C1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05" name="标题 1">
            <a:extLst>
              <a:ext uri="{FF2B5EF4-FFF2-40B4-BE49-F238E27FC236}">
                <a16:creationId xmlns:a16="http://schemas.microsoft.com/office/drawing/2014/main" id="{F45A68E4-5E15-8FF1-72D0-F219397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的报文格式</a:t>
            </a:r>
            <a:r>
              <a:rPr lang="en-US" altLang="zh-CN" dirty="0">
                <a:sym typeface="+mn-lt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连接管理字段</a:t>
            </a:r>
          </a:p>
        </p:txBody>
      </p:sp>
      <p:sp>
        <p:nvSpPr>
          <p:cNvPr id="113" name="Line 33">
            <a:extLst>
              <a:ext uri="{FF2B5EF4-FFF2-40B4-BE49-F238E27FC236}">
                <a16:creationId xmlns:a16="http://schemas.microsoft.com/office/drawing/2014/main" id="{ECA95F5F-0A48-E2A3-A356-53BFBC5DD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910" y="1885210"/>
            <a:ext cx="19619" cy="211471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4445C7F1-D488-60A7-594F-2F9BCA17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565" y="2096057"/>
            <a:ext cx="486723" cy="213257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字节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固定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114" name="Line 96">
            <a:extLst>
              <a:ext uri="{FF2B5EF4-FFF2-40B4-BE49-F238E27FC236}">
                <a16:creationId xmlns:a16="http://schemas.microsoft.com/office/drawing/2014/main" id="{37BC8CA2-0677-88DD-886B-197647DECE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4842" y="1866229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Line 96">
            <a:extLst>
              <a:ext uri="{FF2B5EF4-FFF2-40B4-BE49-F238E27FC236}">
                <a16:creationId xmlns:a16="http://schemas.microsoft.com/office/drawing/2014/main" id="{FDD530BD-9AE8-3064-3205-F4A11A1C2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725" y="4009971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ED999E-7ECD-D4DB-DBAA-B37B4013CD0F}"/>
              </a:ext>
            </a:extLst>
          </p:cNvPr>
          <p:cNvSpPr txBox="1"/>
          <p:nvPr/>
        </p:nvSpPr>
        <p:spPr>
          <a:xfrm>
            <a:off x="8373886" y="1153540"/>
            <a:ext cx="3459826" cy="227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SYN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：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同步标志位     建立连接</a:t>
            </a:r>
            <a:endParaRPr lang="en-US" altLang="zh-CN" sz="2400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当 </a:t>
            </a:r>
            <a:r>
              <a:rPr lang="en-US" altLang="zh-CN" sz="2400" dirty="0">
                <a:cs typeface="+mn-ea"/>
                <a:sym typeface="+mn-lt"/>
              </a:rPr>
              <a:t>SYN = 1 </a:t>
            </a:r>
            <a:r>
              <a:rPr lang="zh-CN" altLang="en-US" sz="2400" dirty="0">
                <a:cs typeface="+mn-ea"/>
                <a:sym typeface="+mn-lt"/>
              </a:rPr>
              <a:t>时，表示这是一个连接请求或连接接受报文。  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67E847-1BFB-F937-2EC1-9F6E2EE9138B}"/>
              </a:ext>
            </a:extLst>
          </p:cNvPr>
          <p:cNvSpPr txBox="1"/>
          <p:nvPr/>
        </p:nvSpPr>
        <p:spPr>
          <a:xfrm>
            <a:off x="8343176" y="3573916"/>
            <a:ext cx="3459826" cy="271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FIN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：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终止标志位      释放连接</a:t>
            </a:r>
            <a:endParaRPr lang="en-US" altLang="zh-CN" sz="2400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当 </a:t>
            </a:r>
            <a:r>
              <a:rPr lang="en-US" altLang="zh-CN" sz="2400" dirty="0">
                <a:cs typeface="+mn-ea"/>
                <a:sym typeface="+mn-lt"/>
              </a:rPr>
              <a:t>FIN = 1 </a:t>
            </a:r>
            <a:r>
              <a:rPr lang="zh-CN" altLang="en-US" sz="2400" dirty="0">
                <a:cs typeface="+mn-ea"/>
                <a:sym typeface="+mn-lt"/>
              </a:rPr>
              <a:t>时，表明此报文段的发送方的数据已发送完毕，并要求释放运输连接。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Rectangle 29">
            <a:extLst>
              <a:ext uri="{FF2B5EF4-FFF2-40B4-BE49-F238E27FC236}">
                <a16:creationId xmlns:a16="http://schemas.microsoft.com/office/drawing/2014/main" id="{389BD1AA-3C28-F4FD-1C0E-1E4B0F326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00" y="3229610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   留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172B6B4-E78E-5BDB-6BC9-020A7A15D6FB}"/>
              </a:ext>
            </a:extLst>
          </p:cNvPr>
          <p:cNvGrpSpPr/>
          <p:nvPr/>
        </p:nvGrpSpPr>
        <p:grpSpPr>
          <a:xfrm>
            <a:off x="2682516" y="3163319"/>
            <a:ext cx="498245" cy="665313"/>
            <a:chOff x="10746603" y="704755"/>
            <a:chExt cx="498245" cy="665313"/>
          </a:xfrm>
        </p:grpSpPr>
        <p:sp>
          <p:nvSpPr>
            <p:cNvPr id="37" name="Line 24">
              <a:extLst>
                <a:ext uri="{FF2B5EF4-FFF2-40B4-BE49-F238E27FC236}">
                  <a16:creationId xmlns:a16="http://schemas.microsoft.com/office/drawing/2014/main" id="{675B18B3-0FCF-2EDD-9EB0-0E680EF2EB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3444" y="704755"/>
              <a:ext cx="0" cy="4260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Line 25">
              <a:extLst>
                <a:ext uri="{FF2B5EF4-FFF2-40B4-BE49-F238E27FC236}">
                  <a16:creationId xmlns:a16="http://schemas.microsoft.com/office/drawing/2014/main" id="{517EB1FC-AFB3-39D5-937C-9CE63C1E03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7740" y="704755"/>
              <a:ext cx="0" cy="4187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8" name="Rectangle 79">
              <a:extLst>
                <a:ext uri="{FF2B5EF4-FFF2-40B4-BE49-F238E27FC236}">
                  <a16:creationId xmlns:a16="http://schemas.microsoft.com/office/drawing/2014/main" id="{2968F02E-0E2B-40FF-690E-D82847568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4321" y="716428"/>
              <a:ext cx="280527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92" name="Rectangle 80">
              <a:extLst>
                <a:ext uri="{FF2B5EF4-FFF2-40B4-BE49-F238E27FC236}">
                  <a16:creationId xmlns:a16="http://schemas.microsoft.com/office/drawing/2014/main" id="{489E456A-EBFE-556E-83EC-A4D35751B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6603" y="716428"/>
              <a:ext cx="309381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585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">
            <a:extLst>
              <a:ext uri="{FF2B5EF4-FFF2-40B4-BE49-F238E27FC236}">
                <a16:creationId xmlns:a16="http://schemas.microsoft.com/office/drawing/2014/main" id="{3809E887-A89E-CC67-D16F-E72CE583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26" y="5803033"/>
            <a:ext cx="1151220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Line 33">
            <a:extLst>
              <a:ext uri="{FF2B5EF4-FFF2-40B4-BE49-F238E27FC236}">
                <a16:creationId xmlns:a16="http://schemas.microsoft.com/office/drawing/2014/main" id="{B84760FC-4E77-754C-2C83-D35E710BAA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7853" y="1868432"/>
            <a:ext cx="14912" cy="25341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CBFF557E-0A87-484F-5E25-78B712DBC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59" y="2851748"/>
            <a:ext cx="593112" cy="65524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" name="Rectangle 75">
            <a:extLst>
              <a:ext uri="{FF2B5EF4-FFF2-40B4-BE49-F238E27FC236}">
                <a16:creationId xmlns:a16="http://schemas.microsoft.com/office/drawing/2014/main" id="{8B3EAEDC-C5F1-5B4F-2A77-94C1CF1B8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55" y="1866972"/>
            <a:ext cx="6397326" cy="2539992"/>
          </a:xfrm>
          <a:prstGeom prst="rect">
            <a:avLst/>
          </a:prstGeom>
          <a:solidFill>
            <a:srgbClr val="FFFF66">
              <a:alpha val="27451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E374790-463C-DB07-FE6D-3290A67E895A}"/>
              </a:ext>
            </a:extLst>
          </p:cNvPr>
          <p:cNvSpPr>
            <a:spLocks/>
          </p:cNvSpPr>
          <p:nvPr/>
        </p:nvSpPr>
        <p:spPr bwMode="auto">
          <a:xfrm>
            <a:off x="1138201" y="4406964"/>
            <a:ext cx="6412238" cy="69590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1" y="544"/>
              </a:cxn>
              <a:cxn ang="0">
                <a:pos x="1814" y="544"/>
              </a:cxn>
              <a:cxn ang="0">
                <a:pos x="4626" y="0"/>
              </a:cxn>
              <a:cxn ang="0">
                <a:pos x="0" y="0"/>
              </a:cxn>
            </a:cxnLst>
            <a:rect l="0" t="0" r="r" b="b"/>
            <a:pathLst>
              <a:path w="4626" h="544">
                <a:moveTo>
                  <a:pt x="0" y="0"/>
                </a:moveTo>
                <a:lnTo>
                  <a:pt x="861" y="544"/>
                </a:lnTo>
                <a:lnTo>
                  <a:pt x="1814" y="544"/>
                </a:lnTo>
                <a:lnTo>
                  <a:pt x="462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DCFA8AD3-0AFA-DB4E-B7CF-6C2F1818D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2298814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661038F7-3776-23CE-2674-4EAAC2CC4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2726280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41681293-687C-7E86-CE5F-00DEB7BD8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152287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C2466209-7FE7-2058-8FB3-FF6689F0E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578293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1FC00B42-4E47-4E08-E673-67110D45B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4005758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183BFB49-3174-3376-8FC9-1BE789641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9408" y="1871349"/>
            <a:ext cx="0" cy="436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871DD9A-0E21-947F-951D-E87CE730E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525" y="1950132"/>
            <a:ext cx="105798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  的  端  口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0289DC2-D75A-32C4-F1CE-EB857C0F7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7" y="3168643"/>
            <a:ext cx="490520" cy="5138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长度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5EA2729-D244-06F1-66BC-37DDE15B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13" y="3662912"/>
            <a:ext cx="90409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检   验   和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EC14FBC3-DC52-EAEE-EA03-BAA69935B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19" y="4056822"/>
            <a:ext cx="266182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    项    （长  度  可  变）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1A3D4FE0-7396-5919-166C-4C5CE76A3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651" y="1950132"/>
            <a:ext cx="81753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源  端  口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5713E169-EA82-E6CB-9524-752A6D76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587" y="2371761"/>
            <a:ext cx="72324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   号</a:t>
            </a:r>
          </a:p>
        </p:txBody>
      </p:sp>
      <p:sp>
        <p:nvSpPr>
          <p:cNvPr id="24" name="Line 18">
            <a:extLst>
              <a:ext uri="{FF2B5EF4-FFF2-40B4-BE49-F238E27FC236}">
                <a16:creationId xmlns:a16="http://schemas.microsoft.com/office/drawing/2014/main" id="{0BEAFCA4-F620-F1A9-83CF-6E6ED41EC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3881" y="3158123"/>
            <a:ext cx="0" cy="84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03E1D41E-33F1-BBA5-1D82-99D9E6565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15" y="3662912"/>
            <a:ext cx="1187827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紧   急   指   针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3DA22FF6-DA60-983E-B148-D44EF583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610" y="3220857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窗   口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6A35FB60-70EA-1A11-F46E-6601E7E2A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289" y="2816734"/>
            <a:ext cx="1218326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确    认    号</a:t>
            </a: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7B0BA318-5B68-C466-0AA3-74A9B64BC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77E6166A-D66E-FD21-B8EE-CD41539BD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115" y="3153745"/>
            <a:ext cx="0" cy="4201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4A44D705-51EA-55B4-92B7-90B7182D9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8539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E30179B9-DBB4-9D44-07E6-414E5C3EE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C35A2CFB-B135-6696-13E6-9E1941160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762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1A9B94EF-EDC0-3561-3892-526B50800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993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35192DB0-A2E8-9B4B-A036-27B309244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405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 b="1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CB4AAB13-0E8F-19CE-8489-988000C6D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3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F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I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N</a:t>
            </a:r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B427313D-0829-CCAB-AED8-C1CAF3A3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770683"/>
            <a:ext cx="63883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0CF8439-37E8-A154-EE62-C3D5F99C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Line 39">
            <a:extLst>
              <a:ext uri="{FF2B5EF4-FFF2-40B4-BE49-F238E27FC236}">
                <a16:creationId xmlns:a16="http://schemas.microsoft.com/office/drawing/2014/main" id="{5CD4EC64-9B31-1F1C-7F24-A657100EB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609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60C8A28A-B93A-8E9E-2CEA-11248A87A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591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A22B1CFA-4735-6E59-A327-2FE3CAB8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74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296D5D0D-F4F4-8467-1784-39B0C5D106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078FFB8C-D5C5-8BE4-3788-744A12CFC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538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082C3319-9686-FBA1-BFDA-6C5D4969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371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43F6A55E-2CCF-1032-2E56-6F066447A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3543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3A5FAB27-3C02-8EF2-DCF6-8AF9D6573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3366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4BF90339-962E-3BFB-9151-E9D062BF3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318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79E1C912-1B3B-74B6-3E20-3203D1EE8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301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0C085010-82AF-67BE-A44A-85987F6A7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3D33D374-78DE-1CA6-8BBC-25FAB9569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265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A2024A36-B106-A57F-D1DB-CB978F616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248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17692FA1-BF8D-2566-60FE-637DFF259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081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50C6CC5E-CC4F-5B28-7007-8EB21D77F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63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4F52AC95-1948-B909-BCEE-3D33F0F41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0461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330F5C5E-09E2-441C-C091-3FE0714AB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028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4967666A-A641-18F8-1794-582210038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010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E61C7C5D-21C9-EC4A-A802-939F458FE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930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Line 58">
            <a:extLst>
              <a:ext uri="{FF2B5EF4-FFF2-40B4-BE49-F238E27FC236}">
                <a16:creationId xmlns:a16="http://schemas.microsoft.com/office/drawing/2014/main" id="{E4C786FB-921A-58BC-444A-07C750DE3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975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Line 59">
            <a:extLst>
              <a:ext uri="{FF2B5EF4-FFF2-40B4-BE49-F238E27FC236}">
                <a16:creationId xmlns:a16="http://schemas.microsoft.com/office/drawing/2014/main" id="{E68EC81A-932A-0992-D182-7A041D82D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57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Line 60">
            <a:extLst>
              <a:ext uri="{FF2B5EF4-FFF2-40B4-BE49-F238E27FC236}">
                <a16:creationId xmlns:a16="http://schemas.microsoft.com/office/drawing/2014/main" id="{702C161E-1AF5-F0EC-827E-6B0C33CBA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790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Line 61">
            <a:extLst>
              <a:ext uri="{FF2B5EF4-FFF2-40B4-BE49-F238E27FC236}">
                <a16:creationId xmlns:a16="http://schemas.microsoft.com/office/drawing/2014/main" id="{BE06AC87-185C-793A-459A-0AD4050AD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773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Line 62">
            <a:extLst>
              <a:ext uri="{FF2B5EF4-FFF2-40B4-BE49-F238E27FC236}">
                <a16:creationId xmlns:a16="http://schemas.microsoft.com/office/drawing/2014/main" id="{7C8E8A37-8C45-923E-8A84-93A74B6E7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555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Line 63">
            <a:extLst>
              <a:ext uri="{FF2B5EF4-FFF2-40B4-BE49-F238E27FC236}">
                <a16:creationId xmlns:a16="http://schemas.microsoft.com/office/drawing/2014/main" id="{6A887B2F-00C4-A18A-AF3E-12179965F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737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Line 64">
            <a:extLst>
              <a:ext uri="{FF2B5EF4-FFF2-40B4-BE49-F238E27FC236}">
                <a16:creationId xmlns:a16="http://schemas.microsoft.com/office/drawing/2014/main" id="{F76A8218-0A61-8DF4-20D2-D01E1A60B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720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Line 65">
            <a:extLst>
              <a:ext uri="{FF2B5EF4-FFF2-40B4-BE49-F238E27FC236}">
                <a16:creationId xmlns:a16="http://schemas.microsoft.com/office/drawing/2014/main" id="{E179E24A-2888-7570-B162-95706AEC6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02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Line 66">
            <a:extLst>
              <a:ext uri="{FF2B5EF4-FFF2-40B4-BE49-F238E27FC236}">
                <a16:creationId xmlns:a16="http://schemas.microsoft.com/office/drawing/2014/main" id="{EDB0BA37-0025-6162-5C26-6B278DFEA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684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Line 67">
            <a:extLst>
              <a:ext uri="{FF2B5EF4-FFF2-40B4-BE49-F238E27FC236}">
                <a16:creationId xmlns:a16="http://schemas.microsoft.com/office/drawing/2014/main" id="{8E6F8DBC-0EE0-F6D2-0B9E-AA54779BB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67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Line 68">
            <a:extLst>
              <a:ext uri="{FF2B5EF4-FFF2-40B4-BE49-F238E27FC236}">
                <a16:creationId xmlns:a16="http://schemas.microsoft.com/office/drawing/2014/main" id="{084F17EC-200D-84D5-117B-E5CC705A5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00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Line 69">
            <a:extLst>
              <a:ext uri="{FF2B5EF4-FFF2-40B4-BE49-F238E27FC236}">
                <a16:creationId xmlns:a16="http://schemas.microsoft.com/office/drawing/2014/main" id="{4DE7E121-ED33-C96E-E5A8-3518211BA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482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Line 70">
            <a:extLst>
              <a:ext uri="{FF2B5EF4-FFF2-40B4-BE49-F238E27FC236}">
                <a16:creationId xmlns:a16="http://schemas.microsoft.com/office/drawing/2014/main" id="{D8794940-EC9F-EEED-F992-7933EAD1D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4650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91C445B7-CD53-14D6-AB67-50BC17E0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90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182B5A9D-0DF3-EC39-E512-2DE19745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86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2679770D-EFE2-2426-9A3A-4187CB1B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179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E7C5AEB6-5416-47DE-0955-60AAD9DBA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275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793818-6A47-D470-4CAB-86BF853B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815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Y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347A6C-4982-84B1-D6C3-BC96175F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4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DFC74B-41B5-70F9-4F96-AA31BA43B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39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62EE41-C79B-1B02-7EE4-2BA1AF70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416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0C544D-1C45-07AF-E5ED-04927D0C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698" y="3169795"/>
            <a:ext cx="286939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7F2027-3DA1-2F6E-8CA2-F46F6466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07" y="1344239"/>
            <a:ext cx="7069244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 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0                          8                         16                        24                       31</a:t>
            </a:r>
          </a:p>
        </p:txBody>
      </p:sp>
      <p:sp>
        <p:nvSpPr>
          <p:cNvPr id="83" name="Line 82">
            <a:extLst>
              <a:ext uri="{FF2B5EF4-FFF2-40B4-BE49-F238E27FC236}">
                <a16:creationId xmlns:a16="http://schemas.microsoft.com/office/drawing/2014/main" id="{DAB75BA6-8D29-354E-B075-8AF13ADC28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6065" y="4015971"/>
            <a:ext cx="2982" cy="39536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Rectangle 105">
            <a:extLst>
              <a:ext uri="{FF2B5EF4-FFF2-40B4-BE49-F238E27FC236}">
                <a16:creationId xmlns:a16="http://schemas.microsoft.com/office/drawing/2014/main" id="{FEB933AD-9E3A-B8E7-B798-6F03FBC4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396" y="5102873"/>
            <a:ext cx="3906990" cy="455185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9B383AA6-3988-0E8C-3C14-C325B5A2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553" y="4056822"/>
            <a:ext cx="772451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填   充</a:t>
            </a: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99DD7F67-9987-163C-BD5D-447D3357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15" y="5177277"/>
            <a:ext cx="1466236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87" name="Rectangle 85">
            <a:extLst>
              <a:ext uri="{FF2B5EF4-FFF2-40B4-BE49-F238E27FC236}">
                <a16:creationId xmlns:a16="http://schemas.microsoft.com/office/drawing/2014/main" id="{538D17D1-93EE-356D-17D9-6B0FCE5D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77" y="5102871"/>
            <a:ext cx="1321219" cy="455185"/>
          </a:xfrm>
          <a:prstGeom prst="rect">
            <a:avLst/>
          </a:prstGeom>
          <a:solidFill>
            <a:srgbClr val="FFFFCC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Line 87">
            <a:extLst>
              <a:ext uri="{FF2B5EF4-FFF2-40B4-BE49-F238E27FC236}">
                <a16:creationId xmlns:a16="http://schemas.microsoft.com/office/drawing/2014/main" id="{1D97253E-2B8E-C98C-5B57-5BA6AF9E1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2395" y="5113084"/>
            <a:ext cx="0" cy="4551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Rectangle 88">
            <a:extLst>
              <a:ext uri="{FF2B5EF4-FFF2-40B4-BE49-F238E27FC236}">
                <a16:creationId xmlns:a16="http://schemas.microsoft.com/office/drawing/2014/main" id="{E8E36CC8-9160-C4EE-E082-13B561091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596" y="5221045"/>
            <a:ext cx="677013" cy="24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18A63940-4701-FBEC-EE25-723E79C1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053" y="5177277"/>
            <a:ext cx="1055867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3" name="Rectangle 94">
            <a:extLst>
              <a:ext uri="{FF2B5EF4-FFF2-40B4-BE49-F238E27FC236}">
                <a16:creationId xmlns:a16="http://schemas.microsoft.com/office/drawing/2014/main" id="{789A1006-9201-3F08-3B53-6185D87F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246" y="5803033"/>
            <a:ext cx="5240139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Rectangle 96">
            <a:extLst>
              <a:ext uri="{FF2B5EF4-FFF2-40B4-BE49-F238E27FC236}">
                <a16:creationId xmlns:a16="http://schemas.microsoft.com/office/drawing/2014/main" id="{91CD6FA5-FFC7-FE51-5D82-05B084CD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67" y="5857012"/>
            <a:ext cx="1384034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95" name="Rectangle 97">
            <a:extLst>
              <a:ext uri="{FF2B5EF4-FFF2-40B4-BE49-F238E27FC236}">
                <a16:creationId xmlns:a16="http://schemas.microsoft.com/office/drawing/2014/main" id="{9743F058-C838-2AD8-47DD-175A9C1AC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189" y="5867954"/>
            <a:ext cx="922369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8" name="Line 102">
            <a:extLst>
              <a:ext uri="{FF2B5EF4-FFF2-40B4-BE49-F238E27FC236}">
                <a16:creationId xmlns:a16="http://schemas.microsoft.com/office/drawing/2014/main" id="{898D2834-4B71-D4DC-A13A-FDB6C941E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70" y="1875725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9" name="Line 103">
            <a:extLst>
              <a:ext uri="{FF2B5EF4-FFF2-40B4-BE49-F238E27FC236}">
                <a16:creationId xmlns:a16="http://schemas.microsoft.com/office/drawing/2014/main" id="{F4EAF4FB-C810-16E8-CD04-600925ADE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99" y="4395292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7" name="灯片编号占位符 96">
            <a:extLst>
              <a:ext uri="{FF2B5EF4-FFF2-40B4-BE49-F238E27FC236}">
                <a16:creationId xmlns:a16="http://schemas.microsoft.com/office/drawing/2014/main" id="{7B7F0049-B96F-436C-92F5-7EBDC9C1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05" name="标题 1">
            <a:extLst>
              <a:ext uri="{FF2B5EF4-FFF2-40B4-BE49-F238E27FC236}">
                <a16:creationId xmlns:a16="http://schemas.microsoft.com/office/drawing/2014/main" id="{F45A68E4-5E15-8FF1-72D0-F219397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的报文格式</a:t>
            </a:r>
            <a:r>
              <a:rPr lang="en-US" altLang="zh-CN" dirty="0">
                <a:sym typeface="+mn-lt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连接管理字段</a:t>
            </a:r>
          </a:p>
        </p:txBody>
      </p:sp>
      <p:sp>
        <p:nvSpPr>
          <p:cNvPr id="113" name="Line 33">
            <a:extLst>
              <a:ext uri="{FF2B5EF4-FFF2-40B4-BE49-F238E27FC236}">
                <a16:creationId xmlns:a16="http://schemas.microsoft.com/office/drawing/2014/main" id="{ECA95F5F-0A48-E2A3-A356-53BFBC5DD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910" y="1885210"/>
            <a:ext cx="19619" cy="211471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4445C7F1-D488-60A7-594F-2F9BCA17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565" y="2096057"/>
            <a:ext cx="486723" cy="213257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字节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固定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114" name="Line 96">
            <a:extLst>
              <a:ext uri="{FF2B5EF4-FFF2-40B4-BE49-F238E27FC236}">
                <a16:creationId xmlns:a16="http://schemas.microsoft.com/office/drawing/2014/main" id="{37BC8CA2-0677-88DD-886B-197647DECE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4842" y="1866229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Line 96">
            <a:extLst>
              <a:ext uri="{FF2B5EF4-FFF2-40B4-BE49-F238E27FC236}">
                <a16:creationId xmlns:a16="http://schemas.microsoft.com/office/drawing/2014/main" id="{FDD530BD-9AE8-3064-3205-F4A11A1C2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725" y="4009971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9BCAF-AB05-F4CB-A5F3-A6680C175A0E}"/>
              </a:ext>
            </a:extLst>
          </p:cNvPr>
          <p:cNvSpPr txBox="1"/>
          <p:nvPr/>
        </p:nvSpPr>
        <p:spPr>
          <a:xfrm>
            <a:off x="8225198" y="1681397"/>
            <a:ext cx="3459826" cy="271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RST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：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复位标志位   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   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重置连接</a:t>
            </a:r>
            <a:endParaRPr lang="en-US" altLang="zh-CN" sz="2400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当 </a:t>
            </a:r>
            <a:r>
              <a:rPr lang="en-US" altLang="zh-CN" sz="2400" dirty="0">
                <a:cs typeface="+mn-ea"/>
                <a:sym typeface="+mn-lt"/>
              </a:rPr>
              <a:t>RST = 1 </a:t>
            </a:r>
            <a:r>
              <a:rPr lang="zh-CN" altLang="en-US" sz="2400" dirty="0">
                <a:cs typeface="+mn-ea"/>
                <a:sym typeface="+mn-lt"/>
              </a:rPr>
              <a:t>时，表明 </a:t>
            </a:r>
            <a:r>
              <a:rPr lang="en-US" altLang="zh-CN" sz="2400" dirty="0">
                <a:cs typeface="+mn-ea"/>
                <a:sym typeface="+mn-lt"/>
              </a:rPr>
              <a:t>TCP </a:t>
            </a:r>
            <a:r>
              <a:rPr lang="zh-CN" altLang="en-US" sz="2400" dirty="0">
                <a:cs typeface="+mn-ea"/>
                <a:sym typeface="+mn-lt"/>
              </a:rPr>
              <a:t>连接中出现严重差错，必须释放连接，然后再重新建立连接。 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Rectangle 29">
            <a:extLst>
              <a:ext uri="{FF2B5EF4-FFF2-40B4-BE49-F238E27FC236}">
                <a16:creationId xmlns:a16="http://schemas.microsoft.com/office/drawing/2014/main" id="{389BD1AA-3C28-F4FD-1C0E-1E4B0F326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00" y="3229610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   留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172B6B4-E78E-5BDB-6BC9-020A7A15D6FB}"/>
              </a:ext>
            </a:extLst>
          </p:cNvPr>
          <p:cNvGrpSpPr/>
          <p:nvPr/>
        </p:nvGrpSpPr>
        <p:grpSpPr>
          <a:xfrm>
            <a:off x="2682516" y="3163319"/>
            <a:ext cx="498245" cy="665313"/>
            <a:chOff x="10746603" y="704755"/>
            <a:chExt cx="498245" cy="665313"/>
          </a:xfrm>
        </p:grpSpPr>
        <p:sp>
          <p:nvSpPr>
            <p:cNvPr id="37" name="Line 24">
              <a:extLst>
                <a:ext uri="{FF2B5EF4-FFF2-40B4-BE49-F238E27FC236}">
                  <a16:creationId xmlns:a16="http://schemas.microsoft.com/office/drawing/2014/main" id="{675B18B3-0FCF-2EDD-9EB0-0E680EF2EB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3444" y="704755"/>
              <a:ext cx="0" cy="4260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Line 25">
              <a:extLst>
                <a:ext uri="{FF2B5EF4-FFF2-40B4-BE49-F238E27FC236}">
                  <a16:creationId xmlns:a16="http://schemas.microsoft.com/office/drawing/2014/main" id="{517EB1FC-AFB3-39D5-937C-9CE63C1E03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7740" y="704755"/>
              <a:ext cx="0" cy="4187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8" name="Rectangle 79">
              <a:extLst>
                <a:ext uri="{FF2B5EF4-FFF2-40B4-BE49-F238E27FC236}">
                  <a16:creationId xmlns:a16="http://schemas.microsoft.com/office/drawing/2014/main" id="{2968F02E-0E2B-40FF-690E-D82847568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4321" y="716428"/>
              <a:ext cx="280527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92" name="Rectangle 80">
              <a:extLst>
                <a:ext uri="{FF2B5EF4-FFF2-40B4-BE49-F238E27FC236}">
                  <a16:creationId xmlns:a16="http://schemas.microsoft.com/office/drawing/2014/main" id="{489E456A-EBFE-556E-83EC-A4D35751B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6603" y="716428"/>
              <a:ext cx="309381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429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">
            <a:extLst>
              <a:ext uri="{FF2B5EF4-FFF2-40B4-BE49-F238E27FC236}">
                <a16:creationId xmlns:a16="http://schemas.microsoft.com/office/drawing/2014/main" id="{3809E887-A89E-CC67-D16F-E72CE583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26" y="5803033"/>
            <a:ext cx="1151220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Line 33">
            <a:extLst>
              <a:ext uri="{FF2B5EF4-FFF2-40B4-BE49-F238E27FC236}">
                <a16:creationId xmlns:a16="http://schemas.microsoft.com/office/drawing/2014/main" id="{B84760FC-4E77-754C-2C83-D35E710BAA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7853" y="1868432"/>
            <a:ext cx="14912" cy="25341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CBFF557E-0A87-484F-5E25-78B712DBC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59" y="2851748"/>
            <a:ext cx="593112" cy="65524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" name="Rectangle 75">
            <a:extLst>
              <a:ext uri="{FF2B5EF4-FFF2-40B4-BE49-F238E27FC236}">
                <a16:creationId xmlns:a16="http://schemas.microsoft.com/office/drawing/2014/main" id="{8B3EAEDC-C5F1-5B4F-2A77-94C1CF1B8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55" y="1866972"/>
            <a:ext cx="6397326" cy="2539992"/>
          </a:xfrm>
          <a:prstGeom prst="rect">
            <a:avLst/>
          </a:prstGeom>
          <a:solidFill>
            <a:srgbClr val="FFFF66">
              <a:alpha val="27451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E374790-463C-DB07-FE6D-3290A67E895A}"/>
              </a:ext>
            </a:extLst>
          </p:cNvPr>
          <p:cNvSpPr>
            <a:spLocks/>
          </p:cNvSpPr>
          <p:nvPr/>
        </p:nvSpPr>
        <p:spPr bwMode="auto">
          <a:xfrm>
            <a:off x="1138201" y="4406964"/>
            <a:ext cx="6412238" cy="69590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1" y="544"/>
              </a:cxn>
              <a:cxn ang="0">
                <a:pos x="1814" y="544"/>
              </a:cxn>
              <a:cxn ang="0">
                <a:pos x="4626" y="0"/>
              </a:cxn>
              <a:cxn ang="0">
                <a:pos x="0" y="0"/>
              </a:cxn>
            </a:cxnLst>
            <a:rect l="0" t="0" r="r" b="b"/>
            <a:pathLst>
              <a:path w="4626" h="544">
                <a:moveTo>
                  <a:pt x="0" y="0"/>
                </a:moveTo>
                <a:lnTo>
                  <a:pt x="861" y="544"/>
                </a:lnTo>
                <a:lnTo>
                  <a:pt x="1814" y="544"/>
                </a:lnTo>
                <a:lnTo>
                  <a:pt x="462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DCFA8AD3-0AFA-DB4E-B7CF-6C2F1818D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2298814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661038F7-3776-23CE-2674-4EAAC2CC4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2726280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41681293-687C-7E86-CE5F-00DEB7BD8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152287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C2466209-7FE7-2058-8FB3-FF6689F0E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578293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1FC00B42-4E47-4E08-E673-67110D45B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4005758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183BFB49-3174-3376-8FC9-1BE789641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9408" y="1871349"/>
            <a:ext cx="0" cy="436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871DD9A-0E21-947F-951D-E87CE730E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525" y="1950132"/>
            <a:ext cx="105798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  的  端  口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0289DC2-D75A-32C4-F1CE-EB857C0F7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7" y="3168643"/>
            <a:ext cx="490520" cy="5138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长度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5EA2729-D244-06F1-66BC-37DDE15B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13" y="3662912"/>
            <a:ext cx="90409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检   验   和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EC14FBC3-DC52-EAEE-EA03-BAA69935B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19" y="4056822"/>
            <a:ext cx="266182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    项    （长  度  可  变）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1A3D4FE0-7396-5919-166C-4C5CE76A3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651" y="1950132"/>
            <a:ext cx="81753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源  端  口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5713E169-EA82-E6CB-9524-752A6D76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587" y="2371761"/>
            <a:ext cx="72324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   号</a:t>
            </a:r>
          </a:p>
        </p:txBody>
      </p:sp>
      <p:sp>
        <p:nvSpPr>
          <p:cNvPr id="24" name="Line 18">
            <a:extLst>
              <a:ext uri="{FF2B5EF4-FFF2-40B4-BE49-F238E27FC236}">
                <a16:creationId xmlns:a16="http://schemas.microsoft.com/office/drawing/2014/main" id="{0BEAFCA4-F620-F1A9-83CF-6E6ED41EC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3881" y="3158123"/>
            <a:ext cx="0" cy="84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03E1D41E-33F1-BBA5-1D82-99D9E6565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15" y="3662912"/>
            <a:ext cx="1187827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紧   急   指   针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3DA22FF6-DA60-983E-B148-D44EF583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610" y="3220857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窗   口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6A35FB60-70EA-1A11-F46E-6601E7E2A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289" y="2816734"/>
            <a:ext cx="1218326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确    认    号</a:t>
            </a: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7B0BA318-5B68-C466-0AA3-74A9B64BC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77E6166A-D66E-FD21-B8EE-CD41539BD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115" y="3153745"/>
            <a:ext cx="0" cy="4201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4A44D705-51EA-55B4-92B7-90B7182D9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8539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E30179B9-DBB4-9D44-07E6-414E5C3EE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C35A2CFB-B135-6696-13E6-9E1941160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762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1A9B94EF-EDC0-3561-3892-526B50800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993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35192DB0-A2E8-9B4B-A036-27B309244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405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CB4AAB13-0E8F-19CE-8489-988000C6D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3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B427313D-0829-CCAB-AED8-C1CAF3A3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770683"/>
            <a:ext cx="63883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0CF8439-37E8-A154-EE62-C3D5F99C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Line 39">
            <a:extLst>
              <a:ext uri="{FF2B5EF4-FFF2-40B4-BE49-F238E27FC236}">
                <a16:creationId xmlns:a16="http://schemas.microsoft.com/office/drawing/2014/main" id="{5CD4EC64-9B31-1F1C-7F24-A657100EB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609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60C8A28A-B93A-8E9E-2CEA-11248A87A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591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A22B1CFA-4735-6E59-A327-2FE3CAB8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74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296D5D0D-F4F4-8467-1784-39B0C5D106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078FFB8C-D5C5-8BE4-3788-744A12CFC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538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082C3319-9686-FBA1-BFDA-6C5D4969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371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43F6A55E-2CCF-1032-2E56-6F066447A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3543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3A5FAB27-3C02-8EF2-DCF6-8AF9D6573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3366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4BF90339-962E-3BFB-9151-E9D062BF3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318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79E1C912-1B3B-74B6-3E20-3203D1EE8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301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0C085010-82AF-67BE-A44A-85987F6A7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3D33D374-78DE-1CA6-8BBC-25FAB9569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265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A2024A36-B106-A57F-D1DB-CB978F616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248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17692FA1-BF8D-2566-60FE-637DFF259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081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50C6CC5E-CC4F-5B28-7007-8EB21D77F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63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4F52AC95-1948-B909-BCEE-3D33F0F41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0461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330F5C5E-09E2-441C-C091-3FE0714AB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028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4967666A-A641-18F8-1794-582210038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010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E61C7C5D-21C9-EC4A-A802-939F458FE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930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Line 58">
            <a:extLst>
              <a:ext uri="{FF2B5EF4-FFF2-40B4-BE49-F238E27FC236}">
                <a16:creationId xmlns:a16="http://schemas.microsoft.com/office/drawing/2014/main" id="{E4C786FB-921A-58BC-444A-07C750DE3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975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Line 59">
            <a:extLst>
              <a:ext uri="{FF2B5EF4-FFF2-40B4-BE49-F238E27FC236}">
                <a16:creationId xmlns:a16="http://schemas.microsoft.com/office/drawing/2014/main" id="{E68EC81A-932A-0992-D182-7A041D82D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57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Line 60">
            <a:extLst>
              <a:ext uri="{FF2B5EF4-FFF2-40B4-BE49-F238E27FC236}">
                <a16:creationId xmlns:a16="http://schemas.microsoft.com/office/drawing/2014/main" id="{702C161E-1AF5-F0EC-827E-6B0C33CBA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790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Line 61">
            <a:extLst>
              <a:ext uri="{FF2B5EF4-FFF2-40B4-BE49-F238E27FC236}">
                <a16:creationId xmlns:a16="http://schemas.microsoft.com/office/drawing/2014/main" id="{BE06AC87-185C-793A-459A-0AD4050AD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773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Line 62">
            <a:extLst>
              <a:ext uri="{FF2B5EF4-FFF2-40B4-BE49-F238E27FC236}">
                <a16:creationId xmlns:a16="http://schemas.microsoft.com/office/drawing/2014/main" id="{7C8E8A37-8C45-923E-8A84-93A74B6E7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555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Line 63">
            <a:extLst>
              <a:ext uri="{FF2B5EF4-FFF2-40B4-BE49-F238E27FC236}">
                <a16:creationId xmlns:a16="http://schemas.microsoft.com/office/drawing/2014/main" id="{6A887B2F-00C4-A18A-AF3E-12179965F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737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Line 64">
            <a:extLst>
              <a:ext uri="{FF2B5EF4-FFF2-40B4-BE49-F238E27FC236}">
                <a16:creationId xmlns:a16="http://schemas.microsoft.com/office/drawing/2014/main" id="{F76A8218-0A61-8DF4-20D2-D01E1A60B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720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Line 65">
            <a:extLst>
              <a:ext uri="{FF2B5EF4-FFF2-40B4-BE49-F238E27FC236}">
                <a16:creationId xmlns:a16="http://schemas.microsoft.com/office/drawing/2014/main" id="{E179E24A-2888-7570-B162-95706AEC6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02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Line 66">
            <a:extLst>
              <a:ext uri="{FF2B5EF4-FFF2-40B4-BE49-F238E27FC236}">
                <a16:creationId xmlns:a16="http://schemas.microsoft.com/office/drawing/2014/main" id="{EDB0BA37-0025-6162-5C26-6B278DFEA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684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Line 67">
            <a:extLst>
              <a:ext uri="{FF2B5EF4-FFF2-40B4-BE49-F238E27FC236}">
                <a16:creationId xmlns:a16="http://schemas.microsoft.com/office/drawing/2014/main" id="{8E6F8DBC-0EE0-F6D2-0B9E-AA54779BB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67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Line 68">
            <a:extLst>
              <a:ext uri="{FF2B5EF4-FFF2-40B4-BE49-F238E27FC236}">
                <a16:creationId xmlns:a16="http://schemas.microsoft.com/office/drawing/2014/main" id="{084F17EC-200D-84D5-117B-E5CC705A5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00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Line 69">
            <a:extLst>
              <a:ext uri="{FF2B5EF4-FFF2-40B4-BE49-F238E27FC236}">
                <a16:creationId xmlns:a16="http://schemas.microsoft.com/office/drawing/2014/main" id="{4DE7E121-ED33-C96E-E5A8-3518211BA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482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Line 70">
            <a:extLst>
              <a:ext uri="{FF2B5EF4-FFF2-40B4-BE49-F238E27FC236}">
                <a16:creationId xmlns:a16="http://schemas.microsoft.com/office/drawing/2014/main" id="{D8794940-EC9F-EEED-F992-7933EAD1D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4650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91C445B7-CD53-14D6-AB67-50BC17E0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90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182B5A9D-0DF3-EC39-E512-2DE19745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86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2679770D-EFE2-2426-9A3A-4187CB1B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179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E7C5AEB6-5416-47DE-0955-60AAD9DBA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275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793818-6A47-D470-4CAB-86BF853B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815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347A6C-4982-84B1-D6C3-BC96175F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4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DFC74B-41B5-70F9-4F96-AA31BA43B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39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H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62EE41-C79B-1B02-7EE4-2BA1AF70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416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0C544D-1C45-07AF-E5ED-04927D0C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698" y="3169795"/>
            <a:ext cx="286939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U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7F2027-3DA1-2F6E-8CA2-F46F6466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07" y="1344239"/>
            <a:ext cx="7069244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 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0                          8                         16                        24                       31</a:t>
            </a:r>
          </a:p>
        </p:txBody>
      </p:sp>
      <p:sp>
        <p:nvSpPr>
          <p:cNvPr id="83" name="Line 82">
            <a:extLst>
              <a:ext uri="{FF2B5EF4-FFF2-40B4-BE49-F238E27FC236}">
                <a16:creationId xmlns:a16="http://schemas.microsoft.com/office/drawing/2014/main" id="{DAB75BA6-8D29-354E-B075-8AF13ADC28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6065" y="4015971"/>
            <a:ext cx="2982" cy="39536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Rectangle 105">
            <a:extLst>
              <a:ext uri="{FF2B5EF4-FFF2-40B4-BE49-F238E27FC236}">
                <a16:creationId xmlns:a16="http://schemas.microsoft.com/office/drawing/2014/main" id="{FEB933AD-9E3A-B8E7-B798-6F03FBC4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396" y="5102873"/>
            <a:ext cx="3906990" cy="455185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9B383AA6-3988-0E8C-3C14-C325B5A2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553" y="4056822"/>
            <a:ext cx="772451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填   充</a:t>
            </a: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99DD7F67-9987-163C-BD5D-447D3357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15" y="5177277"/>
            <a:ext cx="1466236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87" name="Rectangle 85">
            <a:extLst>
              <a:ext uri="{FF2B5EF4-FFF2-40B4-BE49-F238E27FC236}">
                <a16:creationId xmlns:a16="http://schemas.microsoft.com/office/drawing/2014/main" id="{538D17D1-93EE-356D-17D9-6B0FCE5D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77" y="5102871"/>
            <a:ext cx="1321219" cy="455185"/>
          </a:xfrm>
          <a:prstGeom prst="rect">
            <a:avLst/>
          </a:prstGeom>
          <a:solidFill>
            <a:srgbClr val="FFFFCC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Line 87">
            <a:extLst>
              <a:ext uri="{FF2B5EF4-FFF2-40B4-BE49-F238E27FC236}">
                <a16:creationId xmlns:a16="http://schemas.microsoft.com/office/drawing/2014/main" id="{1D97253E-2B8E-C98C-5B57-5BA6AF9E1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2395" y="5113084"/>
            <a:ext cx="0" cy="4551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Rectangle 88">
            <a:extLst>
              <a:ext uri="{FF2B5EF4-FFF2-40B4-BE49-F238E27FC236}">
                <a16:creationId xmlns:a16="http://schemas.microsoft.com/office/drawing/2014/main" id="{E8E36CC8-9160-C4EE-E082-13B561091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596" y="5221045"/>
            <a:ext cx="677013" cy="24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18A63940-4701-FBEC-EE25-723E79C1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053" y="5177277"/>
            <a:ext cx="1055867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3" name="Rectangle 94">
            <a:extLst>
              <a:ext uri="{FF2B5EF4-FFF2-40B4-BE49-F238E27FC236}">
                <a16:creationId xmlns:a16="http://schemas.microsoft.com/office/drawing/2014/main" id="{789A1006-9201-3F08-3B53-6185D87F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246" y="5803033"/>
            <a:ext cx="5240139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Rectangle 96">
            <a:extLst>
              <a:ext uri="{FF2B5EF4-FFF2-40B4-BE49-F238E27FC236}">
                <a16:creationId xmlns:a16="http://schemas.microsoft.com/office/drawing/2014/main" id="{91CD6FA5-FFC7-FE51-5D82-05B084CD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67" y="5857012"/>
            <a:ext cx="1384034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95" name="Rectangle 97">
            <a:extLst>
              <a:ext uri="{FF2B5EF4-FFF2-40B4-BE49-F238E27FC236}">
                <a16:creationId xmlns:a16="http://schemas.microsoft.com/office/drawing/2014/main" id="{9743F058-C838-2AD8-47DD-175A9C1AC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189" y="5867954"/>
            <a:ext cx="922369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8" name="Line 102">
            <a:extLst>
              <a:ext uri="{FF2B5EF4-FFF2-40B4-BE49-F238E27FC236}">
                <a16:creationId xmlns:a16="http://schemas.microsoft.com/office/drawing/2014/main" id="{898D2834-4B71-D4DC-A13A-FDB6C941E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70" y="1875725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9" name="Line 103">
            <a:extLst>
              <a:ext uri="{FF2B5EF4-FFF2-40B4-BE49-F238E27FC236}">
                <a16:creationId xmlns:a16="http://schemas.microsoft.com/office/drawing/2014/main" id="{F4EAF4FB-C810-16E8-CD04-600925ADE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99" y="4395292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6" name="灯片编号占位符 95">
            <a:extLst>
              <a:ext uri="{FF2B5EF4-FFF2-40B4-BE49-F238E27FC236}">
                <a16:creationId xmlns:a16="http://schemas.microsoft.com/office/drawing/2014/main" id="{38DF84AB-82D1-4E27-BC70-8E8E2DCD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05" name="标题 1">
            <a:extLst>
              <a:ext uri="{FF2B5EF4-FFF2-40B4-BE49-F238E27FC236}">
                <a16:creationId xmlns:a16="http://schemas.microsoft.com/office/drawing/2014/main" id="{F45A68E4-5E15-8FF1-72D0-F219397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的报文格式</a:t>
            </a:r>
            <a:r>
              <a:rPr lang="en-US" altLang="zh-CN" dirty="0">
                <a:sym typeface="+mn-lt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其他字段</a:t>
            </a:r>
          </a:p>
        </p:txBody>
      </p:sp>
      <p:sp>
        <p:nvSpPr>
          <p:cNvPr id="113" name="Line 33">
            <a:extLst>
              <a:ext uri="{FF2B5EF4-FFF2-40B4-BE49-F238E27FC236}">
                <a16:creationId xmlns:a16="http://schemas.microsoft.com/office/drawing/2014/main" id="{ECA95F5F-0A48-E2A3-A356-53BFBC5DD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910" y="1885210"/>
            <a:ext cx="19619" cy="211471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4445C7F1-D488-60A7-594F-2F9BCA17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565" y="2096057"/>
            <a:ext cx="486723" cy="213257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字节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固定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114" name="Line 96">
            <a:extLst>
              <a:ext uri="{FF2B5EF4-FFF2-40B4-BE49-F238E27FC236}">
                <a16:creationId xmlns:a16="http://schemas.microsoft.com/office/drawing/2014/main" id="{37BC8CA2-0677-88DD-886B-197647DECE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4842" y="1866229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Line 96">
            <a:extLst>
              <a:ext uri="{FF2B5EF4-FFF2-40B4-BE49-F238E27FC236}">
                <a16:creationId xmlns:a16="http://schemas.microsoft.com/office/drawing/2014/main" id="{FDD530BD-9AE8-3064-3205-F4A11A1C2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725" y="4009971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9BCAF-AB05-F4CB-A5F3-A6680C175A0E}"/>
              </a:ext>
            </a:extLst>
          </p:cNvPr>
          <p:cNvSpPr txBox="1"/>
          <p:nvPr/>
        </p:nvSpPr>
        <p:spPr>
          <a:xfrm>
            <a:off x="8224588" y="1234290"/>
            <a:ext cx="3459826" cy="271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URG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Urgent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紧急标志位</a:t>
            </a:r>
            <a:endParaRPr lang="en-US" altLang="zh-CN" sz="2400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说明：当 </a:t>
            </a:r>
            <a:r>
              <a:rPr lang="en-US" altLang="zh-CN" sz="2400" dirty="0">
                <a:cs typeface="+mn-ea"/>
                <a:sym typeface="+mn-lt"/>
              </a:rPr>
              <a:t>URG  1 </a:t>
            </a:r>
            <a:r>
              <a:rPr lang="zh-CN" altLang="en-US" sz="2400" dirty="0">
                <a:cs typeface="+mn-ea"/>
                <a:sym typeface="+mn-lt"/>
              </a:rPr>
              <a:t>时，表示此报文段数据开始插入了紧急数据，应尽快传送。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D53D15-E6E6-4C0C-250E-AE3B902A816F}"/>
              </a:ext>
            </a:extLst>
          </p:cNvPr>
          <p:cNvSpPr txBox="1"/>
          <p:nvPr/>
        </p:nvSpPr>
        <p:spPr>
          <a:xfrm>
            <a:off x="8270519" y="4086805"/>
            <a:ext cx="3275382" cy="942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紧急指针：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紧急数据开始的位置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Rectangle 29">
            <a:extLst>
              <a:ext uri="{FF2B5EF4-FFF2-40B4-BE49-F238E27FC236}">
                <a16:creationId xmlns:a16="http://schemas.microsoft.com/office/drawing/2014/main" id="{F9901FB8-2789-211F-130A-7CAEC74C3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00" y="3229610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   留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DC89573-BCAD-C2B2-2622-545D27FD0268}"/>
              </a:ext>
            </a:extLst>
          </p:cNvPr>
          <p:cNvGrpSpPr/>
          <p:nvPr/>
        </p:nvGrpSpPr>
        <p:grpSpPr>
          <a:xfrm>
            <a:off x="2682516" y="3163319"/>
            <a:ext cx="498245" cy="665313"/>
            <a:chOff x="10746603" y="704755"/>
            <a:chExt cx="498245" cy="665313"/>
          </a:xfrm>
        </p:grpSpPr>
        <p:sp>
          <p:nvSpPr>
            <p:cNvPr id="10" name="Line 24">
              <a:extLst>
                <a:ext uri="{FF2B5EF4-FFF2-40B4-BE49-F238E27FC236}">
                  <a16:creationId xmlns:a16="http://schemas.microsoft.com/office/drawing/2014/main" id="{4B09F74A-A4F2-FF6E-F85E-78F304AB7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3444" y="704755"/>
              <a:ext cx="0" cy="4260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Line 25">
              <a:extLst>
                <a:ext uri="{FF2B5EF4-FFF2-40B4-BE49-F238E27FC236}">
                  <a16:creationId xmlns:a16="http://schemas.microsoft.com/office/drawing/2014/main" id="{56611650-5C47-F3ED-A849-B16FDB700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7740" y="704755"/>
              <a:ext cx="0" cy="4187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Rectangle 79">
              <a:extLst>
                <a:ext uri="{FF2B5EF4-FFF2-40B4-BE49-F238E27FC236}">
                  <a16:creationId xmlns:a16="http://schemas.microsoft.com/office/drawing/2014/main" id="{B985F00F-6E41-ADEC-395A-5C19D49D5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4321" y="716428"/>
              <a:ext cx="280527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B699008-7BAA-41F8-97E2-CFEA95749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6603" y="716428"/>
              <a:ext cx="309381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881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">
            <a:extLst>
              <a:ext uri="{FF2B5EF4-FFF2-40B4-BE49-F238E27FC236}">
                <a16:creationId xmlns:a16="http://schemas.microsoft.com/office/drawing/2014/main" id="{3809E887-A89E-CC67-D16F-E72CE583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26" y="5803033"/>
            <a:ext cx="1151220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Line 33">
            <a:extLst>
              <a:ext uri="{FF2B5EF4-FFF2-40B4-BE49-F238E27FC236}">
                <a16:creationId xmlns:a16="http://schemas.microsoft.com/office/drawing/2014/main" id="{B84760FC-4E77-754C-2C83-D35E710BAA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7853" y="1868432"/>
            <a:ext cx="14912" cy="25341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CBFF557E-0A87-484F-5E25-78B712DBC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59" y="2851748"/>
            <a:ext cx="593112" cy="65524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" name="Rectangle 75">
            <a:extLst>
              <a:ext uri="{FF2B5EF4-FFF2-40B4-BE49-F238E27FC236}">
                <a16:creationId xmlns:a16="http://schemas.microsoft.com/office/drawing/2014/main" id="{8B3EAEDC-C5F1-5B4F-2A77-94C1CF1B8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55" y="1866972"/>
            <a:ext cx="6397326" cy="2539992"/>
          </a:xfrm>
          <a:prstGeom prst="rect">
            <a:avLst/>
          </a:prstGeom>
          <a:solidFill>
            <a:srgbClr val="FFFF66">
              <a:alpha val="27451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E374790-463C-DB07-FE6D-3290A67E895A}"/>
              </a:ext>
            </a:extLst>
          </p:cNvPr>
          <p:cNvSpPr>
            <a:spLocks/>
          </p:cNvSpPr>
          <p:nvPr/>
        </p:nvSpPr>
        <p:spPr bwMode="auto">
          <a:xfrm>
            <a:off x="1138201" y="4406964"/>
            <a:ext cx="6412238" cy="69590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1" y="544"/>
              </a:cxn>
              <a:cxn ang="0">
                <a:pos x="1814" y="544"/>
              </a:cxn>
              <a:cxn ang="0">
                <a:pos x="4626" y="0"/>
              </a:cxn>
              <a:cxn ang="0">
                <a:pos x="0" y="0"/>
              </a:cxn>
            </a:cxnLst>
            <a:rect l="0" t="0" r="r" b="b"/>
            <a:pathLst>
              <a:path w="4626" h="544">
                <a:moveTo>
                  <a:pt x="0" y="0"/>
                </a:moveTo>
                <a:lnTo>
                  <a:pt x="861" y="544"/>
                </a:lnTo>
                <a:lnTo>
                  <a:pt x="1814" y="544"/>
                </a:lnTo>
                <a:lnTo>
                  <a:pt x="462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DCFA8AD3-0AFA-DB4E-B7CF-6C2F1818D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2298814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661038F7-3776-23CE-2674-4EAAC2CC4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2726280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41681293-687C-7E86-CE5F-00DEB7BD8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152287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C2466209-7FE7-2058-8FB3-FF6689F0E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578293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1FC00B42-4E47-4E08-E673-67110D45B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4005758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183BFB49-3174-3376-8FC9-1BE789641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9408" y="1871349"/>
            <a:ext cx="0" cy="436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871DD9A-0E21-947F-951D-E87CE730E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525" y="1950132"/>
            <a:ext cx="105798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  的  端  口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0289DC2-D75A-32C4-F1CE-EB857C0F7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7" y="3168643"/>
            <a:ext cx="490520" cy="5138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长度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5EA2729-D244-06F1-66BC-37DDE15B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13" y="3662912"/>
            <a:ext cx="90409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检   验   和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EC14FBC3-DC52-EAEE-EA03-BAA69935B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19" y="4056822"/>
            <a:ext cx="266182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    项    （长  度  可  变）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1A3D4FE0-7396-5919-166C-4C5CE76A3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651" y="1950132"/>
            <a:ext cx="81753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源  端  口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5713E169-EA82-E6CB-9524-752A6D76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587" y="2371761"/>
            <a:ext cx="72324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   号</a:t>
            </a:r>
          </a:p>
        </p:txBody>
      </p:sp>
      <p:sp>
        <p:nvSpPr>
          <p:cNvPr id="24" name="Line 18">
            <a:extLst>
              <a:ext uri="{FF2B5EF4-FFF2-40B4-BE49-F238E27FC236}">
                <a16:creationId xmlns:a16="http://schemas.microsoft.com/office/drawing/2014/main" id="{0BEAFCA4-F620-F1A9-83CF-6E6ED41EC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3881" y="3158123"/>
            <a:ext cx="0" cy="84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03E1D41E-33F1-BBA5-1D82-99D9E6565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15" y="3662912"/>
            <a:ext cx="1187827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cs typeface="+mn-ea"/>
                <a:sym typeface="+mn-lt"/>
              </a:rPr>
              <a:t>紧   急   指   针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3DA22FF6-DA60-983E-B148-D44EF583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610" y="3220857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窗   口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6A35FB60-70EA-1A11-F46E-6601E7E2A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289" y="2816734"/>
            <a:ext cx="1218326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确    认    号</a:t>
            </a: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7B0BA318-5B68-C466-0AA3-74A9B64BC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77E6166A-D66E-FD21-B8EE-CD41539BD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115" y="3153745"/>
            <a:ext cx="0" cy="4201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4A44D705-51EA-55B4-92B7-90B7182D9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8539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E30179B9-DBB4-9D44-07E6-414E5C3EE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C35A2CFB-B135-6696-13E6-9E1941160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762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1A9B94EF-EDC0-3561-3892-526B50800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993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35192DB0-A2E8-9B4B-A036-27B309244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405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CB4AAB13-0E8F-19CE-8489-988000C6D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3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B427313D-0829-CCAB-AED8-C1CAF3A3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770683"/>
            <a:ext cx="63883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0CF8439-37E8-A154-EE62-C3D5F99C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Line 39">
            <a:extLst>
              <a:ext uri="{FF2B5EF4-FFF2-40B4-BE49-F238E27FC236}">
                <a16:creationId xmlns:a16="http://schemas.microsoft.com/office/drawing/2014/main" id="{5CD4EC64-9B31-1F1C-7F24-A657100EB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609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60C8A28A-B93A-8E9E-2CEA-11248A87A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591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A22B1CFA-4735-6E59-A327-2FE3CAB8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74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296D5D0D-F4F4-8467-1784-39B0C5D106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078FFB8C-D5C5-8BE4-3788-744A12CFC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538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082C3319-9686-FBA1-BFDA-6C5D4969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371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43F6A55E-2CCF-1032-2E56-6F066447A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3543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3A5FAB27-3C02-8EF2-DCF6-8AF9D6573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3366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4BF90339-962E-3BFB-9151-E9D062BF3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318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79E1C912-1B3B-74B6-3E20-3203D1EE8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301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0C085010-82AF-67BE-A44A-85987F6A7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3D33D374-78DE-1CA6-8BBC-25FAB9569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265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A2024A36-B106-A57F-D1DB-CB978F616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248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17692FA1-BF8D-2566-60FE-637DFF259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081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50C6CC5E-CC4F-5B28-7007-8EB21D77F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63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4F52AC95-1948-B909-BCEE-3D33F0F41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0461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330F5C5E-09E2-441C-C091-3FE0714AB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028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4967666A-A641-18F8-1794-582210038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010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E61C7C5D-21C9-EC4A-A802-939F458FE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930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Line 58">
            <a:extLst>
              <a:ext uri="{FF2B5EF4-FFF2-40B4-BE49-F238E27FC236}">
                <a16:creationId xmlns:a16="http://schemas.microsoft.com/office/drawing/2014/main" id="{E4C786FB-921A-58BC-444A-07C750DE3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975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Line 59">
            <a:extLst>
              <a:ext uri="{FF2B5EF4-FFF2-40B4-BE49-F238E27FC236}">
                <a16:creationId xmlns:a16="http://schemas.microsoft.com/office/drawing/2014/main" id="{E68EC81A-932A-0992-D182-7A041D82D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57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Line 60">
            <a:extLst>
              <a:ext uri="{FF2B5EF4-FFF2-40B4-BE49-F238E27FC236}">
                <a16:creationId xmlns:a16="http://schemas.microsoft.com/office/drawing/2014/main" id="{702C161E-1AF5-F0EC-827E-6B0C33CBA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790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Line 61">
            <a:extLst>
              <a:ext uri="{FF2B5EF4-FFF2-40B4-BE49-F238E27FC236}">
                <a16:creationId xmlns:a16="http://schemas.microsoft.com/office/drawing/2014/main" id="{BE06AC87-185C-793A-459A-0AD4050AD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773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Line 62">
            <a:extLst>
              <a:ext uri="{FF2B5EF4-FFF2-40B4-BE49-F238E27FC236}">
                <a16:creationId xmlns:a16="http://schemas.microsoft.com/office/drawing/2014/main" id="{7C8E8A37-8C45-923E-8A84-93A74B6E7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555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Line 63">
            <a:extLst>
              <a:ext uri="{FF2B5EF4-FFF2-40B4-BE49-F238E27FC236}">
                <a16:creationId xmlns:a16="http://schemas.microsoft.com/office/drawing/2014/main" id="{6A887B2F-00C4-A18A-AF3E-12179965F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737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Line 64">
            <a:extLst>
              <a:ext uri="{FF2B5EF4-FFF2-40B4-BE49-F238E27FC236}">
                <a16:creationId xmlns:a16="http://schemas.microsoft.com/office/drawing/2014/main" id="{F76A8218-0A61-8DF4-20D2-D01E1A60B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720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Line 65">
            <a:extLst>
              <a:ext uri="{FF2B5EF4-FFF2-40B4-BE49-F238E27FC236}">
                <a16:creationId xmlns:a16="http://schemas.microsoft.com/office/drawing/2014/main" id="{E179E24A-2888-7570-B162-95706AEC6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02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Line 66">
            <a:extLst>
              <a:ext uri="{FF2B5EF4-FFF2-40B4-BE49-F238E27FC236}">
                <a16:creationId xmlns:a16="http://schemas.microsoft.com/office/drawing/2014/main" id="{EDB0BA37-0025-6162-5C26-6B278DFEA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684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Line 67">
            <a:extLst>
              <a:ext uri="{FF2B5EF4-FFF2-40B4-BE49-F238E27FC236}">
                <a16:creationId xmlns:a16="http://schemas.microsoft.com/office/drawing/2014/main" id="{8E6F8DBC-0EE0-F6D2-0B9E-AA54779BB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67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Line 68">
            <a:extLst>
              <a:ext uri="{FF2B5EF4-FFF2-40B4-BE49-F238E27FC236}">
                <a16:creationId xmlns:a16="http://schemas.microsoft.com/office/drawing/2014/main" id="{084F17EC-200D-84D5-117B-E5CC705A5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00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Line 69">
            <a:extLst>
              <a:ext uri="{FF2B5EF4-FFF2-40B4-BE49-F238E27FC236}">
                <a16:creationId xmlns:a16="http://schemas.microsoft.com/office/drawing/2014/main" id="{4DE7E121-ED33-C96E-E5A8-3518211BA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482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Line 70">
            <a:extLst>
              <a:ext uri="{FF2B5EF4-FFF2-40B4-BE49-F238E27FC236}">
                <a16:creationId xmlns:a16="http://schemas.microsoft.com/office/drawing/2014/main" id="{D8794940-EC9F-EEED-F992-7933EAD1D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4650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91C445B7-CD53-14D6-AB67-50BC17E0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90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182B5A9D-0DF3-EC39-E512-2DE19745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86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2679770D-EFE2-2426-9A3A-4187CB1B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179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E7C5AEB6-5416-47DE-0955-60AAD9DBA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275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793818-6A47-D470-4CAB-86BF853B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815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347A6C-4982-84B1-D6C3-BC96175F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4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DFC74B-41B5-70F9-4F96-AA31BA43B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39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rgbClr val="C00000"/>
                </a:solidFill>
                <a:cs typeface="+mn-ea"/>
                <a:sym typeface="+mn-lt"/>
              </a:rPr>
              <a:t>H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62EE41-C79B-1B02-7EE4-2BA1AF70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416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0C544D-1C45-07AF-E5ED-04927D0C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698" y="3169795"/>
            <a:ext cx="286939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U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cs typeface="+mn-ea"/>
                <a:sym typeface="+mn-lt"/>
              </a:rPr>
              <a:t>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7F2027-3DA1-2F6E-8CA2-F46F6466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07" y="1344239"/>
            <a:ext cx="7069244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 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0                          8                         16                        24                       31</a:t>
            </a:r>
          </a:p>
        </p:txBody>
      </p:sp>
      <p:sp>
        <p:nvSpPr>
          <p:cNvPr id="83" name="Line 82">
            <a:extLst>
              <a:ext uri="{FF2B5EF4-FFF2-40B4-BE49-F238E27FC236}">
                <a16:creationId xmlns:a16="http://schemas.microsoft.com/office/drawing/2014/main" id="{DAB75BA6-8D29-354E-B075-8AF13ADC28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6065" y="4015971"/>
            <a:ext cx="2982" cy="39536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Rectangle 105">
            <a:extLst>
              <a:ext uri="{FF2B5EF4-FFF2-40B4-BE49-F238E27FC236}">
                <a16:creationId xmlns:a16="http://schemas.microsoft.com/office/drawing/2014/main" id="{FEB933AD-9E3A-B8E7-B798-6F03FBC4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396" y="5102873"/>
            <a:ext cx="3906990" cy="455185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9B383AA6-3988-0E8C-3C14-C325B5A2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553" y="4056822"/>
            <a:ext cx="772451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填   充</a:t>
            </a: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99DD7F67-9987-163C-BD5D-447D3357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15" y="5177277"/>
            <a:ext cx="1466236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87" name="Rectangle 85">
            <a:extLst>
              <a:ext uri="{FF2B5EF4-FFF2-40B4-BE49-F238E27FC236}">
                <a16:creationId xmlns:a16="http://schemas.microsoft.com/office/drawing/2014/main" id="{538D17D1-93EE-356D-17D9-6B0FCE5D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77" y="5102871"/>
            <a:ext cx="1321219" cy="455185"/>
          </a:xfrm>
          <a:prstGeom prst="rect">
            <a:avLst/>
          </a:prstGeom>
          <a:solidFill>
            <a:srgbClr val="FFFFCC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Line 87">
            <a:extLst>
              <a:ext uri="{FF2B5EF4-FFF2-40B4-BE49-F238E27FC236}">
                <a16:creationId xmlns:a16="http://schemas.microsoft.com/office/drawing/2014/main" id="{1D97253E-2B8E-C98C-5B57-5BA6AF9E1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2395" y="5113084"/>
            <a:ext cx="0" cy="4551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Rectangle 88">
            <a:extLst>
              <a:ext uri="{FF2B5EF4-FFF2-40B4-BE49-F238E27FC236}">
                <a16:creationId xmlns:a16="http://schemas.microsoft.com/office/drawing/2014/main" id="{E8E36CC8-9160-C4EE-E082-13B561091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596" y="5221045"/>
            <a:ext cx="677013" cy="24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18A63940-4701-FBEC-EE25-723E79C1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053" y="5177277"/>
            <a:ext cx="1055867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3" name="Rectangle 94">
            <a:extLst>
              <a:ext uri="{FF2B5EF4-FFF2-40B4-BE49-F238E27FC236}">
                <a16:creationId xmlns:a16="http://schemas.microsoft.com/office/drawing/2014/main" id="{789A1006-9201-3F08-3B53-6185D87F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246" y="5803033"/>
            <a:ext cx="5240139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Rectangle 96">
            <a:extLst>
              <a:ext uri="{FF2B5EF4-FFF2-40B4-BE49-F238E27FC236}">
                <a16:creationId xmlns:a16="http://schemas.microsoft.com/office/drawing/2014/main" id="{91CD6FA5-FFC7-FE51-5D82-05B084CD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67" y="5857012"/>
            <a:ext cx="1384034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95" name="Rectangle 97">
            <a:extLst>
              <a:ext uri="{FF2B5EF4-FFF2-40B4-BE49-F238E27FC236}">
                <a16:creationId xmlns:a16="http://schemas.microsoft.com/office/drawing/2014/main" id="{9743F058-C838-2AD8-47DD-175A9C1AC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189" y="5867954"/>
            <a:ext cx="922369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8" name="Line 102">
            <a:extLst>
              <a:ext uri="{FF2B5EF4-FFF2-40B4-BE49-F238E27FC236}">
                <a16:creationId xmlns:a16="http://schemas.microsoft.com/office/drawing/2014/main" id="{898D2834-4B71-D4DC-A13A-FDB6C941E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70" y="1875725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9" name="Line 103">
            <a:extLst>
              <a:ext uri="{FF2B5EF4-FFF2-40B4-BE49-F238E27FC236}">
                <a16:creationId xmlns:a16="http://schemas.microsoft.com/office/drawing/2014/main" id="{F4EAF4FB-C810-16E8-CD04-600925ADE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99" y="4395292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6" name="灯片编号占位符 95">
            <a:extLst>
              <a:ext uri="{FF2B5EF4-FFF2-40B4-BE49-F238E27FC236}">
                <a16:creationId xmlns:a16="http://schemas.microsoft.com/office/drawing/2014/main" id="{38DF84AB-82D1-4E27-BC70-8E8E2DCD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05" name="标题 1">
            <a:extLst>
              <a:ext uri="{FF2B5EF4-FFF2-40B4-BE49-F238E27FC236}">
                <a16:creationId xmlns:a16="http://schemas.microsoft.com/office/drawing/2014/main" id="{F45A68E4-5E15-8FF1-72D0-F219397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的报文格式</a:t>
            </a:r>
            <a:r>
              <a:rPr lang="en-US" altLang="zh-CN" dirty="0">
                <a:sym typeface="+mn-lt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其他字段</a:t>
            </a:r>
          </a:p>
        </p:txBody>
      </p:sp>
      <p:sp>
        <p:nvSpPr>
          <p:cNvPr id="113" name="Line 33">
            <a:extLst>
              <a:ext uri="{FF2B5EF4-FFF2-40B4-BE49-F238E27FC236}">
                <a16:creationId xmlns:a16="http://schemas.microsoft.com/office/drawing/2014/main" id="{ECA95F5F-0A48-E2A3-A356-53BFBC5DD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910" y="1885210"/>
            <a:ext cx="19619" cy="211471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4445C7F1-D488-60A7-594F-2F9BCA17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565" y="2096057"/>
            <a:ext cx="486723" cy="213257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字节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固定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114" name="Line 96">
            <a:extLst>
              <a:ext uri="{FF2B5EF4-FFF2-40B4-BE49-F238E27FC236}">
                <a16:creationId xmlns:a16="http://schemas.microsoft.com/office/drawing/2014/main" id="{37BC8CA2-0677-88DD-886B-197647DECE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4842" y="1866229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Line 96">
            <a:extLst>
              <a:ext uri="{FF2B5EF4-FFF2-40B4-BE49-F238E27FC236}">
                <a16:creationId xmlns:a16="http://schemas.microsoft.com/office/drawing/2014/main" id="{FDD530BD-9AE8-3064-3205-F4A11A1C2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725" y="4009971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9A01326-20AC-CF31-B63A-3813D50484F3}"/>
              </a:ext>
            </a:extLst>
          </p:cNvPr>
          <p:cNvSpPr txBox="1"/>
          <p:nvPr/>
        </p:nvSpPr>
        <p:spPr>
          <a:xfrm>
            <a:off x="8287866" y="1438154"/>
            <a:ext cx="3459826" cy="3158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PSH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：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PUSH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推送标志位</a:t>
            </a:r>
            <a:endParaRPr lang="en-US" altLang="zh-CN" sz="2400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收到 </a:t>
            </a:r>
            <a:r>
              <a:rPr lang="en-US" altLang="zh-CN" sz="2400" dirty="0">
                <a:cs typeface="+mn-ea"/>
                <a:sym typeface="+mn-lt"/>
              </a:rPr>
              <a:t>PSH = 1 </a:t>
            </a:r>
            <a:r>
              <a:rPr lang="zh-CN" altLang="en-US" sz="2400" dirty="0">
                <a:cs typeface="+mn-ea"/>
                <a:sym typeface="+mn-lt"/>
              </a:rPr>
              <a:t>的报文段，就尽快地交付给接收应用进程，而不再等到接收到足够多的数据才向上交付。 </a:t>
            </a:r>
          </a:p>
        </p:txBody>
      </p:sp>
      <p:sp>
        <p:nvSpPr>
          <p:cNvPr id="2" name="Rectangle 29">
            <a:extLst>
              <a:ext uri="{FF2B5EF4-FFF2-40B4-BE49-F238E27FC236}">
                <a16:creationId xmlns:a16="http://schemas.microsoft.com/office/drawing/2014/main" id="{F9901FB8-2789-211F-130A-7CAEC74C3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00" y="3229610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   留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DC89573-BCAD-C2B2-2622-545D27FD0268}"/>
              </a:ext>
            </a:extLst>
          </p:cNvPr>
          <p:cNvGrpSpPr/>
          <p:nvPr/>
        </p:nvGrpSpPr>
        <p:grpSpPr>
          <a:xfrm>
            <a:off x="2682516" y="3163319"/>
            <a:ext cx="498245" cy="665313"/>
            <a:chOff x="10746603" y="704755"/>
            <a:chExt cx="498245" cy="665313"/>
          </a:xfrm>
        </p:grpSpPr>
        <p:sp>
          <p:nvSpPr>
            <p:cNvPr id="10" name="Line 24">
              <a:extLst>
                <a:ext uri="{FF2B5EF4-FFF2-40B4-BE49-F238E27FC236}">
                  <a16:creationId xmlns:a16="http://schemas.microsoft.com/office/drawing/2014/main" id="{4B09F74A-A4F2-FF6E-F85E-78F304AB7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3444" y="704755"/>
              <a:ext cx="0" cy="4260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Line 25">
              <a:extLst>
                <a:ext uri="{FF2B5EF4-FFF2-40B4-BE49-F238E27FC236}">
                  <a16:creationId xmlns:a16="http://schemas.microsoft.com/office/drawing/2014/main" id="{56611650-5C47-F3ED-A849-B16FDB700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7740" y="704755"/>
              <a:ext cx="0" cy="4187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Rectangle 79">
              <a:extLst>
                <a:ext uri="{FF2B5EF4-FFF2-40B4-BE49-F238E27FC236}">
                  <a16:creationId xmlns:a16="http://schemas.microsoft.com/office/drawing/2014/main" id="{B985F00F-6E41-ADEC-395A-5C19D49D5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4321" y="716428"/>
              <a:ext cx="280527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B699008-7BAA-41F8-97E2-CFEA95749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6603" y="716428"/>
              <a:ext cx="309381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9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">
            <a:extLst>
              <a:ext uri="{FF2B5EF4-FFF2-40B4-BE49-F238E27FC236}">
                <a16:creationId xmlns:a16="http://schemas.microsoft.com/office/drawing/2014/main" id="{3809E887-A89E-CC67-D16F-E72CE583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26" y="5803033"/>
            <a:ext cx="1151220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Line 33">
            <a:extLst>
              <a:ext uri="{FF2B5EF4-FFF2-40B4-BE49-F238E27FC236}">
                <a16:creationId xmlns:a16="http://schemas.microsoft.com/office/drawing/2014/main" id="{B84760FC-4E77-754C-2C83-D35E710BAA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7853" y="1868432"/>
            <a:ext cx="14912" cy="25341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CBFF557E-0A87-484F-5E25-78B712DBC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59" y="2851748"/>
            <a:ext cx="593112" cy="65524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" name="Rectangle 75">
            <a:extLst>
              <a:ext uri="{FF2B5EF4-FFF2-40B4-BE49-F238E27FC236}">
                <a16:creationId xmlns:a16="http://schemas.microsoft.com/office/drawing/2014/main" id="{8B3EAEDC-C5F1-5B4F-2A77-94C1CF1B8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55" y="1866972"/>
            <a:ext cx="6397326" cy="2539992"/>
          </a:xfrm>
          <a:prstGeom prst="rect">
            <a:avLst/>
          </a:prstGeom>
          <a:solidFill>
            <a:srgbClr val="FFFF66">
              <a:alpha val="27451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E374790-463C-DB07-FE6D-3290A67E895A}"/>
              </a:ext>
            </a:extLst>
          </p:cNvPr>
          <p:cNvSpPr>
            <a:spLocks/>
          </p:cNvSpPr>
          <p:nvPr/>
        </p:nvSpPr>
        <p:spPr bwMode="auto">
          <a:xfrm>
            <a:off x="1138201" y="4406964"/>
            <a:ext cx="6412238" cy="69590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1" y="544"/>
              </a:cxn>
              <a:cxn ang="0">
                <a:pos x="1814" y="544"/>
              </a:cxn>
              <a:cxn ang="0">
                <a:pos x="4626" y="0"/>
              </a:cxn>
              <a:cxn ang="0">
                <a:pos x="0" y="0"/>
              </a:cxn>
            </a:cxnLst>
            <a:rect l="0" t="0" r="r" b="b"/>
            <a:pathLst>
              <a:path w="4626" h="544">
                <a:moveTo>
                  <a:pt x="0" y="0"/>
                </a:moveTo>
                <a:lnTo>
                  <a:pt x="861" y="544"/>
                </a:lnTo>
                <a:lnTo>
                  <a:pt x="1814" y="544"/>
                </a:lnTo>
                <a:lnTo>
                  <a:pt x="462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DCFA8AD3-0AFA-DB4E-B7CF-6C2F1818D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2298814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661038F7-3776-23CE-2674-4EAAC2CC4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2726280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41681293-687C-7E86-CE5F-00DEB7BD8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152287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C2466209-7FE7-2058-8FB3-FF6689F0E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578293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1FC00B42-4E47-4E08-E673-67110D45B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4005758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183BFB49-3174-3376-8FC9-1BE789641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9408" y="1871349"/>
            <a:ext cx="0" cy="436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871DD9A-0E21-947F-951D-E87CE730E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525" y="1950132"/>
            <a:ext cx="105798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  的  端  口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0289DC2-D75A-32C4-F1CE-EB857C0F7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7" y="3093693"/>
            <a:ext cx="490520" cy="5138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首部</a:t>
            </a:r>
            <a:endParaRPr kumimoji="1" lang="en-US" altLang="zh-CN" sz="12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长度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5EA2729-D244-06F1-66BC-37DDE15B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13" y="3662912"/>
            <a:ext cx="90409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检   验   和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EC14FBC3-DC52-EAEE-EA03-BAA69935B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19" y="4056822"/>
            <a:ext cx="266182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cs typeface="+mn-ea"/>
                <a:sym typeface="+mn-lt"/>
              </a:rPr>
              <a:t>选    项    （长  度  可  变）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1A3D4FE0-7396-5919-166C-4C5CE76A3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651" y="1950132"/>
            <a:ext cx="81753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源  端  口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5713E169-EA82-E6CB-9524-752A6D76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587" y="2371761"/>
            <a:ext cx="72324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   号</a:t>
            </a:r>
          </a:p>
        </p:txBody>
      </p:sp>
      <p:sp>
        <p:nvSpPr>
          <p:cNvPr id="24" name="Line 18">
            <a:extLst>
              <a:ext uri="{FF2B5EF4-FFF2-40B4-BE49-F238E27FC236}">
                <a16:creationId xmlns:a16="http://schemas.microsoft.com/office/drawing/2014/main" id="{0BEAFCA4-F620-F1A9-83CF-6E6ED41EC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3881" y="3158123"/>
            <a:ext cx="0" cy="84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03E1D41E-33F1-BBA5-1D82-99D9E6565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15" y="3662912"/>
            <a:ext cx="1187827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紧   急   指   针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3DA22FF6-DA60-983E-B148-D44EF583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610" y="3220857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窗   口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6A35FB60-70EA-1A11-F46E-6601E7E2A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289" y="2816734"/>
            <a:ext cx="1218326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确    认    号</a:t>
            </a: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7B0BA318-5B68-C466-0AA3-74A9B64BC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77E6166A-D66E-FD21-B8EE-CD41539BD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115" y="3153745"/>
            <a:ext cx="0" cy="4201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4A44D705-51EA-55B4-92B7-90B7182D9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8539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E30179B9-DBB4-9D44-07E6-414E5C3EE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C35A2CFB-B135-6696-13E6-9E1941160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762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1A9B94EF-EDC0-3561-3892-526B50800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993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35192DB0-A2E8-9B4B-A036-27B309244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405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CB4AAB13-0E8F-19CE-8489-988000C6D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3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B427313D-0829-CCAB-AED8-C1CAF3A3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770683"/>
            <a:ext cx="63883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0CF8439-37E8-A154-EE62-C3D5F99C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Line 39">
            <a:extLst>
              <a:ext uri="{FF2B5EF4-FFF2-40B4-BE49-F238E27FC236}">
                <a16:creationId xmlns:a16="http://schemas.microsoft.com/office/drawing/2014/main" id="{5CD4EC64-9B31-1F1C-7F24-A657100EB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609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60C8A28A-B93A-8E9E-2CEA-11248A87A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591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A22B1CFA-4735-6E59-A327-2FE3CAB8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74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296D5D0D-F4F4-8467-1784-39B0C5D106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078FFB8C-D5C5-8BE4-3788-744A12CFC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538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082C3319-9686-FBA1-BFDA-6C5D4969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371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43F6A55E-2CCF-1032-2E56-6F066447A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3543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3A5FAB27-3C02-8EF2-DCF6-8AF9D6573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3366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4BF90339-962E-3BFB-9151-E9D062BF3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318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79E1C912-1B3B-74B6-3E20-3203D1EE8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301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0C085010-82AF-67BE-A44A-85987F6A7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3D33D374-78DE-1CA6-8BBC-25FAB9569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265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A2024A36-B106-A57F-D1DB-CB978F616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248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17692FA1-BF8D-2566-60FE-637DFF259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081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50C6CC5E-CC4F-5B28-7007-8EB21D77F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63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4F52AC95-1948-B909-BCEE-3D33F0F41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0461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330F5C5E-09E2-441C-C091-3FE0714AB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028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4967666A-A641-18F8-1794-582210038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010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E61C7C5D-21C9-EC4A-A802-939F458FE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930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Line 58">
            <a:extLst>
              <a:ext uri="{FF2B5EF4-FFF2-40B4-BE49-F238E27FC236}">
                <a16:creationId xmlns:a16="http://schemas.microsoft.com/office/drawing/2014/main" id="{E4C786FB-921A-58BC-444A-07C750DE3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975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Line 59">
            <a:extLst>
              <a:ext uri="{FF2B5EF4-FFF2-40B4-BE49-F238E27FC236}">
                <a16:creationId xmlns:a16="http://schemas.microsoft.com/office/drawing/2014/main" id="{E68EC81A-932A-0992-D182-7A041D82D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57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Line 60">
            <a:extLst>
              <a:ext uri="{FF2B5EF4-FFF2-40B4-BE49-F238E27FC236}">
                <a16:creationId xmlns:a16="http://schemas.microsoft.com/office/drawing/2014/main" id="{702C161E-1AF5-F0EC-827E-6B0C33CBA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790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Line 61">
            <a:extLst>
              <a:ext uri="{FF2B5EF4-FFF2-40B4-BE49-F238E27FC236}">
                <a16:creationId xmlns:a16="http://schemas.microsoft.com/office/drawing/2014/main" id="{BE06AC87-185C-793A-459A-0AD4050AD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773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Line 62">
            <a:extLst>
              <a:ext uri="{FF2B5EF4-FFF2-40B4-BE49-F238E27FC236}">
                <a16:creationId xmlns:a16="http://schemas.microsoft.com/office/drawing/2014/main" id="{7C8E8A37-8C45-923E-8A84-93A74B6E7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555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Line 63">
            <a:extLst>
              <a:ext uri="{FF2B5EF4-FFF2-40B4-BE49-F238E27FC236}">
                <a16:creationId xmlns:a16="http://schemas.microsoft.com/office/drawing/2014/main" id="{6A887B2F-00C4-A18A-AF3E-12179965F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737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Line 64">
            <a:extLst>
              <a:ext uri="{FF2B5EF4-FFF2-40B4-BE49-F238E27FC236}">
                <a16:creationId xmlns:a16="http://schemas.microsoft.com/office/drawing/2014/main" id="{F76A8218-0A61-8DF4-20D2-D01E1A60B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720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Line 65">
            <a:extLst>
              <a:ext uri="{FF2B5EF4-FFF2-40B4-BE49-F238E27FC236}">
                <a16:creationId xmlns:a16="http://schemas.microsoft.com/office/drawing/2014/main" id="{E179E24A-2888-7570-B162-95706AEC6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02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Line 66">
            <a:extLst>
              <a:ext uri="{FF2B5EF4-FFF2-40B4-BE49-F238E27FC236}">
                <a16:creationId xmlns:a16="http://schemas.microsoft.com/office/drawing/2014/main" id="{EDB0BA37-0025-6162-5C26-6B278DFEA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684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Line 67">
            <a:extLst>
              <a:ext uri="{FF2B5EF4-FFF2-40B4-BE49-F238E27FC236}">
                <a16:creationId xmlns:a16="http://schemas.microsoft.com/office/drawing/2014/main" id="{8E6F8DBC-0EE0-F6D2-0B9E-AA54779BB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67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Line 68">
            <a:extLst>
              <a:ext uri="{FF2B5EF4-FFF2-40B4-BE49-F238E27FC236}">
                <a16:creationId xmlns:a16="http://schemas.microsoft.com/office/drawing/2014/main" id="{084F17EC-200D-84D5-117B-E5CC705A5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00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Line 69">
            <a:extLst>
              <a:ext uri="{FF2B5EF4-FFF2-40B4-BE49-F238E27FC236}">
                <a16:creationId xmlns:a16="http://schemas.microsoft.com/office/drawing/2014/main" id="{4DE7E121-ED33-C96E-E5A8-3518211BA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482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Line 70">
            <a:extLst>
              <a:ext uri="{FF2B5EF4-FFF2-40B4-BE49-F238E27FC236}">
                <a16:creationId xmlns:a16="http://schemas.microsoft.com/office/drawing/2014/main" id="{D8794940-EC9F-EEED-F992-7933EAD1D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4650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91C445B7-CD53-14D6-AB67-50BC17E0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90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182B5A9D-0DF3-EC39-E512-2DE19745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86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2679770D-EFE2-2426-9A3A-4187CB1B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179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E7C5AEB6-5416-47DE-0955-60AAD9DBA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275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793818-6A47-D470-4CAB-86BF853B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815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347A6C-4982-84B1-D6C3-BC96175F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4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DFC74B-41B5-70F9-4F96-AA31BA43B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39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62EE41-C79B-1B02-7EE4-2BA1AF70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416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0C544D-1C45-07AF-E5ED-04927D0C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698" y="3169795"/>
            <a:ext cx="286939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7F2027-3DA1-2F6E-8CA2-F46F6466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07" y="1344239"/>
            <a:ext cx="7069244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 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0                          8                         16                        24                       31</a:t>
            </a:r>
          </a:p>
        </p:txBody>
      </p:sp>
      <p:sp>
        <p:nvSpPr>
          <p:cNvPr id="83" name="Line 82">
            <a:extLst>
              <a:ext uri="{FF2B5EF4-FFF2-40B4-BE49-F238E27FC236}">
                <a16:creationId xmlns:a16="http://schemas.microsoft.com/office/drawing/2014/main" id="{DAB75BA6-8D29-354E-B075-8AF13ADC28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6065" y="4015971"/>
            <a:ext cx="2982" cy="39536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Rectangle 105">
            <a:extLst>
              <a:ext uri="{FF2B5EF4-FFF2-40B4-BE49-F238E27FC236}">
                <a16:creationId xmlns:a16="http://schemas.microsoft.com/office/drawing/2014/main" id="{FEB933AD-9E3A-B8E7-B798-6F03FBC4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396" y="5102873"/>
            <a:ext cx="3906990" cy="455185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9B383AA6-3988-0E8C-3C14-C325B5A2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553" y="4056822"/>
            <a:ext cx="772451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cs typeface="+mn-ea"/>
                <a:sym typeface="+mn-lt"/>
              </a:rPr>
              <a:t>填   充</a:t>
            </a: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99DD7F67-9987-163C-BD5D-447D3357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15" y="5177277"/>
            <a:ext cx="1466236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87" name="Rectangle 85">
            <a:extLst>
              <a:ext uri="{FF2B5EF4-FFF2-40B4-BE49-F238E27FC236}">
                <a16:creationId xmlns:a16="http://schemas.microsoft.com/office/drawing/2014/main" id="{538D17D1-93EE-356D-17D9-6B0FCE5D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77" y="5102871"/>
            <a:ext cx="1321219" cy="455185"/>
          </a:xfrm>
          <a:prstGeom prst="rect">
            <a:avLst/>
          </a:prstGeom>
          <a:solidFill>
            <a:srgbClr val="FFFFCC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Line 87">
            <a:extLst>
              <a:ext uri="{FF2B5EF4-FFF2-40B4-BE49-F238E27FC236}">
                <a16:creationId xmlns:a16="http://schemas.microsoft.com/office/drawing/2014/main" id="{1D97253E-2B8E-C98C-5B57-5BA6AF9E1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2395" y="5113084"/>
            <a:ext cx="0" cy="4551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Rectangle 88">
            <a:extLst>
              <a:ext uri="{FF2B5EF4-FFF2-40B4-BE49-F238E27FC236}">
                <a16:creationId xmlns:a16="http://schemas.microsoft.com/office/drawing/2014/main" id="{E8E36CC8-9160-C4EE-E082-13B561091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596" y="5221045"/>
            <a:ext cx="677013" cy="24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18A63940-4701-FBEC-EE25-723E79C1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053" y="5177277"/>
            <a:ext cx="1055867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3" name="Rectangle 94">
            <a:extLst>
              <a:ext uri="{FF2B5EF4-FFF2-40B4-BE49-F238E27FC236}">
                <a16:creationId xmlns:a16="http://schemas.microsoft.com/office/drawing/2014/main" id="{789A1006-9201-3F08-3B53-6185D87F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246" y="5803033"/>
            <a:ext cx="5240139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Rectangle 96">
            <a:extLst>
              <a:ext uri="{FF2B5EF4-FFF2-40B4-BE49-F238E27FC236}">
                <a16:creationId xmlns:a16="http://schemas.microsoft.com/office/drawing/2014/main" id="{91CD6FA5-FFC7-FE51-5D82-05B084CD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67" y="5857012"/>
            <a:ext cx="1384034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95" name="Rectangle 97">
            <a:extLst>
              <a:ext uri="{FF2B5EF4-FFF2-40B4-BE49-F238E27FC236}">
                <a16:creationId xmlns:a16="http://schemas.microsoft.com/office/drawing/2014/main" id="{9743F058-C838-2AD8-47DD-175A9C1AC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189" y="5867954"/>
            <a:ext cx="922369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8" name="Line 102">
            <a:extLst>
              <a:ext uri="{FF2B5EF4-FFF2-40B4-BE49-F238E27FC236}">
                <a16:creationId xmlns:a16="http://schemas.microsoft.com/office/drawing/2014/main" id="{898D2834-4B71-D4DC-A13A-FDB6C941E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70" y="1875725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9" name="Line 103">
            <a:extLst>
              <a:ext uri="{FF2B5EF4-FFF2-40B4-BE49-F238E27FC236}">
                <a16:creationId xmlns:a16="http://schemas.microsoft.com/office/drawing/2014/main" id="{F4EAF4FB-C810-16E8-CD04-600925ADE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99" y="4395292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1" name="灯片编号占位符 100">
            <a:extLst>
              <a:ext uri="{FF2B5EF4-FFF2-40B4-BE49-F238E27FC236}">
                <a16:creationId xmlns:a16="http://schemas.microsoft.com/office/drawing/2014/main" id="{6E761F1F-66E2-42D5-B5CD-A39A886E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05" name="标题 1">
            <a:extLst>
              <a:ext uri="{FF2B5EF4-FFF2-40B4-BE49-F238E27FC236}">
                <a16:creationId xmlns:a16="http://schemas.microsoft.com/office/drawing/2014/main" id="{F45A68E4-5E15-8FF1-72D0-F219397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的报文格式</a:t>
            </a:r>
            <a:r>
              <a:rPr lang="en-US" altLang="zh-CN" dirty="0">
                <a:sym typeface="+mn-lt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其他字段</a:t>
            </a:r>
          </a:p>
        </p:txBody>
      </p:sp>
      <p:sp>
        <p:nvSpPr>
          <p:cNvPr id="113" name="Line 33">
            <a:extLst>
              <a:ext uri="{FF2B5EF4-FFF2-40B4-BE49-F238E27FC236}">
                <a16:creationId xmlns:a16="http://schemas.microsoft.com/office/drawing/2014/main" id="{ECA95F5F-0A48-E2A3-A356-53BFBC5DD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910" y="1885210"/>
            <a:ext cx="19619" cy="211471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4445C7F1-D488-60A7-594F-2F9BCA17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565" y="2096057"/>
            <a:ext cx="486723" cy="213257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字节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固定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114" name="Line 96">
            <a:extLst>
              <a:ext uri="{FF2B5EF4-FFF2-40B4-BE49-F238E27FC236}">
                <a16:creationId xmlns:a16="http://schemas.microsoft.com/office/drawing/2014/main" id="{37BC8CA2-0677-88DD-886B-197647DECE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4842" y="1866229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Line 96">
            <a:extLst>
              <a:ext uri="{FF2B5EF4-FFF2-40B4-BE49-F238E27FC236}">
                <a16:creationId xmlns:a16="http://schemas.microsoft.com/office/drawing/2014/main" id="{FDD530BD-9AE8-3064-3205-F4A11A1C2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725" y="4009971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9BCAF-AB05-F4CB-A5F3-A6680C175A0E}"/>
              </a:ext>
            </a:extLst>
          </p:cNvPr>
          <p:cNvSpPr txBox="1"/>
          <p:nvPr/>
        </p:nvSpPr>
        <p:spPr>
          <a:xfrm>
            <a:off x="8298227" y="3538585"/>
            <a:ext cx="3459826" cy="1828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校验和：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校验范围包括</a:t>
            </a:r>
            <a:r>
              <a:rPr lang="en-US" altLang="zh-CN" sz="2400" dirty="0">
                <a:cs typeface="+mn-ea"/>
                <a:sym typeface="+mn-lt"/>
              </a:rPr>
              <a:t>TCP</a:t>
            </a:r>
            <a:r>
              <a:rPr lang="zh-CN" altLang="en-US" sz="2400" dirty="0">
                <a:cs typeface="+mn-ea"/>
                <a:sym typeface="+mn-lt"/>
              </a:rPr>
              <a:t>首部和数据，并加上伪首部（同</a:t>
            </a:r>
            <a:r>
              <a:rPr lang="en-US" altLang="zh-CN" sz="2400" dirty="0">
                <a:cs typeface="+mn-ea"/>
                <a:sym typeface="+mn-lt"/>
              </a:rPr>
              <a:t>UDP</a:t>
            </a:r>
            <a:r>
              <a:rPr lang="zh-CN" altLang="en-US" sz="2400" dirty="0">
                <a:cs typeface="+mn-ea"/>
                <a:sym typeface="+mn-lt"/>
              </a:rPr>
              <a:t>）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D53D15-E6E6-4C0C-250E-AE3B902A816F}"/>
              </a:ext>
            </a:extLst>
          </p:cNvPr>
          <p:cNvSpPr txBox="1"/>
          <p:nvPr/>
        </p:nvSpPr>
        <p:spPr>
          <a:xfrm>
            <a:off x="8283617" y="1320361"/>
            <a:ext cx="3619432" cy="1828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首部长度：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不同于</a:t>
            </a:r>
            <a:r>
              <a:rPr lang="en-US" altLang="zh-CN" sz="2400" dirty="0">
                <a:cs typeface="+mn-ea"/>
                <a:sym typeface="+mn-lt"/>
              </a:rPr>
              <a:t>UDP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en-US" altLang="zh-CN" sz="2400" dirty="0">
                <a:cs typeface="+mn-ea"/>
                <a:sym typeface="+mn-lt"/>
              </a:rPr>
              <a:t>TCP</a:t>
            </a:r>
            <a:r>
              <a:rPr lang="zh-CN" altLang="en-US" sz="2400" dirty="0">
                <a:cs typeface="+mn-ea"/>
                <a:sym typeface="+mn-lt"/>
              </a:rPr>
              <a:t>首部是变长的，即</a:t>
            </a:r>
            <a:r>
              <a:rPr lang="en-US" altLang="zh-CN" sz="2400" dirty="0">
                <a:cs typeface="+mn-ea"/>
                <a:sym typeface="+mn-lt"/>
              </a:rPr>
              <a:t>”TCP</a:t>
            </a:r>
            <a:r>
              <a:rPr lang="zh-CN" altLang="en-US" sz="2400" dirty="0">
                <a:cs typeface="+mn-ea"/>
                <a:sym typeface="+mn-lt"/>
              </a:rPr>
              <a:t>数据部分</a:t>
            </a:r>
            <a:r>
              <a:rPr lang="en-US" altLang="zh-CN" sz="2400" dirty="0">
                <a:cs typeface="+mn-ea"/>
                <a:sym typeface="+mn-lt"/>
              </a:rPr>
              <a:t>”</a:t>
            </a:r>
            <a:r>
              <a:rPr lang="zh-CN" altLang="en-US" sz="2400" dirty="0">
                <a:cs typeface="+mn-ea"/>
                <a:sym typeface="+mn-lt"/>
              </a:rPr>
              <a:t>起始位置。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77BA33-1E9E-81BC-6D32-7B5C50BF05D6}"/>
              </a:ext>
            </a:extLst>
          </p:cNvPr>
          <p:cNvSpPr txBox="1"/>
          <p:nvPr/>
        </p:nvSpPr>
        <p:spPr>
          <a:xfrm>
            <a:off x="-28209" y="2583413"/>
            <a:ext cx="665952" cy="1292394"/>
          </a:xfrm>
          <a:prstGeom prst="rect">
            <a:avLst/>
          </a:prstGeom>
          <a:noFill/>
        </p:spPr>
        <p:txBody>
          <a:bodyPr vert="wordArtVertRtl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长度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?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AA9D4588-5EEE-2E41-CD13-8AC02B3CE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00" y="3229610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保   留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390961D-AA03-2DAA-8EA8-8A90612D3FD3}"/>
              </a:ext>
            </a:extLst>
          </p:cNvPr>
          <p:cNvGrpSpPr/>
          <p:nvPr/>
        </p:nvGrpSpPr>
        <p:grpSpPr>
          <a:xfrm>
            <a:off x="2682516" y="3163319"/>
            <a:ext cx="498245" cy="665313"/>
            <a:chOff x="10746603" y="704755"/>
            <a:chExt cx="498245" cy="665313"/>
          </a:xfrm>
        </p:grpSpPr>
        <p:sp>
          <p:nvSpPr>
            <p:cNvPr id="88" name="Line 24">
              <a:extLst>
                <a:ext uri="{FF2B5EF4-FFF2-40B4-BE49-F238E27FC236}">
                  <a16:creationId xmlns:a16="http://schemas.microsoft.com/office/drawing/2014/main" id="{EDCE886D-35F1-6EC5-44C0-4DC802912C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3444" y="704755"/>
              <a:ext cx="0" cy="4260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2" name="Line 25">
              <a:extLst>
                <a:ext uri="{FF2B5EF4-FFF2-40B4-BE49-F238E27FC236}">
                  <a16:creationId xmlns:a16="http://schemas.microsoft.com/office/drawing/2014/main" id="{09194DF4-337B-6A5C-A9BF-A4608AA4C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7740" y="704755"/>
              <a:ext cx="0" cy="4187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6" name="Rectangle 79">
              <a:extLst>
                <a:ext uri="{FF2B5EF4-FFF2-40B4-BE49-F238E27FC236}">
                  <a16:creationId xmlns:a16="http://schemas.microsoft.com/office/drawing/2014/main" id="{E836F44B-9842-AA61-87FF-254A65EC2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4321" y="716428"/>
              <a:ext cx="280527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cs typeface="+mn-ea"/>
                  <a:sym typeface="+mn-lt"/>
                </a:rPr>
                <a:t>E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97" name="Rectangle 80">
              <a:extLst>
                <a:ext uri="{FF2B5EF4-FFF2-40B4-BE49-F238E27FC236}">
                  <a16:creationId xmlns:a16="http://schemas.microsoft.com/office/drawing/2014/main" id="{183F1657-D565-BFAE-ECEE-7BE9D154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6603" y="716428"/>
              <a:ext cx="309381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cs typeface="+mn-ea"/>
                  <a:sym typeface="+mn-lt"/>
                </a:rPr>
                <a:t>W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cs typeface="+mn-ea"/>
                  <a:sym typeface="+mn-lt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21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">
            <a:extLst>
              <a:ext uri="{FF2B5EF4-FFF2-40B4-BE49-F238E27FC236}">
                <a16:creationId xmlns:a16="http://schemas.microsoft.com/office/drawing/2014/main" id="{3809E887-A89E-CC67-D16F-E72CE583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26" y="5803033"/>
            <a:ext cx="1151220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Line 33">
            <a:extLst>
              <a:ext uri="{FF2B5EF4-FFF2-40B4-BE49-F238E27FC236}">
                <a16:creationId xmlns:a16="http://schemas.microsoft.com/office/drawing/2014/main" id="{B84760FC-4E77-754C-2C83-D35E710BAA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7853" y="1868432"/>
            <a:ext cx="14912" cy="25341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CBFF557E-0A87-484F-5E25-78B712DBC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59" y="2851748"/>
            <a:ext cx="593112" cy="65524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" name="Rectangle 75">
            <a:extLst>
              <a:ext uri="{FF2B5EF4-FFF2-40B4-BE49-F238E27FC236}">
                <a16:creationId xmlns:a16="http://schemas.microsoft.com/office/drawing/2014/main" id="{8B3EAEDC-C5F1-5B4F-2A77-94C1CF1B8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255" y="1866972"/>
            <a:ext cx="6397326" cy="2539992"/>
          </a:xfrm>
          <a:prstGeom prst="rect">
            <a:avLst/>
          </a:prstGeom>
          <a:solidFill>
            <a:srgbClr val="FFFF66">
              <a:alpha val="27451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E374790-463C-DB07-FE6D-3290A67E895A}"/>
              </a:ext>
            </a:extLst>
          </p:cNvPr>
          <p:cNvSpPr>
            <a:spLocks/>
          </p:cNvSpPr>
          <p:nvPr/>
        </p:nvSpPr>
        <p:spPr bwMode="auto">
          <a:xfrm>
            <a:off x="1138201" y="4406964"/>
            <a:ext cx="6412238" cy="69590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1" y="544"/>
              </a:cxn>
              <a:cxn ang="0">
                <a:pos x="1814" y="544"/>
              </a:cxn>
              <a:cxn ang="0">
                <a:pos x="4626" y="0"/>
              </a:cxn>
              <a:cxn ang="0">
                <a:pos x="0" y="0"/>
              </a:cxn>
            </a:cxnLst>
            <a:rect l="0" t="0" r="r" b="b"/>
            <a:pathLst>
              <a:path w="4626" h="544">
                <a:moveTo>
                  <a:pt x="0" y="0"/>
                </a:moveTo>
                <a:lnTo>
                  <a:pt x="861" y="544"/>
                </a:lnTo>
                <a:lnTo>
                  <a:pt x="1814" y="544"/>
                </a:lnTo>
                <a:lnTo>
                  <a:pt x="462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DCFA8AD3-0AFA-DB4E-B7CF-6C2F1818D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2298814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661038F7-3776-23CE-2674-4EAAC2CC4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2726280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41681293-687C-7E86-CE5F-00DEB7BD8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152287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C2466209-7FE7-2058-8FB3-FF6689F0E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290" y="3578293"/>
            <a:ext cx="64077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1FC00B42-4E47-4E08-E673-67110D45B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220" y="4005758"/>
            <a:ext cx="63958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183BFB49-3174-3376-8FC9-1BE789641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9408" y="1871349"/>
            <a:ext cx="0" cy="436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871DD9A-0E21-947F-951D-E87CE730E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525" y="1950132"/>
            <a:ext cx="105798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  的  端  口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0289DC2-D75A-32C4-F1CE-EB857C0F7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7" y="3168643"/>
            <a:ext cx="490520" cy="5138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cs typeface="+mn-ea"/>
                <a:sym typeface="+mn-lt"/>
              </a:rPr>
              <a:t>首部</a:t>
            </a:r>
            <a:endParaRPr kumimoji="1" lang="en-US" altLang="zh-CN" sz="1200" b="1" dirty="0">
              <a:cs typeface="+mn-ea"/>
              <a:sym typeface="+mn-lt"/>
            </a:endParaRPr>
          </a:p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cs typeface="+mn-ea"/>
                <a:sym typeface="+mn-lt"/>
              </a:rPr>
              <a:t>长度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5EA2729-D244-06F1-66BC-37DDE15B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13" y="3662912"/>
            <a:ext cx="90409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cs typeface="+mn-ea"/>
                <a:sym typeface="+mn-lt"/>
              </a:rPr>
              <a:t>检   验   和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EC14FBC3-DC52-EAEE-EA03-BAA69935B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19" y="4056822"/>
            <a:ext cx="2661825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选    项    （长  度  可  变）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1A3D4FE0-7396-5919-166C-4C5CE76A3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651" y="1950132"/>
            <a:ext cx="817533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源  端  口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5713E169-EA82-E6CB-9524-752A6D76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587" y="2371761"/>
            <a:ext cx="72324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   号</a:t>
            </a:r>
          </a:p>
        </p:txBody>
      </p:sp>
      <p:sp>
        <p:nvSpPr>
          <p:cNvPr id="24" name="Line 18">
            <a:extLst>
              <a:ext uri="{FF2B5EF4-FFF2-40B4-BE49-F238E27FC236}">
                <a16:creationId xmlns:a16="http://schemas.microsoft.com/office/drawing/2014/main" id="{0BEAFCA4-F620-F1A9-83CF-6E6ED41EC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3881" y="3158123"/>
            <a:ext cx="0" cy="84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03E1D41E-33F1-BBA5-1D82-99D9E6565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15" y="3662912"/>
            <a:ext cx="1187827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紧   急   指   针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3DA22FF6-DA60-983E-B148-D44EF583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610" y="3220857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窗   口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6A35FB60-70EA-1A11-F46E-6601E7E2A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289" y="2816734"/>
            <a:ext cx="1218326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确    认    号</a:t>
            </a: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7B0BA318-5B68-C466-0AA3-74A9B64BC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77E6166A-D66E-FD21-B8EE-CD41539BD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115" y="3153745"/>
            <a:ext cx="0" cy="4201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4A44D705-51EA-55B4-92B7-90B7182D9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8539" y="3158122"/>
            <a:ext cx="0" cy="4260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E30179B9-DBB4-9D44-07E6-414E5C3EE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C35A2CFB-B135-6696-13E6-9E1941160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762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1A9B94EF-EDC0-3561-3892-526B50800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993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35192DB0-A2E8-9B4B-A036-27B309244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4058" y="3158122"/>
            <a:ext cx="0" cy="4187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CB4AAB13-0E8F-19CE-8489-988000C6D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3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B427313D-0829-CCAB-AED8-C1CAF3A3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770683"/>
            <a:ext cx="63883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0CF8439-37E8-A154-EE62-C3D5F99C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272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Line 39">
            <a:extLst>
              <a:ext uri="{FF2B5EF4-FFF2-40B4-BE49-F238E27FC236}">
                <a16:creationId xmlns:a16="http://schemas.microsoft.com/office/drawing/2014/main" id="{5CD4EC64-9B31-1F1C-7F24-A657100EB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609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60C8A28A-B93A-8E9E-2CEA-11248A87A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591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A22B1CFA-4735-6E59-A327-2FE3CAB8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74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296D5D0D-F4F4-8467-1784-39B0C5D106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556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078FFB8C-D5C5-8BE4-3788-744A12CFC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538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082C3319-9686-FBA1-BFDA-6C5D4969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371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43F6A55E-2CCF-1032-2E56-6F066447A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3543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3A5FAB27-3C02-8EF2-DCF6-8AF9D6573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3366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4BF90339-962E-3BFB-9151-E9D062BF3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318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79E1C912-1B3B-74B6-3E20-3203D1EE8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301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0C085010-82AF-67BE-A44A-85987F6A7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83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3D33D374-78DE-1CA6-8BBC-25FAB9569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2659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A2024A36-B106-A57F-D1DB-CB978F616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248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17692FA1-BF8D-2566-60FE-637DFF259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081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50C6CC5E-CC4F-5B28-7007-8EB21D77F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63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4F52AC95-1948-B909-BCEE-3D33F0F41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0461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330F5C5E-09E2-441C-C091-3FE0714AB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028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4967666A-A641-18F8-1794-582210038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010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E61C7C5D-21C9-EC4A-A802-939F458FE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930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Line 58">
            <a:extLst>
              <a:ext uri="{FF2B5EF4-FFF2-40B4-BE49-F238E27FC236}">
                <a16:creationId xmlns:a16="http://schemas.microsoft.com/office/drawing/2014/main" id="{E4C786FB-921A-58BC-444A-07C750DE3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975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Line 59">
            <a:extLst>
              <a:ext uri="{FF2B5EF4-FFF2-40B4-BE49-F238E27FC236}">
                <a16:creationId xmlns:a16="http://schemas.microsoft.com/office/drawing/2014/main" id="{E68EC81A-932A-0992-D182-7A041D82D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57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Line 60">
            <a:extLst>
              <a:ext uri="{FF2B5EF4-FFF2-40B4-BE49-F238E27FC236}">
                <a16:creationId xmlns:a16="http://schemas.microsoft.com/office/drawing/2014/main" id="{702C161E-1AF5-F0EC-827E-6B0C33CBA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790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Line 61">
            <a:extLst>
              <a:ext uri="{FF2B5EF4-FFF2-40B4-BE49-F238E27FC236}">
                <a16:creationId xmlns:a16="http://schemas.microsoft.com/office/drawing/2014/main" id="{BE06AC87-185C-793A-459A-0AD4050AD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7732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Line 62">
            <a:extLst>
              <a:ext uri="{FF2B5EF4-FFF2-40B4-BE49-F238E27FC236}">
                <a16:creationId xmlns:a16="http://schemas.microsoft.com/office/drawing/2014/main" id="{7C8E8A37-8C45-923E-8A84-93A74B6E7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555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Line 63">
            <a:extLst>
              <a:ext uri="{FF2B5EF4-FFF2-40B4-BE49-F238E27FC236}">
                <a16:creationId xmlns:a16="http://schemas.microsoft.com/office/drawing/2014/main" id="{6A887B2F-00C4-A18A-AF3E-12179965F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737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Line 64">
            <a:extLst>
              <a:ext uri="{FF2B5EF4-FFF2-40B4-BE49-F238E27FC236}">
                <a16:creationId xmlns:a16="http://schemas.microsoft.com/office/drawing/2014/main" id="{F76A8218-0A61-8DF4-20D2-D01E1A60B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720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Line 65">
            <a:extLst>
              <a:ext uri="{FF2B5EF4-FFF2-40B4-BE49-F238E27FC236}">
                <a16:creationId xmlns:a16="http://schemas.microsoft.com/office/drawing/2014/main" id="{E179E24A-2888-7570-B162-95706AEC6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025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Line 66">
            <a:extLst>
              <a:ext uri="{FF2B5EF4-FFF2-40B4-BE49-F238E27FC236}">
                <a16:creationId xmlns:a16="http://schemas.microsoft.com/office/drawing/2014/main" id="{EDB0BA37-0025-6162-5C26-6B278DFEA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6848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Line 67">
            <a:extLst>
              <a:ext uri="{FF2B5EF4-FFF2-40B4-BE49-F238E27FC236}">
                <a16:creationId xmlns:a16="http://schemas.microsoft.com/office/drawing/2014/main" id="{8E6F8DBC-0EE0-F6D2-0B9E-AA54779BB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671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Line 68">
            <a:extLst>
              <a:ext uri="{FF2B5EF4-FFF2-40B4-BE49-F238E27FC236}">
                <a16:creationId xmlns:a16="http://schemas.microsoft.com/office/drawing/2014/main" id="{084F17EC-200D-84D5-117B-E5CC705A5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004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Line 69">
            <a:extLst>
              <a:ext uri="{FF2B5EF4-FFF2-40B4-BE49-F238E27FC236}">
                <a16:creationId xmlns:a16="http://schemas.microsoft.com/office/drawing/2014/main" id="{4DE7E121-ED33-C96E-E5A8-3518211BA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4827" y="1586859"/>
            <a:ext cx="0" cy="18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Line 70">
            <a:extLst>
              <a:ext uri="{FF2B5EF4-FFF2-40B4-BE49-F238E27FC236}">
                <a16:creationId xmlns:a16="http://schemas.microsoft.com/office/drawing/2014/main" id="{D8794940-EC9F-EEED-F992-7933EAD1D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4650" y="1648133"/>
            <a:ext cx="0" cy="12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91C445B7-CD53-14D6-AB67-50BC17E0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90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182B5A9D-0DF3-EC39-E512-2DE19745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86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2679770D-EFE2-2426-9A3A-4187CB1B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179" y="1525584"/>
            <a:ext cx="1331658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E7C5AEB6-5416-47DE-0955-60AAD9DBA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275" y="1525584"/>
            <a:ext cx="1331657" cy="1838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793818-6A47-D470-4CAB-86BF853B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815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347A6C-4982-84B1-D6C3-BC96175F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483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DFC74B-41B5-70F9-4F96-AA31BA43B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39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62EE41-C79B-1B02-7EE4-2BA1AF70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416" y="3169795"/>
            <a:ext cx="280527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0C544D-1C45-07AF-E5ED-04927D0C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698" y="3169795"/>
            <a:ext cx="286939" cy="6536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</a:p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7F2027-3DA1-2F6E-8CA2-F46F6466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07" y="1344239"/>
            <a:ext cx="7069244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 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0                          8                         16                        24                       31</a:t>
            </a:r>
          </a:p>
        </p:txBody>
      </p:sp>
      <p:sp>
        <p:nvSpPr>
          <p:cNvPr id="83" name="Line 82">
            <a:extLst>
              <a:ext uri="{FF2B5EF4-FFF2-40B4-BE49-F238E27FC236}">
                <a16:creationId xmlns:a16="http://schemas.microsoft.com/office/drawing/2014/main" id="{DAB75BA6-8D29-354E-B075-8AF13ADC28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6065" y="4015971"/>
            <a:ext cx="2982" cy="39536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Rectangle 105">
            <a:extLst>
              <a:ext uri="{FF2B5EF4-FFF2-40B4-BE49-F238E27FC236}">
                <a16:creationId xmlns:a16="http://schemas.microsoft.com/office/drawing/2014/main" id="{FEB933AD-9E3A-B8E7-B798-6F03FBC4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396" y="5102873"/>
            <a:ext cx="3906990" cy="455185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9B383AA6-3988-0E8C-3C14-C325B5A2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553" y="4056822"/>
            <a:ext cx="772451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填   充</a:t>
            </a: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99DD7F67-9987-163C-BD5D-447D3357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15" y="5177277"/>
            <a:ext cx="1466236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87" name="Rectangle 85">
            <a:extLst>
              <a:ext uri="{FF2B5EF4-FFF2-40B4-BE49-F238E27FC236}">
                <a16:creationId xmlns:a16="http://schemas.microsoft.com/office/drawing/2014/main" id="{538D17D1-93EE-356D-17D9-6B0FCE5D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77" y="5102871"/>
            <a:ext cx="1321219" cy="455185"/>
          </a:xfrm>
          <a:prstGeom prst="rect">
            <a:avLst/>
          </a:prstGeom>
          <a:solidFill>
            <a:srgbClr val="FFFFCC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Line 87">
            <a:extLst>
              <a:ext uri="{FF2B5EF4-FFF2-40B4-BE49-F238E27FC236}">
                <a16:creationId xmlns:a16="http://schemas.microsoft.com/office/drawing/2014/main" id="{1D97253E-2B8E-C98C-5B57-5BA6AF9E1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2395" y="5113084"/>
            <a:ext cx="0" cy="4551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Rectangle 88">
            <a:extLst>
              <a:ext uri="{FF2B5EF4-FFF2-40B4-BE49-F238E27FC236}">
                <a16:creationId xmlns:a16="http://schemas.microsoft.com/office/drawing/2014/main" id="{E8E36CC8-9160-C4EE-E082-13B561091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596" y="5221045"/>
            <a:ext cx="677013" cy="24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18A63940-4701-FBEC-EE25-723E79C1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053" y="5177277"/>
            <a:ext cx="1055867" cy="359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TCP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3" name="Rectangle 94">
            <a:extLst>
              <a:ext uri="{FF2B5EF4-FFF2-40B4-BE49-F238E27FC236}">
                <a16:creationId xmlns:a16="http://schemas.microsoft.com/office/drawing/2014/main" id="{789A1006-9201-3F08-3B53-6185D87F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246" y="5803033"/>
            <a:ext cx="5240139" cy="463939"/>
          </a:xfrm>
          <a:prstGeom prst="rect">
            <a:avLst/>
          </a:prstGeom>
          <a:noFill/>
          <a:ln w="19050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Rectangle 96">
            <a:extLst>
              <a:ext uri="{FF2B5EF4-FFF2-40B4-BE49-F238E27FC236}">
                <a16:creationId xmlns:a16="http://schemas.microsoft.com/office/drawing/2014/main" id="{91CD6FA5-FFC7-FE51-5D82-05B084CD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67" y="5857012"/>
            <a:ext cx="1384034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数据部分</a:t>
            </a:r>
          </a:p>
        </p:txBody>
      </p:sp>
      <p:sp>
        <p:nvSpPr>
          <p:cNvPr id="95" name="Rectangle 97">
            <a:extLst>
              <a:ext uri="{FF2B5EF4-FFF2-40B4-BE49-F238E27FC236}">
                <a16:creationId xmlns:a16="http://schemas.microsoft.com/office/drawing/2014/main" id="{9743F058-C838-2AD8-47DD-175A9C1AC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189" y="5867954"/>
            <a:ext cx="922369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98" name="Line 102">
            <a:extLst>
              <a:ext uri="{FF2B5EF4-FFF2-40B4-BE49-F238E27FC236}">
                <a16:creationId xmlns:a16="http://schemas.microsoft.com/office/drawing/2014/main" id="{898D2834-4B71-D4DC-A13A-FDB6C941E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70" y="1875725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9" name="Line 103">
            <a:extLst>
              <a:ext uri="{FF2B5EF4-FFF2-40B4-BE49-F238E27FC236}">
                <a16:creationId xmlns:a16="http://schemas.microsoft.com/office/drawing/2014/main" id="{F4EAF4FB-C810-16E8-CD04-600925ADE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99" y="4395292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1" name="灯片编号占位符 100">
            <a:extLst>
              <a:ext uri="{FF2B5EF4-FFF2-40B4-BE49-F238E27FC236}">
                <a16:creationId xmlns:a16="http://schemas.microsoft.com/office/drawing/2014/main" id="{6E761F1F-66E2-42D5-B5CD-A39A886E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05" name="标题 1">
            <a:extLst>
              <a:ext uri="{FF2B5EF4-FFF2-40B4-BE49-F238E27FC236}">
                <a16:creationId xmlns:a16="http://schemas.microsoft.com/office/drawing/2014/main" id="{F45A68E4-5E15-8FF1-72D0-F219397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的报文格式</a:t>
            </a:r>
            <a:r>
              <a:rPr lang="en-US" altLang="zh-CN" dirty="0">
                <a:sym typeface="+mn-lt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其他字段</a:t>
            </a:r>
          </a:p>
        </p:txBody>
      </p:sp>
      <p:sp>
        <p:nvSpPr>
          <p:cNvPr id="113" name="Line 33">
            <a:extLst>
              <a:ext uri="{FF2B5EF4-FFF2-40B4-BE49-F238E27FC236}">
                <a16:creationId xmlns:a16="http://schemas.microsoft.com/office/drawing/2014/main" id="{ECA95F5F-0A48-E2A3-A356-53BFBC5DD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910" y="1885210"/>
            <a:ext cx="19619" cy="211471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4445C7F1-D488-60A7-594F-2F9BCA17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565" y="2096057"/>
            <a:ext cx="486723" cy="213257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字节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固定</a:t>
            </a:r>
          </a:p>
          <a:p>
            <a:pPr algn="ctr" defTabSz="762000" eaLnBrk="0" hangingPunct="0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首部</a:t>
            </a:r>
          </a:p>
        </p:txBody>
      </p:sp>
      <p:sp>
        <p:nvSpPr>
          <p:cNvPr id="114" name="Line 96">
            <a:extLst>
              <a:ext uri="{FF2B5EF4-FFF2-40B4-BE49-F238E27FC236}">
                <a16:creationId xmlns:a16="http://schemas.microsoft.com/office/drawing/2014/main" id="{37BC8CA2-0677-88DD-886B-197647DECE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4842" y="1866229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Line 96">
            <a:extLst>
              <a:ext uri="{FF2B5EF4-FFF2-40B4-BE49-F238E27FC236}">
                <a16:creationId xmlns:a16="http://schemas.microsoft.com/office/drawing/2014/main" id="{FDD530BD-9AE8-3064-3205-F4A11A1C2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725" y="4009971"/>
            <a:ext cx="44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F9037A-25CE-4FFA-9C18-55EBF5A606B2}"/>
              </a:ext>
            </a:extLst>
          </p:cNvPr>
          <p:cNvSpPr txBox="1"/>
          <p:nvPr/>
        </p:nvSpPr>
        <p:spPr>
          <a:xfrm>
            <a:off x="8245572" y="1431098"/>
            <a:ext cx="3459826" cy="138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CWR 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和 </a:t>
            </a: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ECE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：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CWR</a:t>
            </a:r>
            <a:r>
              <a:rPr lang="zh-CN" altLang="en-US" sz="2400" dirty="0">
                <a:cs typeface="+mn-ea"/>
                <a:sym typeface="+mn-lt"/>
              </a:rPr>
              <a:t>拥塞窗口减小标志</a:t>
            </a:r>
            <a:endParaRPr lang="en-US" altLang="zh-CN" sz="2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cs typeface="+mn-ea"/>
                <a:sym typeface="+mn-lt"/>
              </a:rPr>
              <a:t>ECN</a:t>
            </a:r>
            <a:r>
              <a:rPr lang="zh-CN" altLang="en-US" sz="2400" dirty="0">
                <a:cs typeface="+mn-ea"/>
                <a:sym typeface="+mn-lt"/>
              </a:rPr>
              <a:t>响应标志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D6BA87-6510-7909-5606-ECCAFBAA0619}"/>
              </a:ext>
            </a:extLst>
          </p:cNvPr>
          <p:cNvSpPr txBox="1"/>
          <p:nvPr/>
        </p:nvSpPr>
        <p:spPr>
          <a:xfrm>
            <a:off x="8270519" y="3528084"/>
            <a:ext cx="3459826" cy="1828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选项 和 填充字段：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变长的选项字段，加上填充字段，保证首部长度是</a:t>
            </a:r>
            <a:r>
              <a:rPr lang="en-US" altLang="zh-CN" sz="2400" dirty="0">
                <a:cs typeface="+mn-ea"/>
                <a:sym typeface="+mn-lt"/>
              </a:rPr>
              <a:t>4</a:t>
            </a:r>
            <a:r>
              <a:rPr lang="zh-CN" altLang="en-US" sz="2400" dirty="0">
                <a:cs typeface="+mn-ea"/>
                <a:sym typeface="+mn-lt"/>
              </a:rPr>
              <a:t>的整数倍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77BA33-1E9E-81BC-6D32-7B5C50BF05D6}"/>
              </a:ext>
            </a:extLst>
          </p:cNvPr>
          <p:cNvSpPr txBox="1"/>
          <p:nvPr/>
        </p:nvSpPr>
        <p:spPr>
          <a:xfrm>
            <a:off x="-28209" y="2583413"/>
            <a:ext cx="665952" cy="1292394"/>
          </a:xfrm>
          <a:prstGeom prst="rect">
            <a:avLst/>
          </a:prstGeom>
          <a:noFill/>
        </p:spPr>
        <p:txBody>
          <a:bodyPr vert="wordArtVertRtl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长度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?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AA9D4588-5EEE-2E41-CD13-8AC02B3CE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00" y="3229610"/>
            <a:ext cx="620364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200" b="1" dirty="0">
                <a:cs typeface="+mn-ea"/>
                <a:sym typeface="+mn-lt"/>
              </a:rPr>
              <a:t>保   留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390961D-AA03-2DAA-8EA8-8A90612D3FD3}"/>
              </a:ext>
            </a:extLst>
          </p:cNvPr>
          <p:cNvGrpSpPr/>
          <p:nvPr/>
        </p:nvGrpSpPr>
        <p:grpSpPr>
          <a:xfrm>
            <a:off x="2682516" y="3163319"/>
            <a:ext cx="498245" cy="665313"/>
            <a:chOff x="10746603" y="704755"/>
            <a:chExt cx="498245" cy="665313"/>
          </a:xfrm>
        </p:grpSpPr>
        <p:sp>
          <p:nvSpPr>
            <p:cNvPr id="88" name="Line 24">
              <a:extLst>
                <a:ext uri="{FF2B5EF4-FFF2-40B4-BE49-F238E27FC236}">
                  <a16:creationId xmlns:a16="http://schemas.microsoft.com/office/drawing/2014/main" id="{EDCE886D-35F1-6EC5-44C0-4DC802912C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3444" y="704755"/>
              <a:ext cx="0" cy="4260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2" name="Line 25">
              <a:extLst>
                <a:ext uri="{FF2B5EF4-FFF2-40B4-BE49-F238E27FC236}">
                  <a16:creationId xmlns:a16="http://schemas.microsoft.com/office/drawing/2014/main" id="{09194DF4-337B-6A5C-A9BF-A4608AA4C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7740" y="704755"/>
              <a:ext cx="0" cy="4187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6" name="Rectangle 79">
              <a:extLst>
                <a:ext uri="{FF2B5EF4-FFF2-40B4-BE49-F238E27FC236}">
                  <a16:creationId xmlns:a16="http://schemas.microsoft.com/office/drawing/2014/main" id="{E836F44B-9842-AA61-87FF-254A65EC2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4321" y="716428"/>
              <a:ext cx="280527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rgbClr val="C00000"/>
                  </a:solidFill>
                  <a:cs typeface="+mn-ea"/>
                  <a:sym typeface="+mn-lt"/>
                </a:rPr>
                <a:t>E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rgbClr val="C00000"/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rgbClr val="C00000"/>
                  </a:solidFill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97" name="Rectangle 80">
              <a:extLst>
                <a:ext uri="{FF2B5EF4-FFF2-40B4-BE49-F238E27FC236}">
                  <a16:creationId xmlns:a16="http://schemas.microsoft.com/office/drawing/2014/main" id="{183F1657-D565-BFAE-ECEE-7BE9D154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6603" y="716428"/>
              <a:ext cx="309381" cy="653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rgbClr val="C00000"/>
                  </a:solidFill>
                  <a:cs typeface="+mn-ea"/>
                  <a:sym typeface="+mn-lt"/>
                </a:rPr>
                <a:t>C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rgbClr val="C00000"/>
                  </a:solidFill>
                  <a:cs typeface="+mn-ea"/>
                  <a:sym typeface="+mn-lt"/>
                </a:rPr>
                <a:t>W</a:t>
              </a:r>
            </a:p>
            <a:p>
              <a:pPr defTabSz="762000" eaLnBrk="0" hangingPunct="0">
                <a:lnSpc>
                  <a:spcPct val="120000"/>
                </a:lnSpc>
              </a:pPr>
              <a:r>
                <a:rPr kumimoji="1" lang="en-US" altLang="zh-CN" sz="1050" b="1" dirty="0">
                  <a:solidFill>
                    <a:srgbClr val="C00000"/>
                  </a:solidFill>
                  <a:cs typeface="+mn-ea"/>
                  <a:sym typeface="+mn-lt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176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41165-A67B-4106-9209-B815F15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D6E269-3596-6D9D-88F3-677B7763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：发送窗口的大小是如何设定的？</a:t>
            </a:r>
          </a:p>
        </p:txBody>
      </p:sp>
      <p:graphicFrame>
        <p:nvGraphicFramePr>
          <p:cNvPr id="16" name="内容占位符 15">
            <a:extLst>
              <a:ext uri="{FF2B5EF4-FFF2-40B4-BE49-F238E27FC236}">
                <a16:creationId xmlns:a16="http://schemas.microsoft.com/office/drawing/2014/main" id="{70715A46-4C1F-B27F-E7BA-2A9DD63E252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50789882"/>
              </p:ext>
            </p:extLst>
          </p:nvPr>
        </p:nvGraphicFramePr>
        <p:xfrm>
          <a:off x="660400" y="1136505"/>
          <a:ext cx="108585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43EBB6A-0E0F-9295-9FB1-65F4FE8F2FF3}"/>
              </a:ext>
            </a:extLst>
          </p:cNvPr>
          <p:cNvSpPr txBox="1"/>
          <p:nvPr/>
        </p:nvSpPr>
        <p:spPr>
          <a:xfrm>
            <a:off x="3667594" y="5526139"/>
            <a:ext cx="5296525" cy="49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注：发送窗口取这两个窗口的最小值</a:t>
            </a:r>
          </a:p>
        </p:txBody>
      </p:sp>
    </p:spTree>
    <p:extLst>
      <p:ext uri="{BB962C8B-B14F-4D97-AF65-F5344CB8AC3E}">
        <p14:creationId xmlns:p14="http://schemas.microsoft.com/office/powerpoint/2010/main" val="2550559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63421C-A331-0D02-B82F-469FBF1E6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30299"/>
            <a:ext cx="5231685" cy="510540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sym typeface="+mn-lt"/>
              </a:rPr>
              <a:t>方法一：主机接口线路的物理带宽</a:t>
            </a:r>
            <a:endParaRPr lang="en-US" altLang="zh-CN" dirty="0">
              <a:solidFill>
                <a:srgbClr val="FF0000"/>
              </a:solidFill>
              <a:latin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+mn-ea"/>
                <a:sym typeface="+mn-lt"/>
              </a:rPr>
              <a:t>不可行！</a:t>
            </a:r>
            <a:endParaRPr lang="en-US" altLang="zh-CN" dirty="0">
              <a:solidFill>
                <a:srgbClr val="FF0000"/>
              </a:solidFill>
              <a:latin typeface="+mn-ea"/>
              <a:sym typeface="+mn-lt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r>
              <a:rPr lang="en-US" altLang="zh-CN" sz="2000" dirty="0">
                <a:latin typeface="+mn-ea"/>
                <a:sym typeface="+mn-lt"/>
              </a:rPr>
              <a:t>1.</a:t>
            </a:r>
            <a:r>
              <a:rPr lang="zh-CN" altLang="en-US" sz="2000" dirty="0">
                <a:latin typeface="+mn-ea"/>
                <a:sym typeface="+mn-lt"/>
              </a:rPr>
              <a:t>主机间可能经过很多中间设备，中间存在低速线路</a:t>
            </a:r>
            <a:endParaRPr lang="en-US" altLang="zh-CN" sz="2000" dirty="0">
              <a:latin typeface="+mn-ea"/>
              <a:sym typeface="+mn-lt"/>
            </a:endParaRPr>
          </a:p>
          <a:p>
            <a:r>
              <a:rPr lang="en-US" altLang="zh-CN" sz="2000" dirty="0">
                <a:latin typeface="+mn-ea"/>
                <a:sym typeface="+mn-lt"/>
              </a:rPr>
              <a:t>2.</a:t>
            </a:r>
            <a:r>
              <a:rPr lang="zh-CN" altLang="en-US" sz="2000" dirty="0">
                <a:latin typeface="+mn-ea"/>
                <a:sym typeface="+mn-lt"/>
              </a:rPr>
              <a:t>中间线路都是多人</a:t>
            </a:r>
            <a:r>
              <a:rPr lang="en-US" altLang="zh-CN" sz="2000" dirty="0">
                <a:latin typeface="+mn-ea"/>
                <a:sym typeface="+mn-lt"/>
              </a:rPr>
              <a:t>/</a:t>
            </a:r>
            <a:r>
              <a:rPr lang="zh-CN" altLang="en-US" sz="2000" dirty="0">
                <a:latin typeface="+mn-ea"/>
                <a:sym typeface="+mn-lt"/>
              </a:rPr>
              <a:t>主机共享的，可用带宽不可知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CFF409-1E52-8E73-D920-366BE7D8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如何知道线路带宽？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58CDF1-FAB5-4114-A925-E640E9F9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4954075F-AD08-DF2B-903A-8E455B032D00}"/>
              </a:ext>
            </a:extLst>
          </p:cNvPr>
          <p:cNvSpPr txBox="1">
            <a:spLocks/>
          </p:cNvSpPr>
          <p:nvPr/>
        </p:nvSpPr>
        <p:spPr>
          <a:xfrm>
            <a:off x="6489795" y="1202689"/>
            <a:ext cx="5149027" cy="504093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方法二：？？？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zh-CN" altLang="en-US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zh-CN" altLang="en-US" sz="13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3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试！</a:t>
            </a:r>
            <a:endParaRPr lang="zh-CN" altLang="en-US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523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C0B57984-0CA4-0585-C8A6-0813ACD8A2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259703"/>
              </p:ext>
            </p:extLst>
          </p:nvPr>
        </p:nvGraphicFramePr>
        <p:xfrm>
          <a:off x="847437" y="31078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161281-547B-438B-8492-D8255BAF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40981E-2735-4CC6-5C67-04867644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如何知道线路带宽？</a:t>
            </a:r>
            <a:r>
              <a:rPr lang="en-US" altLang="zh-CN" dirty="0">
                <a:sym typeface="+mn-lt"/>
              </a:rPr>
              <a:t>---</a:t>
            </a:r>
            <a:r>
              <a:rPr lang="zh-CN" altLang="en-US" dirty="0">
                <a:sym typeface="+mn-lt"/>
              </a:rPr>
              <a:t>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60B353-0237-3A9E-620A-0EFABCB8870A}"/>
              </a:ext>
            </a:extLst>
          </p:cNvPr>
          <p:cNvSpPr txBox="1"/>
          <p:nvPr/>
        </p:nvSpPr>
        <p:spPr>
          <a:xfrm>
            <a:off x="660400" y="1182571"/>
            <a:ext cx="10858500" cy="138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探测线路带宽的思想：</a:t>
            </a:r>
            <a:r>
              <a:rPr lang="zh-CN" altLang="en-US" sz="2400" dirty="0">
                <a:cs typeface="+mn-ea"/>
                <a:sym typeface="+mn-lt"/>
              </a:rPr>
              <a:t>初始窗口设为</a:t>
            </a:r>
            <a:r>
              <a:rPr lang="en-US" altLang="zh-CN" sz="2400" dirty="0">
                <a:cs typeface="+mn-ea"/>
                <a:sym typeface="+mn-lt"/>
              </a:rPr>
              <a:t>1MSS</a:t>
            </a:r>
            <a:r>
              <a:rPr lang="zh-CN" altLang="en-US" sz="2400" dirty="0">
                <a:cs typeface="+mn-ea"/>
                <a:sym typeface="+mn-lt"/>
              </a:rPr>
              <a:t>（</a:t>
            </a:r>
            <a:r>
              <a:rPr lang="en-US" altLang="zh-CN" sz="2400" dirty="0">
                <a:cs typeface="+mn-ea"/>
                <a:sym typeface="+mn-lt"/>
              </a:rPr>
              <a:t>Max Segment Size</a:t>
            </a:r>
            <a:r>
              <a:rPr lang="zh-CN" altLang="en-US" sz="2400" dirty="0">
                <a:cs typeface="+mn-ea"/>
                <a:sym typeface="+mn-lt"/>
              </a:rPr>
              <a:t>），第一次发</a:t>
            </a:r>
            <a:r>
              <a:rPr lang="en-US" altLang="zh-CN" sz="2400" dirty="0">
                <a:cs typeface="+mn-ea"/>
                <a:sym typeface="+mn-lt"/>
              </a:rPr>
              <a:t>1</a:t>
            </a:r>
            <a:r>
              <a:rPr lang="zh-CN" altLang="en-US" sz="2400" dirty="0">
                <a:cs typeface="+mn-ea"/>
                <a:sym typeface="+mn-lt"/>
              </a:rPr>
              <a:t>个</a:t>
            </a:r>
            <a:r>
              <a:rPr lang="en-US" altLang="zh-CN" sz="2400" dirty="0">
                <a:cs typeface="+mn-ea"/>
                <a:sym typeface="+mn-lt"/>
              </a:rPr>
              <a:t>MSS</a:t>
            </a:r>
            <a:r>
              <a:rPr lang="zh-CN" altLang="en-US" sz="2400" dirty="0">
                <a:cs typeface="+mn-ea"/>
                <a:sym typeface="+mn-lt"/>
              </a:rPr>
              <a:t>，收到确认报文后，尝试增大发送窗口，当超过线路最大带宽后，必然产生丢包，通过此法探测到线路的最大可用带宽。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E8C6F8-EAFD-2BA2-4AF6-C1B604F926FD}"/>
              </a:ext>
            </a:extLst>
          </p:cNvPr>
          <p:cNvSpPr txBox="1"/>
          <p:nvPr/>
        </p:nvSpPr>
        <p:spPr>
          <a:xfrm>
            <a:off x="1484416" y="6044088"/>
            <a:ext cx="6097978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每过一个</a:t>
            </a:r>
            <a:r>
              <a:rPr lang="en-US" altLang="zh-CN" dirty="0">
                <a:cs typeface="+mn-ea"/>
                <a:sym typeface="+mn-lt"/>
              </a:rPr>
              <a:t>RTT</a:t>
            </a:r>
            <a:r>
              <a:rPr lang="zh-CN" altLang="en-US" dirty="0">
                <a:cs typeface="+mn-ea"/>
                <a:sym typeface="+mn-lt"/>
              </a:rPr>
              <a:t>周期，发送窗口</a:t>
            </a:r>
            <a:r>
              <a:rPr lang="en-US" altLang="zh-CN" dirty="0">
                <a:cs typeface="+mn-ea"/>
                <a:sym typeface="+mn-lt"/>
              </a:rPr>
              <a:t>+1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BFB33A-63CC-5BDC-261F-F7AB5B8E5F74}"/>
              </a:ext>
            </a:extLst>
          </p:cNvPr>
          <p:cNvSpPr txBox="1"/>
          <p:nvPr/>
        </p:nvSpPr>
        <p:spPr>
          <a:xfrm>
            <a:off x="7196447" y="6044088"/>
            <a:ext cx="6097978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每过一个</a:t>
            </a:r>
            <a:r>
              <a:rPr lang="en-US" altLang="zh-CN" dirty="0">
                <a:cs typeface="+mn-ea"/>
                <a:sym typeface="+mn-lt"/>
              </a:rPr>
              <a:t>RTT</a:t>
            </a:r>
            <a:r>
              <a:rPr lang="zh-CN" altLang="en-US" dirty="0">
                <a:cs typeface="+mn-ea"/>
                <a:sym typeface="+mn-lt"/>
              </a:rPr>
              <a:t>周期，发送窗口</a:t>
            </a:r>
            <a:r>
              <a:rPr lang="en-US" altLang="zh-CN" dirty="0">
                <a:cs typeface="+mn-ea"/>
                <a:sym typeface="+mn-lt"/>
              </a:rPr>
              <a:t>*2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817133-8DA3-FE76-443C-89DF165694DB}"/>
              </a:ext>
            </a:extLst>
          </p:cNvPr>
          <p:cNvSpPr txBox="1"/>
          <p:nvPr/>
        </p:nvSpPr>
        <p:spPr>
          <a:xfrm>
            <a:off x="795647" y="2549631"/>
            <a:ext cx="4488874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增长太慢了，啥时候才能试出来？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95B2717-67F1-F4B6-7DB7-F7E57BC90E9F}"/>
              </a:ext>
            </a:extLst>
          </p:cNvPr>
          <p:cNvSpPr/>
          <p:nvPr/>
        </p:nvSpPr>
        <p:spPr>
          <a:xfrm>
            <a:off x="5629756" y="4224389"/>
            <a:ext cx="624774" cy="5564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9DD45CBA-6CBD-D775-8D84-12F1B18BF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86521"/>
              </p:ext>
            </p:extLst>
          </p:nvPr>
        </p:nvGraphicFramePr>
        <p:xfrm>
          <a:off x="6413059" y="313867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7F342904-0F93-7D31-A879-0415410629F3}"/>
              </a:ext>
            </a:extLst>
          </p:cNvPr>
          <p:cNvSpPr txBox="1"/>
          <p:nvPr/>
        </p:nvSpPr>
        <p:spPr>
          <a:xfrm>
            <a:off x="963798" y="3138672"/>
            <a:ext cx="443198" cy="1409109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窗口大小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E76F18-2C35-246A-9BAE-B0992387280E}"/>
              </a:ext>
            </a:extLst>
          </p:cNvPr>
          <p:cNvSpPr txBox="1"/>
          <p:nvPr/>
        </p:nvSpPr>
        <p:spPr>
          <a:xfrm>
            <a:off x="4037111" y="5240856"/>
            <a:ext cx="2058889" cy="328551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传输轮次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RTT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960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"/>
        </p:bldSub>
      </p:bldGraphic>
      <p:bldP spid="14" grpId="0" animBg="1"/>
      <p:bldGraphic spid="16" grpId="0" uiExpand="1">
        <p:bldSub>
          <a:bldChart bld="series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0B0016-57FE-4522-913C-1FCD2A1D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40981E-2735-4CC6-5C67-04867644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如何知道线路带宽？</a:t>
            </a:r>
            <a:r>
              <a:rPr lang="en-US" altLang="zh-CN" dirty="0">
                <a:sym typeface="+mn-lt"/>
              </a:rPr>
              <a:t>---</a:t>
            </a:r>
            <a:r>
              <a:rPr lang="zh-CN" altLang="en-US" dirty="0">
                <a:sym typeface="+mn-lt"/>
              </a:rPr>
              <a:t>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817133-8DA3-FE76-443C-89DF165694DB}"/>
              </a:ext>
            </a:extLst>
          </p:cNvPr>
          <p:cNvSpPr txBox="1"/>
          <p:nvPr/>
        </p:nvSpPr>
        <p:spPr>
          <a:xfrm>
            <a:off x="1087374" y="5828871"/>
            <a:ext cx="4048168" cy="43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几个</a:t>
            </a:r>
            <a:r>
              <a:rPr lang="en-US" altLang="zh-CN" sz="2000" dirty="0">
                <a:solidFill>
                  <a:srgbClr val="FF0000"/>
                </a:solidFill>
                <a:cs typeface="+mn-ea"/>
                <a:sym typeface="+mn-lt"/>
              </a:rPr>
              <a:t>RTT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后，每次增长也太大了！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95B2717-67F1-F4B6-7DB7-F7E57BC90E9F}"/>
              </a:ext>
            </a:extLst>
          </p:cNvPr>
          <p:cNvSpPr/>
          <p:nvPr/>
        </p:nvSpPr>
        <p:spPr>
          <a:xfrm>
            <a:off x="5415148" y="4179063"/>
            <a:ext cx="1140031" cy="5564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8B7336-E1BF-3E3F-04E2-F010A3F8385F}"/>
              </a:ext>
            </a:extLst>
          </p:cNvPr>
          <p:cNvSpPr txBox="1"/>
          <p:nvPr/>
        </p:nvSpPr>
        <p:spPr>
          <a:xfrm>
            <a:off x="5415148" y="5855158"/>
            <a:ext cx="7009075" cy="39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超过一定阈值后，每</a:t>
            </a:r>
            <a:r>
              <a:rPr lang="en-US" altLang="zh-CN" dirty="0">
                <a:cs typeface="+mn-ea"/>
                <a:sym typeface="+mn-lt"/>
              </a:rPr>
              <a:t>RTT</a:t>
            </a:r>
            <a:r>
              <a:rPr lang="zh-CN" altLang="en-US" dirty="0">
                <a:cs typeface="+mn-ea"/>
                <a:sym typeface="+mn-lt"/>
              </a:rPr>
              <a:t>，改用加法增长发送窗口</a:t>
            </a:r>
            <a:r>
              <a:rPr lang="en-US" altLang="zh-CN" dirty="0">
                <a:cs typeface="+mn-ea"/>
                <a:sym typeface="+mn-lt"/>
              </a:rPr>
              <a:t>+1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D4CBB-93A5-0B4B-E872-18A68547A56A}"/>
              </a:ext>
            </a:extLst>
          </p:cNvPr>
          <p:cNvSpPr txBox="1"/>
          <p:nvPr/>
        </p:nvSpPr>
        <p:spPr>
          <a:xfrm>
            <a:off x="587777" y="1263302"/>
            <a:ext cx="11196391" cy="138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cs typeface="+mn-ea"/>
                <a:sym typeface="+mn-lt"/>
              </a:rPr>
              <a:t>几个</a:t>
            </a:r>
            <a:r>
              <a:rPr lang="en-US" altLang="zh-CN" sz="2400" dirty="0">
                <a:cs typeface="+mn-ea"/>
                <a:sym typeface="+mn-lt"/>
              </a:rPr>
              <a:t>RTT</a:t>
            </a:r>
            <a:r>
              <a:rPr lang="zh-CN" altLang="en-US" sz="2400" dirty="0">
                <a:cs typeface="+mn-ea"/>
                <a:sym typeface="+mn-lt"/>
              </a:rPr>
              <a:t>之后，由于发送窗口是指数增长，几个</a:t>
            </a:r>
            <a:r>
              <a:rPr lang="en-US" altLang="zh-CN" sz="2400" dirty="0">
                <a:cs typeface="+mn-ea"/>
                <a:sym typeface="+mn-lt"/>
              </a:rPr>
              <a:t>RTT</a:t>
            </a:r>
            <a:r>
              <a:rPr lang="zh-CN" altLang="en-US" sz="2400" dirty="0">
                <a:cs typeface="+mn-ea"/>
                <a:sym typeface="+mn-lt"/>
              </a:rPr>
              <a:t>之后，每次增长的窗口值将很大，一旦超过线路带宽，一次将可能发出线路带宽两倍的数据，瞬间塞满线路并造成严重拥堵的恶劣影响。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A72557-9DE1-2920-0F4D-50728E15CE9A}"/>
              </a:ext>
            </a:extLst>
          </p:cNvPr>
          <p:cNvSpPr txBox="1"/>
          <p:nvPr/>
        </p:nvSpPr>
        <p:spPr>
          <a:xfrm>
            <a:off x="6096000" y="6435977"/>
            <a:ext cx="6097978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思考：这个阈值的初始值设为多少合适？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2C907278-D9BB-B1EA-55F4-36282057D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252116"/>
              </p:ext>
            </p:extLst>
          </p:nvPr>
        </p:nvGraphicFramePr>
        <p:xfrm>
          <a:off x="669882" y="303800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0C0A1AA-031E-0E41-06B0-44BEA969C7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8523036"/>
              </p:ext>
            </p:extLst>
          </p:nvPr>
        </p:nvGraphicFramePr>
        <p:xfrm>
          <a:off x="6555179" y="308567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3215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  <p:bldGraphic spid="13" grpId="0" uiExpand="1">
        <p:bldSub>
          <a:bldChart bld="series"/>
        </p:bldSub>
      </p:bldGraphic>
      <p:bldGraphic spid="15" grpId="0" uiExpand="1">
        <p:bldSub>
          <a:bldChart bld="series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20F41D85-4F41-0468-8E3D-F851439F0435}"/>
              </a:ext>
            </a:extLst>
          </p:cNvPr>
          <p:cNvGraphicFramePr>
            <a:graphicFrameLocks/>
          </p:cNvGraphicFramePr>
          <p:nvPr/>
        </p:nvGraphicFramePr>
        <p:xfrm>
          <a:off x="6544494" y="3776353"/>
          <a:ext cx="4575175" cy="275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155E36-94C8-426E-A81F-9DCB862E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6</a:t>
            </a:fld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C9E3B11-0524-1E44-A122-B29BEEAA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回顾：物理层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线路上物理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“信号”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的传输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7B3377-22FA-E81B-AB0D-6892B7402468}"/>
              </a:ext>
            </a:extLst>
          </p:cNvPr>
          <p:cNvSpPr/>
          <p:nvPr/>
        </p:nvSpPr>
        <p:spPr>
          <a:xfrm>
            <a:off x="1072331" y="3776354"/>
            <a:ext cx="4575175" cy="2755899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D5C67F-F024-3C93-7EB5-9DBDBBF22797}"/>
              </a:ext>
            </a:extLst>
          </p:cNvPr>
          <p:cNvSpPr txBox="1"/>
          <p:nvPr/>
        </p:nvSpPr>
        <p:spPr>
          <a:xfrm>
            <a:off x="1072331" y="3776353"/>
            <a:ext cx="1210588" cy="429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cs typeface="+mn-ea"/>
                <a:sym typeface="+mn-lt"/>
              </a:rPr>
              <a:t>数字信道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707274-37E7-7C5A-E88A-8B87D4329E46}"/>
              </a:ext>
            </a:extLst>
          </p:cNvPr>
          <p:cNvSpPr txBox="1"/>
          <p:nvPr/>
        </p:nvSpPr>
        <p:spPr>
          <a:xfrm>
            <a:off x="6544494" y="3776353"/>
            <a:ext cx="1210588" cy="429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cs typeface="+mn-ea"/>
                <a:sym typeface="+mn-lt"/>
              </a:rPr>
              <a:t>模拟信道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8C6A8E-CC1E-62B8-0CF5-10DA6DD4D049}"/>
              </a:ext>
            </a:extLst>
          </p:cNvPr>
          <p:cNvGrpSpPr/>
          <p:nvPr/>
        </p:nvGrpSpPr>
        <p:grpSpPr>
          <a:xfrm>
            <a:off x="1178560" y="3891280"/>
            <a:ext cx="4371473" cy="2522863"/>
            <a:chOff x="1178560" y="3891280"/>
            <a:chExt cx="4371473" cy="2522863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BBFE14A-1FA9-4854-E3F2-3704599EEE8E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" y="4287520"/>
              <a:ext cx="4348480" cy="0"/>
            </a:xfrm>
            <a:prstGeom prst="line">
              <a:avLst/>
            </a:prstGeom>
            <a:ln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2CB1EF-1B81-2626-E1E3-B954AAABA95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78" y="4704080"/>
              <a:ext cx="4348480" cy="0"/>
            </a:xfrm>
            <a:prstGeom prst="line">
              <a:avLst/>
            </a:prstGeom>
            <a:ln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B74EC9A-8F1F-66CF-CC33-7298C3856993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" y="5154303"/>
              <a:ext cx="4348480" cy="0"/>
            </a:xfrm>
            <a:prstGeom prst="line">
              <a:avLst/>
            </a:prstGeom>
            <a:ln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F638F5C-31BA-79C4-A0D7-79C742A20D6D}"/>
                </a:ext>
              </a:extLst>
            </p:cNvPr>
            <p:cNvCxnSpPr>
              <a:cxnSpLocks/>
            </p:cNvCxnSpPr>
            <p:nvPr/>
          </p:nvCxnSpPr>
          <p:spPr>
            <a:xfrm>
              <a:off x="1194435" y="5547360"/>
              <a:ext cx="4348480" cy="0"/>
            </a:xfrm>
            <a:prstGeom prst="line">
              <a:avLst/>
            </a:prstGeom>
            <a:ln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0E66520-8880-C63E-5BF8-F6806B64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201553" y="5963920"/>
              <a:ext cx="4348480" cy="0"/>
            </a:xfrm>
            <a:prstGeom prst="line">
              <a:avLst/>
            </a:prstGeom>
            <a:ln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73EA770-B67D-2C98-8760-CEF21E740D81}"/>
                </a:ext>
              </a:extLst>
            </p:cNvPr>
            <p:cNvCxnSpPr>
              <a:cxnSpLocks/>
            </p:cNvCxnSpPr>
            <p:nvPr/>
          </p:nvCxnSpPr>
          <p:spPr>
            <a:xfrm>
              <a:off x="1194435" y="6414143"/>
              <a:ext cx="4348480" cy="0"/>
            </a:xfrm>
            <a:prstGeom prst="line">
              <a:avLst/>
            </a:prstGeom>
            <a:ln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933AF2F-BD48-8551-C58A-E42161A1A8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1553" y="3891280"/>
              <a:ext cx="4348480" cy="0"/>
            </a:xfrm>
            <a:prstGeom prst="line">
              <a:avLst/>
            </a:prstGeom>
            <a:ln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68EF71D-F970-15FB-1AD6-D38335B68250}"/>
              </a:ext>
            </a:extLst>
          </p:cNvPr>
          <p:cNvSpPr/>
          <p:nvPr/>
        </p:nvSpPr>
        <p:spPr>
          <a:xfrm>
            <a:off x="1280160" y="4297680"/>
            <a:ext cx="3931920" cy="1696720"/>
          </a:xfrm>
          <a:custGeom>
            <a:avLst/>
            <a:gdLst>
              <a:gd name="connsiteX0" fmla="*/ 0 w 3931920"/>
              <a:gd name="connsiteY0" fmla="*/ 853440 h 1696720"/>
              <a:gd name="connsiteX1" fmla="*/ 0 w 3931920"/>
              <a:gd name="connsiteY1" fmla="*/ 1686560 h 1696720"/>
              <a:gd name="connsiteX2" fmla="*/ 416560 w 3931920"/>
              <a:gd name="connsiteY2" fmla="*/ 1686560 h 1696720"/>
              <a:gd name="connsiteX3" fmla="*/ 416560 w 3931920"/>
              <a:gd name="connsiteY3" fmla="*/ 0 h 1696720"/>
              <a:gd name="connsiteX4" fmla="*/ 924560 w 3931920"/>
              <a:gd name="connsiteY4" fmla="*/ 0 h 1696720"/>
              <a:gd name="connsiteX5" fmla="*/ 934720 w 3931920"/>
              <a:gd name="connsiteY5" fmla="*/ 1676400 h 1696720"/>
              <a:gd name="connsiteX6" fmla="*/ 1879600 w 3931920"/>
              <a:gd name="connsiteY6" fmla="*/ 1666240 h 1696720"/>
              <a:gd name="connsiteX7" fmla="*/ 1879600 w 3931920"/>
              <a:gd name="connsiteY7" fmla="*/ 0 h 1696720"/>
              <a:gd name="connsiteX8" fmla="*/ 2387600 w 3931920"/>
              <a:gd name="connsiteY8" fmla="*/ 10160 h 1696720"/>
              <a:gd name="connsiteX9" fmla="*/ 2407920 w 3931920"/>
              <a:gd name="connsiteY9" fmla="*/ 1676400 h 1696720"/>
              <a:gd name="connsiteX10" fmla="*/ 2895600 w 3931920"/>
              <a:gd name="connsiteY10" fmla="*/ 1676400 h 1696720"/>
              <a:gd name="connsiteX11" fmla="*/ 2885440 w 3931920"/>
              <a:gd name="connsiteY11" fmla="*/ 0 h 1696720"/>
              <a:gd name="connsiteX12" fmla="*/ 3393440 w 3931920"/>
              <a:gd name="connsiteY12" fmla="*/ 10160 h 1696720"/>
              <a:gd name="connsiteX13" fmla="*/ 3403600 w 3931920"/>
              <a:gd name="connsiteY13" fmla="*/ 1696720 h 1696720"/>
              <a:gd name="connsiteX14" fmla="*/ 3931920 w 3931920"/>
              <a:gd name="connsiteY14" fmla="*/ 1686560 h 1696720"/>
              <a:gd name="connsiteX15" fmla="*/ 3921760 w 3931920"/>
              <a:gd name="connsiteY15" fmla="*/ 833120 h 1696720"/>
              <a:gd name="connsiteX16" fmla="*/ 3921760 w 3931920"/>
              <a:gd name="connsiteY16" fmla="*/ 853440 h 16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31920" h="1696720">
                <a:moveTo>
                  <a:pt x="0" y="853440"/>
                </a:moveTo>
                <a:lnTo>
                  <a:pt x="0" y="1686560"/>
                </a:lnTo>
                <a:lnTo>
                  <a:pt x="416560" y="1686560"/>
                </a:lnTo>
                <a:lnTo>
                  <a:pt x="416560" y="0"/>
                </a:lnTo>
                <a:lnTo>
                  <a:pt x="924560" y="0"/>
                </a:lnTo>
                <a:cubicBezTo>
                  <a:pt x="927947" y="558800"/>
                  <a:pt x="931333" y="1117600"/>
                  <a:pt x="934720" y="1676400"/>
                </a:cubicBezTo>
                <a:lnTo>
                  <a:pt x="1879600" y="1666240"/>
                </a:lnTo>
                <a:lnTo>
                  <a:pt x="1879600" y="0"/>
                </a:lnTo>
                <a:lnTo>
                  <a:pt x="2387600" y="10160"/>
                </a:lnTo>
                <a:lnTo>
                  <a:pt x="2407920" y="1676400"/>
                </a:lnTo>
                <a:lnTo>
                  <a:pt x="2895600" y="1676400"/>
                </a:lnTo>
                <a:cubicBezTo>
                  <a:pt x="2892213" y="1117600"/>
                  <a:pt x="2888827" y="558800"/>
                  <a:pt x="2885440" y="0"/>
                </a:cubicBezTo>
                <a:lnTo>
                  <a:pt x="3393440" y="10160"/>
                </a:lnTo>
                <a:cubicBezTo>
                  <a:pt x="3396827" y="572347"/>
                  <a:pt x="3400213" y="1134533"/>
                  <a:pt x="3403600" y="1696720"/>
                </a:cubicBezTo>
                <a:lnTo>
                  <a:pt x="3931920" y="1686560"/>
                </a:lnTo>
                <a:lnTo>
                  <a:pt x="3921760" y="833120"/>
                </a:lnTo>
                <a:lnTo>
                  <a:pt x="3921760" y="853440"/>
                </a:ln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F821EBBE-3A49-F07A-D6F4-EBD07D389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331" y="1929166"/>
            <a:ext cx="815181" cy="617209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DB954322-B03D-80B1-C77B-26D0DB9FD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2226" y="1929166"/>
            <a:ext cx="815181" cy="61720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B8D181-80BE-F14D-6142-6ECA822C90EC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1887512" y="2237771"/>
            <a:ext cx="833471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EC6D312-8729-3497-A96C-13C03CC6F1F4}"/>
              </a:ext>
            </a:extLst>
          </p:cNvPr>
          <p:cNvSpPr txBox="1"/>
          <p:nvPr/>
        </p:nvSpPr>
        <p:spPr>
          <a:xfrm>
            <a:off x="5334719" y="1865869"/>
            <a:ext cx="1522562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信号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BDE19F-A515-15BC-1595-82C0563C90AF}"/>
              </a:ext>
            </a:extLst>
          </p:cNvPr>
          <p:cNvSpPr txBox="1"/>
          <p:nvPr/>
        </p:nvSpPr>
        <p:spPr>
          <a:xfrm>
            <a:off x="760357" y="1430729"/>
            <a:ext cx="1522562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信息</a:t>
            </a:r>
            <a:r>
              <a:rPr lang="en-US" altLang="zh-CN" dirty="0">
                <a:cs typeface="+mn-ea"/>
                <a:sym typeface="+mn-lt"/>
              </a:rPr>
              <a:t>-&gt;</a:t>
            </a:r>
            <a:r>
              <a:rPr lang="zh-CN" altLang="en-US" dirty="0">
                <a:cs typeface="+mn-ea"/>
                <a:sym typeface="+mn-lt"/>
              </a:rPr>
              <a:t>数据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482383-2004-E4DE-BBB1-E9871E7BE94A}"/>
              </a:ext>
            </a:extLst>
          </p:cNvPr>
          <p:cNvSpPr txBox="1"/>
          <p:nvPr/>
        </p:nvSpPr>
        <p:spPr>
          <a:xfrm>
            <a:off x="9909081" y="1430729"/>
            <a:ext cx="1522562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数据</a:t>
            </a:r>
            <a:r>
              <a:rPr lang="en-US" altLang="zh-CN" dirty="0">
                <a:cs typeface="+mn-ea"/>
                <a:sym typeface="+mn-lt"/>
              </a:rPr>
              <a:t>-&gt;</a:t>
            </a:r>
            <a:r>
              <a:rPr lang="zh-CN" altLang="en-US" dirty="0">
                <a:cs typeface="+mn-ea"/>
                <a:sym typeface="+mn-lt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70788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D376896-4E24-B35D-CB4B-7E1057852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6749592"/>
              </p:ext>
            </p:extLst>
          </p:nvPr>
        </p:nvGraphicFramePr>
        <p:xfrm>
          <a:off x="656094" y="1038908"/>
          <a:ext cx="3854186" cy="500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AB8A1D-9217-4A0F-A54C-DAC8D49A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60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8104D8-252D-91F4-B37B-64259AE7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指数增长下，拥塞发生时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…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43521-495C-50D0-3AA4-E48F314F78A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41900" y="1154113"/>
            <a:ext cx="7150100" cy="50419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假设线路带宽对应窗口大小是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左右，当发端窗口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&lt;=16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时，线路不会产生拥塞。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下一个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RTT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轮次，窗口就会增长到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32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，此时必将产生拥塞，大量的发送报文将会被丢弃，发端也就无法收到对方的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ACK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报文。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也就是说：拥塞发生时，线路带宽对应的窗口在（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16,32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）之间，也就是大于当前窗口值的一半（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32/16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16AF58-44E5-1526-1358-A988008F0502}"/>
              </a:ext>
            </a:extLst>
          </p:cNvPr>
          <p:cNvCxnSpPr>
            <a:cxnSpLocks/>
          </p:cNvCxnSpPr>
          <p:nvPr/>
        </p:nvCxnSpPr>
        <p:spPr>
          <a:xfrm>
            <a:off x="1120988" y="3449320"/>
            <a:ext cx="307773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F5FAC42-113C-18A0-3D69-681885F42D78}"/>
              </a:ext>
            </a:extLst>
          </p:cNvPr>
          <p:cNvSpPr txBox="1"/>
          <p:nvPr/>
        </p:nvSpPr>
        <p:spPr>
          <a:xfrm>
            <a:off x="1842510" y="3079988"/>
            <a:ext cx="6094140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线路带宽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AFA471-CB5E-FA0B-D0ED-66BF40B9C199}"/>
              </a:ext>
            </a:extLst>
          </p:cNvPr>
          <p:cNvSpPr txBox="1"/>
          <p:nvPr/>
        </p:nvSpPr>
        <p:spPr>
          <a:xfrm>
            <a:off x="139029" y="1394687"/>
            <a:ext cx="517065" cy="154923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拥塞窗口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01A457-0CF1-3260-C386-F600C9A89025}"/>
              </a:ext>
            </a:extLst>
          </p:cNvPr>
          <p:cNvSpPr txBox="1"/>
          <p:nvPr/>
        </p:nvSpPr>
        <p:spPr>
          <a:xfrm>
            <a:off x="2068975" y="6169041"/>
            <a:ext cx="1512528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RTT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轮次</a:t>
            </a:r>
          </a:p>
        </p:txBody>
      </p:sp>
      <p:sp>
        <p:nvSpPr>
          <p:cNvPr id="18" name="爆炸形: 14 pt  17">
            <a:extLst>
              <a:ext uri="{FF2B5EF4-FFF2-40B4-BE49-F238E27FC236}">
                <a16:creationId xmlns:a16="http://schemas.microsoft.com/office/drawing/2014/main" id="{88BBE0D4-E7F9-ACBD-F698-2584867A189B}"/>
              </a:ext>
            </a:extLst>
          </p:cNvPr>
          <p:cNvSpPr/>
          <p:nvPr/>
        </p:nvSpPr>
        <p:spPr>
          <a:xfrm>
            <a:off x="3581503" y="1364655"/>
            <a:ext cx="759096" cy="683513"/>
          </a:xfrm>
          <a:prstGeom prst="irregularSeal2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拥塞</a:t>
            </a:r>
          </a:p>
        </p:txBody>
      </p:sp>
    </p:spTree>
    <p:extLst>
      <p:ext uri="{BB962C8B-B14F-4D97-AF65-F5344CB8AC3E}">
        <p14:creationId xmlns:p14="http://schemas.microsoft.com/office/powerpoint/2010/main" val="4023563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E4F1A-0313-A771-E834-870A07404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sym typeface="+mn-lt"/>
              </a:rPr>
              <a:t>拥塞窗口阈值的初始值设为多少合适？</a:t>
            </a:r>
            <a:endParaRPr lang="en-US" altLang="zh-CN" sz="2800" dirty="0">
              <a:solidFill>
                <a:srgbClr val="FF0000"/>
              </a:solidFill>
              <a:sym typeface="+mn-lt"/>
            </a:endParaRPr>
          </a:p>
          <a:p>
            <a:pPr lvl="1"/>
            <a:r>
              <a:rPr lang="zh-CN" altLang="en-US" sz="2400" dirty="0">
                <a:sym typeface="+mn-lt"/>
              </a:rPr>
              <a:t>在</a:t>
            </a:r>
            <a:r>
              <a:rPr lang="en-US" altLang="zh-CN" sz="2400" dirty="0">
                <a:sym typeface="+mn-lt"/>
              </a:rPr>
              <a:t>TCP</a:t>
            </a:r>
            <a:r>
              <a:rPr lang="zh-CN" altLang="en-US" sz="2400" dirty="0">
                <a:sym typeface="+mn-lt"/>
              </a:rPr>
              <a:t>标准 </a:t>
            </a:r>
            <a:r>
              <a:rPr lang="en-US" altLang="zh-CN" sz="2400" dirty="0">
                <a:sym typeface="+mn-lt"/>
              </a:rPr>
              <a:t>RFC 793 </a:t>
            </a:r>
            <a:r>
              <a:rPr lang="zh-CN" altLang="en-US" sz="2400" dirty="0">
                <a:sym typeface="+mn-lt"/>
              </a:rPr>
              <a:t>中没有明确指定 </a:t>
            </a:r>
            <a:r>
              <a:rPr lang="en-US" altLang="zh-CN" sz="2400" dirty="0">
                <a:sym typeface="+mn-lt"/>
              </a:rPr>
              <a:t>TCP </a:t>
            </a:r>
            <a:r>
              <a:rPr lang="zh-CN" altLang="en-US" sz="2400" dirty="0">
                <a:sym typeface="+mn-lt"/>
              </a:rPr>
              <a:t>的 </a:t>
            </a:r>
            <a:r>
              <a:rPr lang="en-US" altLang="zh-CN" sz="2400" dirty="0" err="1">
                <a:sym typeface="+mn-lt"/>
              </a:rPr>
              <a:t>ssthresh</a:t>
            </a:r>
            <a:r>
              <a:rPr lang="zh-CN" altLang="en-US" sz="2400" dirty="0">
                <a:sym typeface="+mn-lt"/>
              </a:rPr>
              <a:t>（拥塞窗口阈值）的初始值。不同的操作系统和 </a:t>
            </a:r>
            <a:r>
              <a:rPr lang="en-US" altLang="zh-CN" sz="2400" dirty="0">
                <a:sym typeface="+mn-lt"/>
              </a:rPr>
              <a:t>TCP </a:t>
            </a:r>
            <a:r>
              <a:rPr lang="zh-CN" altLang="en-US" sz="2400" dirty="0">
                <a:sym typeface="+mn-lt"/>
              </a:rPr>
              <a:t>栈可能会选择不同的初始值。一般而言，在 </a:t>
            </a:r>
            <a:r>
              <a:rPr lang="en-US" altLang="zh-CN" sz="2400" dirty="0">
                <a:sym typeface="+mn-lt"/>
              </a:rPr>
              <a:t>TCP </a:t>
            </a:r>
            <a:r>
              <a:rPr lang="zh-CN" altLang="en-US" sz="2400" dirty="0">
                <a:sym typeface="+mn-lt"/>
              </a:rPr>
              <a:t>连接建立时，</a:t>
            </a:r>
            <a:r>
              <a:rPr lang="en-US" altLang="zh-CN" sz="2400" dirty="0" err="1">
                <a:sym typeface="+mn-lt"/>
              </a:rPr>
              <a:t>ssthresh</a:t>
            </a:r>
            <a:r>
              <a:rPr lang="en-US" altLang="zh-CN" sz="2400" dirty="0">
                <a:sym typeface="+mn-lt"/>
              </a:rPr>
              <a:t> </a:t>
            </a:r>
            <a:r>
              <a:rPr lang="zh-CN" altLang="en-US" sz="2400" dirty="0">
                <a:sym typeface="+mn-lt"/>
              </a:rPr>
              <a:t>的初始值会被设置为一个较大的值，以便快速进入拥塞避免阶段。</a:t>
            </a:r>
            <a:endParaRPr lang="en-US" altLang="zh-CN" sz="2400" dirty="0">
              <a:sym typeface="+mn-lt"/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  <a:sym typeface="+mn-lt"/>
              </a:rPr>
              <a:t>理解：</a:t>
            </a:r>
            <a:endParaRPr lang="en-US" altLang="zh-CN" sz="2400" dirty="0">
              <a:solidFill>
                <a:srgbClr val="FF0000"/>
              </a:solidFill>
              <a:sym typeface="+mn-lt"/>
            </a:endParaRPr>
          </a:p>
          <a:p>
            <a:pPr marL="457200" lvl="1" indent="0">
              <a:buNone/>
            </a:pPr>
            <a:r>
              <a:rPr lang="en-US" altLang="zh-CN" sz="2400" dirty="0">
                <a:sym typeface="+mn-lt"/>
              </a:rPr>
              <a:t>1.</a:t>
            </a:r>
            <a:r>
              <a:rPr lang="zh-CN" altLang="en-US" sz="2400" dirty="0">
                <a:sym typeface="+mn-lt"/>
              </a:rPr>
              <a:t>拥塞阈值初始值设大，指数增长方式快速探测出线路带宽。</a:t>
            </a:r>
            <a:endParaRPr lang="en-US" altLang="zh-CN" sz="2400" dirty="0">
              <a:sym typeface="+mn-lt"/>
            </a:endParaRPr>
          </a:p>
          <a:p>
            <a:pPr marL="457200" lvl="1" indent="0">
              <a:buNone/>
            </a:pPr>
            <a:r>
              <a:rPr lang="en-US" altLang="zh-CN" sz="2400" dirty="0">
                <a:sym typeface="+mn-lt"/>
              </a:rPr>
              <a:t>2.</a:t>
            </a:r>
            <a:r>
              <a:rPr lang="zh-CN" altLang="en-US" sz="2400" dirty="0">
                <a:sym typeface="+mn-lt"/>
              </a:rPr>
              <a:t>再将拥塞阈值调整为拥塞发生时窗口值的一半。</a:t>
            </a:r>
            <a:endParaRPr lang="en-US" altLang="zh-CN" sz="2400" dirty="0">
              <a:sym typeface="+mn-lt"/>
            </a:endParaRPr>
          </a:p>
          <a:p>
            <a:pPr marL="457200" lvl="1" indent="0">
              <a:buNone/>
            </a:pPr>
            <a:r>
              <a:rPr lang="zh-CN" altLang="en-US" sz="2400" dirty="0">
                <a:sym typeface="+mn-lt"/>
              </a:rPr>
              <a:t>另：需要马上大幅度降低发送速率，缓解网络拥塞。</a:t>
            </a:r>
            <a:endParaRPr lang="en-US" altLang="zh-CN" dirty="0">
              <a:sym typeface="+mn-lt"/>
            </a:endParaRPr>
          </a:p>
          <a:p>
            <a:endParaRPr lang="zh-CN" altLang="en-US" dirty="0"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132489E-E3CB-E4A0-91A3-02EEFAC2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思考下前面的问题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BE6FAC-5CD1-4638-AD80-FD5C58C0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13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C991D8-26A1-45C6-A8BE-A21A9EB1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886BD8-10ED-6C68-F9B1-019C6820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此时网络窗口的变化曲线如下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787BC69A-2E69-9FD1-74D2-FABF6BD783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825910"/>
              </p:ext>
            </p:extLst>
          </p:nvPr>
        </p:nvGraphicFramePr>
        <p:xfrm>
          <a:off x="669881" y="1300480"/>
          <a:ext cx="10852237" cy="5040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A4D2054-B125-6753-C809-F71CE8B07139}"/>
              </a:ext>
            </a:extLst>
          </p:cNvPr>
          <p:cNvCxnSpPr/>
          <p:nvPr/>
        </p:nvCxnSpPr>
        <p:spPr>
          <a:xfrm>
            <a:off x="948690" y="3489960"/>
            <a:ext cx="104013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2291597-F4A6-69D3-FC0B-17D14E14D3B4}"/>
              </a:ext>
            </a:extLst>
          </p:cNvPr>
          <p:cNvSpPr txBox="1"/>
          <p:nvPr/>
        </p:nvSpPr>
        <p:spPr>
          <a:xfrm>
            <a:off x="1219995" y="3305294"/>
            <a:ext cx="1131319" cy="3961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线路带宽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8F7C42-91D9-13E7-738E-FE519B4BE1AE}"/>
              </a:ext>
            </a:extLst>
          </p:cNvPr>
          <p:cNvSpPr txBox="1"/>
          <p:nvPr/>
        </p:nvSpPr>
        <p:spPr>
          <a:xfrm>
            <a:off x="4616338" y="2180074"/>
            <a:ext cx="6094324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请同学们尝试</a:t>
            </a:r>
            <a:r>
              <a:rPr lang="zh-CN" altLang="en-US" sz="2800" dirty="0">
                <a:solidFill>
                  <a:srgbClr val="FF0000"/>
                </a:solidFill>
                <a:cs typeface="+mn-ea"/>
                <a:sym typeface="+mn-lt"/>
              </a:rPr>
              <a:t>“逐段”</a:t>
            </a: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解读下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0F29B69-C6FC-38C4-710F-A38723E12799}"/>
              </a:ext>
            </a:extLst>
          </p:cNvPr>
          <p:cNvSpPr txBox="1"/>
          <p:nvPr/>
        </p:nvSpPr>
        <p:spPr>
          <a:xfrm>
            <a:off x="5963358" y="6414766"/>
            <a:ext cx="6094324" cy="360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34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EE7F1CA-FB39-4F7A-A524-416C60BD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886BD8-10ED-6C68-F9B1-019C6820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当网络拥塞发生时</a:t>
            </a:r>
            <a:r>
              <a:rPr lang="en-US" altLang="zh-CN" dirty="0">
                <a:sym typeface="+mn-lt"/>
              </a:rPr>
              <a:t>…</a:t>
            </a:r>
            <a:endParaRPr lang="zh-CN" altLang="en-US" dirty="0">
              <a:sym typeface="+mn-lt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787BC69A-2E69-9FD1-74D2-FABF6BD783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179039"/>
              </p:ext>
            </p:extLst>
          </p:nvPr>
        </p:nvGraphicFramePr>
        <p:xfrm>
          <a:off x="669881" y="1300480"/>
          <a:ext cx="10852237" cy="5040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A4D2054-B125-6753-C809-F71CE8B07139}"/>
              </a:ext>
            </a:extLst>
          </p:cNvPr>
          <p:cNvCxnSpPr/>
          <p:nvPr/>
        </p:nvCxnSpPr>
        <p:spPr>
          <a:xfrm>
            <a:off x="1058465" y="3512066"/>
            <a:ext cx="104013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爆炸形: 14 pt  11">
            <a:extLst>
              <a:ext uri="{FF2B5EF4-FFF2-40B4-BE49-F238E27FC236}">
                <a16:creationId xmlns:a16="http://schemas.microsoft.com/office/drawing/2014/main" id="{2457BF55-F048-E6DD-E726-411FDCB35BA5}"/>
              </a:ext>
            </a:extLst>
          </p:cNvPr>
          <p:cNvSpPr/>
          <p:nvPr/>
        </p:nvSpPr>
        <p:spPr>
          <a:xfrm>
            <a:off x="3244646" y="1396181"/>
            <a:ext cx="1223773" cy="543833"/>
          </a:xfrm>
          <a:prstGeom prst="irregularSeal2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严重</a:t>
            </a:r>
            <a:endParaRPr lang="en-US" altLang="zh-CN" sz="1200" dirty="0">
              <a:solidFill>
                <a:srgbClr val="FF0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拥塞</a:t>
            </a:r>
          </a:p>
        </p:txBody>
      </p:sp>
      <p:sp>
        <p:nvSpPr>
          <p:cNvPr id="13" name="爆炸形: 14 pt  12">
            <a:extLst>
              <a:ext uri="{FF2B5EF4-FFF2-40B4-BE49-F238E27FC236}">
                <a16:creationId xmlns:a16="http://schemas.microsoft.com/office/drawing/2014/main" id="{DA018B4E-5E19-C288-D7FD-D426DFF8DAA1}"/>
              </a:ext>
            </a:extLst>
          </p:cNvPr>
          <p:cNvSpPr/>
          <p:nvPr/>
        </p:nvSpPr>
        <p:spPr>
          <a:xfrm>
            <a:off x="8721214" y="2834367"/>
            <a:ext cx="1223773" cy="543833"/>
          </a:xfrm>
          <a:prstGeom prst="irregularSeal2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拥塞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3FD7A7-EBB9-456E-E4B6-9CC66EFA1AF0}"/>
              </a:ext>
            </a:extLst>
          </p:cNvPr>
          <p:cNvSpPr txBox="1"/>
          <p:nvPr/>
        </p:nvSpPr>
        <p:spPr>
          <a:xfrm>
            <a:off x="1237539" y="1822511"/>
            <a:ext cx="6094324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大幅超过线路带宽，网络产生严重拥塞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1.</a:t>
            </a:r>
            <a:r>
              <a:rPr lang="zh-CN" altLang="en-US" dirty="0">
                <a:cs typeface="+mn-ea"/>
                <a:sym typeface="+mn-lt"/>
              </a:rPr>
              <a:t>将慢启动阈值调整为当前窗口值的一半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039E3F-8675-F57C-A235-FB3DA78D381D}"/>
              </a:ext>
            </a:extLst>
          </p:cNvPr>
          <p:cNvSpPr txBox="1"/>
          <p:nvPr/>
        </p:nvSpPr>
        <p:spPr>
          <a:xfrm>
            <a:off x="3856532" y="2855131"/>
            <a:ext cx="4046973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cs typeface="+mn-ea"/>
                <a:sym typeface="+mn-lt"/>
              </a:rPr>
              <a:t>将窗口调整为初始值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，以尽快缓解拥塞状态，并重新开始指数方式增长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124D03-5B11-CBEB-5D35-0952FD41EEC9}"/>
              </a:ext>
            </a:extLst>
          </p:cNvPr>
          <p:cNvSpPr txBox="1"/>
          <p:nvPr/>
        </p:nvSpPr>
        <p:spPr>
          <a:xfrm>
            <a:off x="6873117" y="4135698"/>
            <a:ext cx="2556017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3.</a:t>
            </a:r>
            <a:r>
              <a:rPr lang="zh-CN" altLang="en-US" dirty="0">
                <a:cs typeface="+mn-ea"/>
                <a:sym typeface="+mn-lt"/>
              </a:rPr>
              <a:t>超过慢启动阈值，指数增长改为线性增长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D9585-DA50-EFF5-1A20-7D8F1F755DBE}"/>
              </a:ext>
            </a:extLst>
          </p:cNvPr>
          <p:cNvSpPr txBox="1"/>
          <p:nvPr/>
        </p:nvSpPr>
        <p:spPr>
          <a:xfrm>
            <a:off x="1329770" y="3327400"/>
            <a:ext cx="1131319" cy="3961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线路带宽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0B7FBB-A596-1B5A-3FAD-1D5C8908BCDC}"/>
              </a:ext>
            </a:extLst>
          </p:cNvPr>
          <p:cNvSpPr txBox="1"/>
          <p:nvPr/>
        </p:nvSpPr>
        <p:spPr>
          <a:xfrm>
            <a:off x="8441359" y="2169560"/>
            <a:ext cx="2262147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4.</a:t>
            </a:r>
            <a:r>
              <a:rPr lang="zh-CN" altLang="en-US" dirty="0">
                <a:cs typeface="+mn-ea"/>
                <a:sym typeface="+mn-lt"/>
              </a:rPr>
              <a:t>接近线路带宽，因网络波动，造成丢包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75691D-DB39-1B76-F502-95271DE66A48}"/>
              </a:ext>
            </a:extLst>
          </p:cNvPr>
          <p:cNvSpPr txBox="1"/>
          <p:nvPr/>
        </p:nvSpPr>
        <p:spPr>
          <a:xfrm>
            <a:off x="9259971" y="4943455"/>
            <a:ext cx="2262147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5.</a:t>
            </a:r>
            <a:r>
              <a:rPr lang="zh-CN" altLang="en-US" dirty="0">
                <a:cs typeface="+mn-ea"/>
                <a:sym typeface="+mn-lt"/>
              </a:rPr>
              <a:t> 将窗口调整为初始值</a:t>
            </a:r>
            <a:r>
              <a:rPr lang="en-US" altLang="zh-CN" dirty="0">
                <a:cs typeface="+mn-ea"/>
                <a:sym typeface="+mn-lt"/>
              </a:rPr>
              <a:t>1,</a:t>
            </a:r>
            <a:r>
              <a:rPr lang="zh-CN" altLang="en-US" dirty="0">
                <a:cs typeface="+mn-ea"/>
                <a:sym typeface="+mn-lt"/>
              </a:rPr>
              <a:t>重新开始</a:t>
            </a:r>
          </a:p>
        </p:txBody>
      </p:sp>
    </p:spTree>
    <p:extLst>
      <p:ext uri="{BB962C8B-B14F-4D97-AF65-F5344CB8AC3E}">
        <p14:creationId xmlns:p14="http://schemas.microsoft.com/office/powerpoint/2010/main" val="13074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P spid="12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902847DD-B782-4C11-8E08-C2B1CA6F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886BD8-10ED-6C68-F9B1-019C6820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当网络拥塞发生时</a:t>
            </a:r>
            <a:r>
              <a:rPr lang="en-US" altLang="zh-CN" dirty="0">
                <a:sym typeface="+mn-lt"/>
              </a:rPr>
              <a:t>…</a:t>
            </a:r>
            <a:endParaRPr lang="zh-CN" altLang="en-US" dirty="0">
              <a:sym typeface="+mn-lt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787BC69A-2E69-9FD1-74D2-FABF6BD7832A}"/>
              </a:ext>
            </a:extLst>
          </p:cNvPr>
          <p:cNvGraphicFramePr>
            <a:graphicFrameLocks/>
          </p:cNvGraphicFramePr>
          <p:nvPr/>
        </p:nvGraphicFramePr>
        <p:xfrm>
          <a:off x="669881" y="1300480"/>
          <a:ext cx="10852237" cy="5040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A4D2054-B125-6753-C809-F71CE8B07139}"/>
              </a:ext>
            </a:extLst>
          </p:cNvPr>
          <p:cNvCxnSpPr/>
          <p:nvPr/>
        </p:nvCxnSpPr>
        <p:spPr>
          <a:xfrm>
            <a:off x="1058465" y="3512066"/>
            <a:ext cx="104013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爆炸形: 14 pt  11">
            <a:extLst>
              <a:ext uri="{FF2B5EF4-FFF2-40B4-BE49-F238E27FC236}">
                <a16:creationId xmlns:a16="http://schemas.microsoft.com/office/drawing/2014/main" id="{2457BF55-F048-E6DD-E726-411FDCB35BA5}"/>
              </a:ext>
            </a:extLst>
          </p:cNvPr>
          <p:cNvSpPr/>
          <p:nvPr/>
        </p:nvSpPr>
        <p:spPr>
          <a:xfrm>
            <a:off x="3244646" y="1396181"/>
            <a:ext cx="1223773" cy="543833"/>
          </a:xfrm>
          <a:prstGeom prst="irregularSeal2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严重</a:t>
            </a:r>
            <a:endParaRPr lang="en-US" altLang="zh-CN" sz="1200" dirty="0">
              <a:solidFill>
                <a:srgbClr val="FF000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拥塞</a:t>
            </a:r>
          </a:p>
        </p:txBody>
      </p:sp>
      <p:sp>
        <p:nvSpPr>
          <p:cNvPr id="13" name="爆炸形: 14 pt  12">
            <a:extLst>
              <a:ext uri="{FF2B5EF4-FFF2-40B4-BE49-F238E27FC236}">
                <a16:creationId xmlns:a16="http://schemas.microsoft.com/office/drawing/2014/main" id="{DA018B4E-5E19-C288-D7FD-D426DFF8DAA1}"/>
              </a:ext>
            </a:extLst>
          </p:cNvPr>
          <p:cNvSpPr/>
          <p:nvPr/>
        </p:nvSpPr>
        <p:spPr>
          <a:xfrm>
            <a:off x="8721214" y="2834367"/>
            <a:ext cx="1223773" cy="543833"/>
          </a:xfrm>
          <a:prstGeom prst="irregularSeal2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拥塞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3FD7A7-EBB9-456E-E4B6-9CC66EFA1AF0}"/>
              </a:ext>
            </a:extLst>
          </p:cNvPr>
          <p:cNvSpPr txBox="1"/>
          <p:nvPr/>
        </p:nvSpPr>
        <p:spPr>
          <a:xfrm>
            <a:off x="1237539" y="1822511"/>
            <a:ext cx="6094324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大幅超过线路带宽，网络产生严重拥塞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将慢启动阈值调整为当前窗口值的一半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039E3F-8675-F57C-A235-FB3DA78D381D}"/>
              </a:ext>
            </a:extLst>
          </p:cNvPr>
          <p:cNvSpPr txBox="1"/>
          <p:nvPr/>
        </p:nvSpPr>
        <p:spPr>
          <a:xfrm>
            <a:off x="3856532" y="2855131"/>
            <a:ext cx="4046973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将窗口调整为初始值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，以尽快缓解拥塞状态，并重新开始指数方式增长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124D03-5B11-CBEB-5D35-0952FD41EEC9}"/>
              </a:ext>
            </a:extLst>
          </p:cNvPr>
          <p:cNvSpPr txBox="1"/>
          <p:nvPr/>
        </p:nvSpPr>
        <p:spPr>
          <a:xfrm>
            <a:off x="6873117" y="4135698"/>
            <a:ext cx="2556017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超过慢启动阈值，指数增长改为线性增长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D9585-DA50-EFF5-1A20-7D8F1F755DBE}"/>
              </a:ext>
            </a:extLst>
          </p:cNvPr>
          <p:cNvSpPr txBox="1"/>
          <p:nvPr/>
        </p:nvSpPr>
        <p:spPr>
          <a:xfrm>
            <a:off x="1329770" y="3327400"/>
            <a:ext cx="1131319" cy="3961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线路带宽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0B7FBB-A596-1B5A-3FAD-1D5C8908BCDC}"/>
              </a:ext>
            </a:extLst>
          </p:cNvPr>
          <p:cNvSpPr txBox="1"/>
          <p:nvPr/>
        </p:nvSpPr>
        <p:spPr>
          <a:xfrm>
            <a:off x="8441359" y="2169560"/>
            <a:ext cx="2262147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4.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接近线路带宽，因网络波动，造成丢包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75691D-DB39-1B76-F502-95271DE66A48}"/>
              </a:ext>
            </a:extLst>
          </p:cNvPr>
          <p:cNvSpPr txBox="1"/>
          <p:nvPr/>
        </p:nvSpPr>
        <p:spPr>
          <a:xfrm>
            <a:off x="9259971" y="4943455"/>
            <a:ext cx="2262147" cy="7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5.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将窗口调整为初始值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1,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重新开始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A9F723-974E-78FF-E08F-1E1EFA04DA01}"/>
              </a:ext>
            </a:extLst>
          </p:cNvPr>
          <p:cNvSpPr txBox="1"/>
          <p:nvPr/>
        </p:nvSpPr>
        <p:spPr>
          <a:xfrm>
            <a:off x="9890940" y="3673493"/>
            <a:ext cx="1065557" cy="1712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600" dirty="0">
                <a:solidFill>
                  <a:srgbClr val="FF0000"/>
                </a:solidFill>
                <a:cs typeface="+mn-ea"/>
                <a:sym typeface="+mn-lt"/>
              </a:rPr>
              <a:t>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CC1A2E-6E4A-C816-7C05-228C0CAF8B79}"/>
              </a:ext>
            </a:extLst>
          </p:cNvPr>
          <p:cNvSpPr txBox="1"/>
          <p:nvPr/>
        </p:nvSpPr>
        <p:spPr>
          <a:xfrm>
            <a:off x="1768282" y="1865913"/>
            <a:ext cx="8899718" cy="94051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1.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第二次拥塞时，仅仅是轻微拥塞，有必要再次将窗口调整为</a:t>
            </a: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这么小吗？能不能适当降速即可？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110766-1533-2FDE-C2C8-56AE9BB9192D}"/>
              </a:ext>
            </a:extLst>
          </p:cNvPr>
          <p:cNvSpPr txBox="1"/>
          <p:nvPr/>
        </p:nvSpPr>
        <p:spPr>
          <a:xfrm>
            <a:off x="1768281" y="4166800"/>
            <a:ext cx="8794461" cy="94051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2.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 如果两次拥塞有必要做差异化处理，如何区别什么情况下算严重拥塞、什么情况下算轻微拥塞？</a:t>
            </a:r>
          </a:p>
        </p:txBody>
      </p:sp>
    </p:spTree>
    <p:extLst>
      <p:ext uri="{BB962C8B-B14F-4D97-AF65-F5344CB8AC3E}">
        <p14:creationId xmlns:p14="http://schemas.microsoft.com/office/powerpoint/2010/main" val="412703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/>
      <p:bldP spid="8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490931A-45C0-46AB-96AA-805AEA68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65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6448B9-FDFF-62C1-6EB7-37E098BF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问题思考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：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8CE67-98D0-CA4D-CFCC-9911A9B6D3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80876" y="1193800"/>
            <a:ext cx="5264150" cy="504190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第二次拥塞时，仅仅是轻微拥塞，有必要再次将窗口调整为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这么小吗？能不能适当降速即可？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答：确实没必要调整到这么小，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标准中，此时会将窗口值调整为当前值的一半，而不是降到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EDADDD9-7109-F0A2-8FCF-F4A51A477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676345"/>
              </p:ext>
            </p:extLst>
          </p:nvPr>
        </p:nvGraphicFramePr>
        <p:xfrm>
          <a:off x="831388" y="1300479"/>
          <a:ext cx="5264612" cy="466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爆炸形: 14 pt  4">
            <a:extLst>
              <a:ext uri="{FF2B5EF4-FFF2-40B4-BE49-F238E27FC236}">
                <a16:creationId xmlns:a16="http://schemas.microsoft.com/office/drawing/2014/main" id="{737EF235-A9A2-D311-8894-BA4316E5D4F8}"/>
              </a:ext>
            </a:extLst>
          </p:cNvPr>
          <p:cNvSpPr/>
          <p:nvPr/>
        </p:nvSpPr>
        <p:spPr>
          <a:xfrm>
            <a:off x="3986654" y="1726927"/>
            <a:ext cx="1223773" cy="543833"/>
          </a:xfrm>
          <a:prstGeom prst="irregularSeal2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拥塞</a:t>
            </a:r>
          </a:p>
        </p:txBody>
      </p:sp>
    </p:spTree>
    <p:extLst>
      <p:ext uri="{BB962C8B-B14F-4D97-AF65-F5344CB8AC3E}">
        <p14:creationId xmlns:p14="http://schemas.microsoft.com/office/powerpoint/2010/main" val="2013411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C1A62A2-4D1C-4596-8B07-E3050EAD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F5AF41-E0CA-045A-F386-17B9A99A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TCP</a:t>
            </a:r>
            <a:r>
              <a:rPr lang="zh-CN" altLang="en-US" dirty="0">
                <a:sym typeface="+mn-lt"/>
              </a:rPr>
              <a:t>网络流量模型示意图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AD171898-E9BF-F21C-8D72-05172DDF95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66950"/>
              </p:ext>
            </p:extLst>
          </p:nvPr>
        </p:nvGraphicFramePr>
        <p:xfrm>
          <a:off x="669881" y="1300480"/>
          <a:ext cx="10852237" cy="5040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B1051A5-8544-B8F1-7C82-3E27EFAC03C1}"/>
              </a:ext>
            </a:extLst>
          </p:cNvPr>
          <p:cNvCxnSpPr/>
          <p:nvPr/>
        </p:nvCxnSpPr>
        <p:spPr>
          <a:xfrm>
            <a:off x="948690" y="3449320"/>
            <a:ext cx="104013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94435F4-E3C5-043F-BF11-24DE1976ECEB}"/>
              </a:ext>
            </a:extLst>
          </p:cNvPr>
          <p:cNvSpPr txBox="1"/>
          <p:nvPr/>
        </p:nvSpPr>
        <p:spPr>
          <a:xfrm>
            <a:off x="6493035" y="3264654"/>
            <a:ext cx="1131319" cy="3961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线路带宽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FFEAC7-84CA-0B0D-5C0B-8C203E5BC86B}"/>
              </a:ext>
            </a:extLst>
          </p:cNvPr>
          <p:cNvSpPr txBox="1"/>
          <p:nvPr/>
        </p:nvSpPr>
        <p:spPr>
          <a:xfrm>
            <a:off x="2001519" y="1672063"/>
            <a:ext cx="8188960" cy="940514"/>
          </a:xfrm>
          <a:prstGeom prst="rect">
            <a:avLst/>
          </a:prstGeom>
          <a:solidFill>
            <a:srgbClr val="FFFFFF">
              <a:alpha val="41961"/>
            </a:srgbClr>
          </a:solidFill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0"/>
              </a:spcBef>
              <a:buSzPct val="70000"/>
            </a:pPr>
            <a:r>
              <a:rPr lang="en-US" altLang="zh-CN" sz="2400" dirty="0">
                <a:solidFill>
                  <a:schemeClr val="accent3"/>
                </a:solidFill>
                <a:cs typeface="+mn-ea"/>
                <a:sym typeface="+mn-lt"/>
              </a:rPr>
              <a:t>TCP</a:t>
            </a:r>
            <a:r>
              <a:rPr lang="zh-CN" altLang="en-US" sz="2400" dirty="0">
                <a:solidFill>
                  <a:schemeClr val="accent3"/>
                </a:solidFill>
                <a:cs typeface="+mn-ea"/>
                <a:sym typeface="+mn-lt"/>
              </a:rPr>
              <a:t>流量的典型特征：</a:t>
            </a:r>
            <a:endParaRPr lang="en-US" altLang="zh-CN" sz="2400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SzPct val="70000"/>
            </a:pPr>
            <a:r>
              <a:rPr lang="zh-CN" altLang="en-US" sz="2400" dirty="0">
                <a:solidFill>
                  <a:schemeClr val="accent3"/>
                </a:solidFill>
                <a:cs typeface="+mn-ea"/>
                <a:sym typeface="+mn-lt"/>
              </a:rPr>
              <a:t>其拥塞窗口大小将呈现明显的锯齿状的上下波动</a:t>
            </a:r>
            <a:endParaRPr lang="en-US" altLang="zh-CN" sz="24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39B586-E664-3E78-061A-D01802683DB6}"/>
              </a:ext>
            </a:extLst>
          </p:cNvPr>
          <p:cNvSpPr txBox="1"/>
          <p:nvPr/>
        </p:nvSpPr>
        <p:spPr>
          <a:xfrm>
            <a:off x="2054860" y="4883839"/>
            <a:ext cx="8188960" cy="940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0"/>
              </a:spcBef>
              <a:buSzPct val="70000"/>
            </a:pPr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思考：为什么绿色窗口峰值并不一致，</a:t>
            </a:r>
            <a:endParaRPr lang="en-US" altLang="zh-CN" sz="2400" dirty="0">
              <a:solidFill>
                <a:srgbClr val="FF0000"/>
              </a:solidFill>
              <a:cs typeface="+mn-ea"/>
              <a:sym typeface="+mn-lt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SzPct val="70000"/>
            </a:pPr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而是在线路带宽附近波动</a:t>
            </a:r>
            <a:endParaRPr lang="en-US" altLang="zh-CN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800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73C071-D556-4512-8D25-832AB166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67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23A92C-081A-55AF-1D83-4095EB77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问题思考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：如何区分不同的拥塞情况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189A52-46B7-D56F-D895-2DC855ED52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17655" y="1198244"/>
            <a:ext cx="5426075" cy="504190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如果两次拥塞有必要做差异化处理，如何区别什么情况下算严重拥塞、什么情况下算轻微拥塞？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答：基于判断丢包的两种方式实现</a:t>
            </a:r>
            <a:endParaRPr lang="en-US" altLang="zh-CN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左图情况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属轻微拥塞，偶发丢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左图情况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属严重拥塞，大量丢包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endParaRPr lang="zh-CN" altLang="en-US" sz="28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E8CEB5C-3D2F-88A3-F204-49AD5489B2D7}"/>
              </a:ext>
            </a:extLst>
          </p:cNvPr>
          <p:cNvCxnSpPr>
            <a:cxnSpLocks/>
          </p:cNvCxnSpPr>
          <p:nvPr/>
        </p:nvCxnSpPr>
        <p:spPr>
          <a:xfrm>
            <a:off x="2384174" y="1811006"/>
            <a:ext cx="1693287" cy="185559"/>
          </a:xfrm>
          <a:prstGeom prst="line">
            <a:avLst/>
          </a:prstGeom>
          <a:ln w="28575">
            <a:solidFill>
              <a:srgbClr val="EC706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9EF8DFA-D1AC-3762-24BF-38F0D691AAD9}"/>
              </a:ext>
            </a:extLst>
          </p:cNvPr>
          <p:cNvSpPr/>
          <p:nvPr/>
        </p:nvSpPr>
        <p:spPr>
          <a:xfrm rot="346363">
            <a:off x="2665830" y="1509380"/>
            <a:ext cx="875561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seq=101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161685-DA2B-966F-9EB5-F95901839548}"/>
              </a:ext>
            </a:extLst>
          </p:cNvPr>
          <p:cNvCxnSpPr>
            <a:cxnSpLocks/>
          </p:cNvCxnSpPr>
          <p:nvPr/>
        </p:nvCxnSpPr>
        <p:spPr>
          <a:xfrm>
            <a:off x="2385962" y="1447305"/>
            <a:ext cx="19645" cy="4792386"/>
          </a:xfrm>
          <a:prstGeom prst="line">
            <a:avLst/>
          </a:prstGeom>
          <a:ln w="38100">
            <a:solidFill>
              <a:srgbClr val="EC706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BE4B213-02B1-5189-1D7C-BE47F8F6D24D}"/>
              </a:ext>
            </a:extLst>
          </p:cNvPr>
          <p:cNvCxnSpPr>
            <a:cxnSpLocks/>
          </p:cNvCxnSpPr>
          <p:nvPr/>
        </p:nvCxnSpPr>
        <p:spPr>
          <a:xfrm>
            <a:off x="5204904" y="1480791"/>
            <a:ext cx="41081" cy="475890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45487B-3BD8-30D8-FA2E-5597680A3500}"/>
              </a:ext>
            </a:extLst>
          </p:cNvPr>
          <p:cNvCxnSpPr>
            <a:cxnSpLocks/>
          </p:cNvCxnSpPr>
          <p:nvPr/>
        </p:nvCxnSpPr>
        <p:spPr>
          <a:xfrm>
            <a:off x="2384174" y="2101187"/>
            <a:ext cx="2820730" cy="286293"/>
          </a:xfrm>
          <a:prstGeom prst="line">
            <a:avLst/>
          </a:prstGeom>
          <a:ln w="28575">
            <a:solidFill>
              <a:srgbClr val="EC706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00B9815-E77F-BC85-9E7F-171F031D85EC}"/>
              </a:ext>
            </a:extLst>
          </p:cNvPr>
          <p:cNvCxnSpPr>
            <a:cxnSpLocks/>
          </p:cNvCxnSpPr>
          <p:nvPr/>
        </p:nvCxnSpPr>
        <p:spPr>
          <a:xfrm flipH="1">
            <a:off x="2384173" y="2387480"/>
            <a:ext cx="2820731" cy="524986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F130C1A-EB47-08E8-87D6-6A77EA682A12}"/>
              </a:ext>
            </a:extLst>
          </p:cNvPr>
          <p:cNvCxnSpPr>
            <a:cxnSpLocks/>
          </p:cNvCxnSpPr>
          <p:nvPr/>
        </p:nvCxnSpPr>
        <p:spPr>
          <a:xfrm>
            <a:off x="2347590" y="2387480"/>
            <a:ext cx="2820730" cy="286293"/>
          </a:xfrm>
          <a:prstGeom prst="line">
            <a:avLst/>
          </a:prstGeom>
          <a:ln w="28575">
            <a:solidFill>
              <a:srgbClr val="EC706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770B386-CF27-0BAD-49C5-3B9B2F7F9531}"/>
              </a:ext>
            </a:extLst>
          </p:cNvPr>
          <p:cNvCxnSpPr>
            <a:cxnSpLocks/>
          </p:cNvCxnSpPr>
          <p:nvPr/>
        </p:nvCxnSpPr>
        <p:spPr>
          <a:xfrm flipH="1">
            <a:off x="2384172" y="2673773"/>
            <a:ext cx="2784148" cy="549197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B202C00-2EA0-8B25-D51C-6D75576D1192}"/>
              </a:ext>
            </a:extLst>
          </p:cNvPr>
          <p:cNvCxnSpPr>
            <a:cxnSpLocks/>
          </p:cNvCxnSpPr>
          <p:nvPr/>
        </p:nvCxnSpPr>
        <p:spPr>
          <a:xfrm>
            <a:off x="2365881" y="2692641"/>
            <a:ext cx="2820730" cy="286293"/>
          </a:xfrm>
          <a:prstGeom prst="line">
            <a:avLst/>
          </a:prstGeom>
          <a:ln w="28575">
            <a:solidFill>
              <a:srgbClr val="EC706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6F2F326-DFF2-219A-45DA-213EC9A6C518}"/>
              </a:ext>
            </a:extLst>
          </p:cNvPr>
          <p:cNvCxnSpPr>
            <a:cxnSpLocks/>
          </p:cNvCxnSpPr>
          <p:nvPr/>
        </p:nvCxnSpPr>
        <p:spPr>
          <a:xfrm flipH="1">
            <a:off x="2365880" y="2978934"/>
            <a:ext cx="2820731" cy="524986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1BE2615-88A8-3BC0-6AFD-7D3F4EBEBCE6}"/>
              </a:ext>
            </a:extLst>
          </p:cNvPr>
          <p:cNvCxnSpPr>
            <a:cxnSpLocks/>
          </p:cNvCxnSpPr>
          <p:nvPr/>
        </p:nvCxnSpPr>
        <p:spPr>
          <a:xfrm>
            <a:off x="2425255" y="4065925"/>
            <a:ext cx="2820730" cy="286293"/>
          </a:xfrm>
          <a:prstGeom prst="line">
            <a:avLst/>
          </a:prstGeom>
          <a:ln w="28575">
            <a:solidFill>
              <a:srgbClr val="EC706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6B6E60-8BED-E3D4-8C23-5FB2357A2A69}"/>
              </a:ext>
            </a:extLst>
          </p:cNvPr>
          <p:cNvCxnSpPr>
            <a:cxnSpLocks/>
          </p:cNvCxnSpPr>
          <p:nvPr/>
        </p:nvCxnSpPr>
        <p:spPr>
          <a:xfrm flipH="1">
            <a:off x="2425254" y="4352218"/>
            <a:ext cx="2820731" cy="524986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3BAF8EC-45D4-0277-2324-E7D09AA910AF}"/>
              </a:ext>
            </a:extLst>
          </p:cNvPr>
          <p:cNvCxnSpPr>
            <a:cxnSpLocks/>
          </p:cNvCxnSpPr>
          <p:nvPr/>
        </p:nvCxnSpPr>
        <p:spPr>
          <a:xfrm>
            <a:off x="2384173" y="4337238"/>
            <a:ext cx="1775239" cy="213503"/>
          </a:xfrm>
          <a:prstGeom prst="line">
            <a:avLst/>
          </a:prstGeom>
          <a:ln w="28575">
            <a:solidFill>
              <a:srgbClr val="EC706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9893ADE-E984-AB32-85C6-FE3FC4A45549}"/>
              </a:ext>
            </a:extLst>
          </p:cNvPr>
          <p:cNvCxnSpPr>
            <a:cxnSpLocks/>
          </p:cNvCxnSpPr>
          <p:nvPr/>
        </p:nvCxnSpPr>
        <p:spPr>
          <a:xfrm>
            <a:off x="2405607" y="4638511"/>
            <a:ext cx="1775239" cy="213503"/>
          </a:xfrm>
          <a:prstGeom prst="line">
            <a:avLst/>
          </a:prstGeom>
          <a:ln w="28575">
            <a:solidFill>
              <a:srgbClr val="EC706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EB6BB6D-CF8F-14E3-FD93-6B94EFE9ACB3}"/>
              </a:ext>
            </a:extLst>
          </p:cNvPr>
          <p:cNvCxnSpPr>
            <a:cxnSpLocks/>
          </p:cNvCxnSpPr>
          <p:nvPr/>
        </p:nvCxnSpPr>
        <p:spPr>
          <a:xfrm>
            <a:off x="2412662" y="4911730"/>
            <a:ext cx="1775239" cy="213503"/>
          </a:xfrm>
          <a:prstGeom prst="line">
            <a:avLst/>
          </a:prstGeom>
          <a:ln w="28575">
            <a:solidFill>
              <a:srgbClr val="EC706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爆炸形: 14 pt  24">
            <a:extLst>
              <a:ext uri="{FF2B5EF4-FFF2-40B4-BE49-F238E27FC236}">
                <a16:creationId xmlns:a16="http://schemas.microsoft.com/office/drawing/2014/main" id="{9932C031-F8F1-63BB-198B-5B3081462871}"/>
              </a:ext>
            </a:extLst>
          </p:cNvPr>
          <p:cNvSpPr/>
          <p:nvPr/>
        </p:nvSpPr>
        <p:spPr>
          <a:xfrm>
            <a:off x="4077461" y="4590744"/>
            <a:ext cx="1223773" cy="543833"/>
          </a:xfrm>
          <a:prstGeom prst="irregularSeal2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严重拥塞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EB2741A-A37B-487B-7AF6-AFF3C5DF3ED5}"/>
              </a:ext>
            </a:extLst>
          </p:cNvPr>
          <p:cNvSpPr/>
          <p:nvPr/>
        </p:nvSpPr>
        <p:spPr>
          <a:xfrm rot="346363">
            <a:off x="2663955" y="1860478"/>
            <a:ext cx="875561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seq=201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835CEC3-37F8-6F32-8A74-32DC0E8CE9E5}"/>
              </a:ext>
            </a:extLst>
          </p:cNvPr>
          <p:cNvSpPr/>
          <p:nvPr/>
        </p:nvSpPr>
        <p:spPr>
          <a:xfrm rot="346363">
            <a:off x="2663955" y="2161240"/>
            <a:ext cx="875561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seq=301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4F4F382-399A-8EA9-6DDA-580F03F1D806}"/>
              </a:ext>
            </a:extLst>
          </p:cNvPr>
          <p:cNvSpPr/>
          <p:nvPr/>
        </p:nvSpPr>
        <p:spPr>
          <a:xfrm rot="346363">
            <a:off x="2685389" y="2451981"/>
            <a:ext cx="875561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seq=401</a:t>
            </a:r>
            <a:endParaRPr lang="zh-CN" altLang="en-US" sz="1400" dirty="0">
              <a:solidFill>
                <a:srgbClr val="EC7061"/>
              </a:solidFill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4701378-9AE3-926E-DC6B-5EAB0D4C2351}"/>
              </a:ext>
            </a:extLst>
          </p:cNvPr>
          <p:cNvSpPr/>
          <p:nvPr/>
        </p:nvSpPr>
        <p:spPr>
          <a:xfrm rot="21038551">
            <a:off x="4044129" y="3075821"/>
            <a:ext cx="865943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00B0F0"/>
                </a:solidFill>
                <a:cs typeface="+mn-ea"/>
                <a:sym typeface="+mn-lt"/>
              </a:rPr>
              <a:t>ack=101</a:t>
            </a:r>
            <a:endParaRPr lang="zh-CN" altLang="en-US" sz="1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9E45066-3718-27E5-1707-0C123D084EBC}"/>
              </a:ext>
            </a:extLst>
          </p:cNvPr>
          <p:cNvSpPr/>
          <p:nvPr/>
        </p:nvSpPr>
        <p:spPr>
          <a:xfrm rot="21038551">
            <a:off x="4009168" y="2753600"/>
            <a:ext cx="865943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00B0F0"/>
                </a:solidFill>
                <a:cs typeface="+mn-ea"/>
                <a:sym typeface="+mn-lt"/>
              </a:rPr>
              <a:t>ack=101</a:t>
            </a:r>
            <a:endParaRPr lang="zh-CN" altLang="en-US" sz="1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0853011-6CFC-7F34-5C10-36FCF4069657}"/>
              </a:ext>
            </a:extLst>
          </p:cNvPr>
          <p:cNvSpPr/>
          <p:nvPr/>
        </p:nvSpPr>
        <p:spPr>
          <a:xfrm rot="21038551">
            <a:off x="3988975" y="2502169"/>
            <a:ext cx="865943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00B0F0"/>
                </a:solidFill>
                <a:cs typeface="+mn-ea"/>
                <a:sym typeface="+mn-lt"/>
              </a:rPr>
              <a:t>ack=101</a:t>
            </a:r>
            <a:endParaRPr lang="zh-CN" altLang="en-US" sz="1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B58E358D-D86B-663B-749A-844B327BB085}"/>
              </a:ext>
            </a:extLst>
          </p:cNvPr>
          <p:cNvSpPr/>
          <p:nvPr/>
        </p:nvSpPr>
        <p:spPr>
          <a:xfrm>
            <a:off x="1995121" y="4352218"/>
            <a:ext cx="271306" cy="1771832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D59C5D0-E6F0-4CFA-440A-9F0A76BE8DFF}"/>
              </a:ext>
            </a:extLst>
          </p:cNvPr>
          <p:cNvSpPr txBox="1"/>
          <p:nvPr/>
        </p:nvSpPr>
        <p:spPr>
          <a:xfrm>
            <a:off x="669881" y="2994440"/>
            <a:ext cx="1919558" cy="65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C00000"/>
                </a:solidFill>
                <a:cs typeface="+mn-ea"/>
                <a:sym typeface="+mn-lt"/>
              </a:rPr>
              <a:t>1. </a:t>
            </a: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收到三个重复</a:t>
            </a:r>
            <a:r>
              <a:rPr lang="en-US" altLang="zh-CN" sz="1600" dirty="0">
                <a:solidFill>
                  <a:srgbClr val="C00000"/>
                </a:solidFill>
                <a:cs typeface="+mn-ea"/>
                <a:sym typeface="+mn-lt"/>
              </a:rPr>
              <a:t>ACK</a:t>
            </a: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，判断丢包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EE7A474-4192-66B1-FB9F-3A9126ED16C7}"/>
              </a:ext>
            </a:extLst>
          </p:cNvPr>
          <p:cNvSpPr txBox="1"/>
          <p:nvPr/>
        </p:nvSpPr>
        <p:spPr>
          <a:xfrm>
            <a:off x="669881" y="4910474"/>
            <a:ext cx="1296547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C00000"/>
                </a:solidFill>
                <a:cs typeface="+mn-ea"/>
                <a:sym typeface="+mn-lt"/>
              </a:rPr>
              <a:t>2. ACK</a:t>
            </a: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定时器超时，判断丢包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C1259F-818C-4168-4946-F1BE10E048B6}"/>
              </a:ext>
            </a:extLst>
          </p:cNvPr>
          <p:cNvSpPr txBox="1"/>
          <p:nvPr/>
        </p:nvSpPr>
        <p:spPr>
          <a:xfrm>
            <a:off x="3988212" y="1658447"/>
            <a:ext cx="566872" cy="699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>
                <a:solidFill>
                  <a:srgbClr val="FF0000"/>
                </a:solidFill>
                <a:cs typeface="+mn-ea"/>
                <a:sym typeface="+mn-lt"/>
              </a:rPr>
              <a:t>×</a:t>
            </a:r>
            <a:endParaRPr lang="zh-CN" altLang="en-US" sz="36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1B1F295-4EC9-7331-8E8D-81DD1864E84A}"/>
              </a:ext>
            </a:extLst>
          </p:cNvPr>
          <p:cNvSpPr txBox="1"/>
          <p:nvPr/>
        </p:nvSpPr>
        <p:spPr>
          <a:xfrm>
            <a:off x="648270" y="1701096"/>
            <a:ext cx="1919558" cy="362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拥塞丢包情况：</a:t>
            </a:r>
          </a:p>
        </p:txBody>
      </p:sp>
    </p:spTree>
    <p:extLst>
      <p:ext uri="{BB962C8B-B14F-4D97-AF65-F5344CB8AC3E}">
        <p14:creationId xmlns:p14="http://schemas.microsoft.com/office/powerpoint/2010/main" val="1486721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393550-2BFD-4CEE-A914-AB491C37ED71}"/>
              </a:ext>
            </a:extLst>
          </p:cNvPr>
          <p:cNvGrpSpPr/>
          <p:nvPr/>
        </p:nvGrpSpPr>
        <p:grpSpPr>
          <a:xfrm>
            <a:off x="770899" y="1189529"/>
            <a:ext cx="10748001" cy="5523671"/>
            <a:chOff x="100527" y="559911"/>
            <a:chExt cx="11799374" cy="6304528"/>
          </a:xfrm>
        </p:grpSpPr>
        <p:pic>
          <p:nvPicPr>
            <p:cNvPr id="5125" name="Picture 4">
              <a:extLst>
                <a:ext uri="{FF2B5EF4-FFF2-40B4-BE49-F238E27FC236}">
                  <a16:creationId xmlns:a16="http://schemas.microsoft.com/office/drawing/2014/main" id="{67643A16-BDB4-4AB8-B27C-DB3BBB408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7" y="861864"/>
              <a:ext cx="11799374" cy="600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222324-56FC-48A0-BBF1-004A76CAD51D}"/>
                </a:ext>
              </a:extLst>
            </p:cNvPr>
            <p:cNvSpPr/>
            <p:nvPr/>
          </p:nvSpPr>
          <p:spPr>
            <a:xfrm>
              <a:off x="522514" y="606395"/>
              <a:ext cx="2660073" cy="331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  <a:cs typeface="+mn-ea"/>
                  <a:sym typeface="+mn-lt"/>
                </a:rPr>
                <a:t>慢启动阶段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DD75F1B-77BA-4967-90AB-D1D16E1FA592}"/>
                </a:ext>
              </a:extLst>
            </p:cNvPr>
            <p:cNvSpPr/>
            <p:nvPr/>
          </p:nvSpPr>
          <p:spPr>
            <a:xfrm>
              <a:off x="3182587" y="606395"/>
              <a:ext cx="2660073" cy="331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拥塞避免阶段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263D0FC-C8E2-4287-8E1F-7562E93580A3}"/>
                </a:ext>
              </a:extLst>
            </p:cNvPr>
            <p:cNvSpPr/>
            <p:nvPr/>
          </p:nvSpPr>
          <p:spPr>
            <a:xfrm>
              <a:off x="5842660" y="606395"/>
              <a:ext cx="2660073" cy="331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拥塞控制阶段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DE7B16-75B2-428F-A640-43C10CA56706}"/>
                </a:ext>
              </a:extLst>
            </p:cNvPr>
            <p:cNvSpPr/>
            <p:nvPr/>
          </p:nvSpPr>
          <p:spPr>
            <a:xfrm>
              <a:off x="8502733" y="606395"/>
              <a:ext cx="2800267" cy="331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快速重传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恢复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E1940B2-7290-425F-9066-B8EB79F7A352}"/>
                </a:ext>
              </a:extLst>
            </p:cNvPr>
            <p:cNvSpPr/>
            <p:nvPr/>
          </p:nvSpPr>
          <p:spPr>
            <a:xfrm>
              <a:off x="522514" y="559911"/>
              <a:ext cx="2660073" cy="596543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F1B7C6D0-7BB1-4181-BC21-42B598C1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976" y="1628800"/>
            <a:ext cx="5616624" cy="115212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lang="en-US" altLang="zh-CN" sz="2000" b="1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lang="en-US" altLang="zh-CN" sz="2000" b="1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ssthresh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时，</a:t>
            </a:r>
            <a:r>
              <a:rPr lang="en-US" altLang="zh-CN" sz="2000" b="1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指数增长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800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初始为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MSS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，每当有一个报文段被确认，</a:t>
            </a:r>
            <a:r>
              <a:rPr lang="en-US" altLang="zh-CN" sz="1800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就增加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MSS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大小。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6146AE-B7F4-4BA6-BDD1-67A7790E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68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DA55C4-8E1F-464D-BB7E-25E3CC8759B6}"/>
              </a:ext>
            </a:extLst>
          </p:cNvPr>
          <p:cNvSpPr txBox="1"/>
          <p:nvPr/>
        </p:nvSpPr>
        <p:spPr>
          <a:xfrm>
            <a:off x="522514" y="83175"/>
            <a:ext cx="712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TCP</a:t>
            </a: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的拥塞控制总结</a:t>
            </a:r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(RFC2581)</a:t>
            </a:r>
            <a:endParaRPr lang="zh-CN" altLang="en-US" sz="2800" b="1" dirty="0">
              <a:solidFill>
                <a:schemeClr val="accent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4782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C4226EC-39B3-4A04-A9B5-A00A4A561F15}"/>
              </a:ext>
            </a:extLst>
          </p:cNvPr>
          <p:cNvGrpSpPr/>
          <p:nvPr/>
        </p:nvGrpSpPr>
        <p:grpSpPr>
          <a:xfrm>
            <a:off x="746393" y="1121905"/>
            <a:ext cx="10845800" cy="5583967"/>
            <a:chOff x="100527" y="559911"/>
            <a:chExt cx="11799374" cy="6298088"/>
          </a:xfrm>
        </p:grpSpPr>
        <p:pic>
          <p:nvPicPr>
            <p:cNvPr id="5125" name="Picture 4">
              <a:extLst>
                <a:ext uri="{FF2B5EF4-FFF2-40B4-BE49-F238E27FC236}">
                  <a16:creationId xmlns:a16="http://schemas.microsoft.com/office/drawing/2014/main" id="{67643A16-BDB4-4AB8-B27C-DB3BBB408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7" y="855425"/>
              <a:ext cx="11799374" cy="6002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222324-56FC-48A0-BBF1-004A76CAD51D}"/>
                </a:ext>
              </a:extLst>
            </p:cNvPr>
            <p:cNvSpPr/>
            <p:nvPr/>
          </p:nvSpPr>
          <p:spPr>
            <a:xfrm>
              <a:off x="522514" y="606395"/>
              <a:ext cx="2660073" cy="331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慢启动阶段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DD75F1B-77BA-4967-90AB-D1D16E1FA592}"/>
                </a:ext>
              </a:extLst>
            </p:cNvPr>
            <p:cNvSpPr/>
            <p:nvPr/>
          </p:nvSpPr>
          <p:spPr>
            <a:xfrm>
              <a:off x="3182587" y="606395"/>
              <a:ext cx="2660073" cy="331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  <a:cs typeface="+mn-ea"/>
                  <a:sym typeface="+mn-lt"/>
                </a:rPr>
                <a:t>拥塞避免阶段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263D0FC-C8E2-4287-8E1F-7562E93580A3}"/>
                </a:ext>
              </a:extLst>
            </p:cNvPr>
            <p:cNvSpPr/>
            <p:nvPr/>
          </p:nvSpPr>
          <p:spPr>
            <a:xfrm>
              <a:off x="5842660" y="606395"/>
              <a:ext cx="2660073" cy="331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拥塞控制阶段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DE7B16-75B2-428F-A640-43C10CA56706}"/>
                </a:ext>
              </a:extLst>
            </p:cNvPr>
            <p:cNvSpPr/>
            <p:nvPr/>
          </p:nvSpPr>
          <p:spPr>
            <a:xfrm>
              <a:off x="8502733" y="606395"/>
              <a:ext cx="2800267" cy="331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快速重传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恢复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506FD5-8C84-4EB4-B0B5-756704F223B4}"/>
                </a:ext>
              </a:extLst>
            </p:cNvPr>
            <p:cNvSpPr/>
            <p:nvPr/>
          </p:nvSpPr>
          <p:spPr>
            <a:xfrm>
              <a:off x="3155616" y="559911"/>
              <a:ext cx="2660073" cy="596543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9D94690-C60B-438F-A3C4-93F7750A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24" y="1855768"/>
            <a:ext cx="5147465" cy="80082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lang="en-US" altLang="zh-CN" sz="2000" b="1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en-US" altLang="zh-CN" sz="2000" b="1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ssthresh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时，</a:t>
            </a:r>
            <a:r>
              <a:rPr lang="en-US" altLang="zh-CN" sz="2000" b="1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加法增长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每个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RTT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， </a:t>
            </a:r>
            <a:r>
              <a:rPr lang="en-US" altLang="zh-CN" sz="1800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才增加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MSS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大小。</a:t>
            </a:r>
            <a:endParaRPr lang="zh-CN" altLang="en-US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7EFD6E-D354-46F0-BA8F-A3935BF2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69</a:t>
            </a:fld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A946AE-32D1-474D-92A7-7C17FB232B72}"/>
              </a:ext>
            </a:extLst>
          </p:cNvPr>
          <p:cNvSpPr txBox="1"/>
          <p:nvPr/>
        </p:nvSpPr>
        <p:spPr>
          <a:xfrm>
            <a:off x="522514" y="83175"/>
            <a:ext cx="712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TCP</a:t>
            </a: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的拥塞控制总结</a:t>
            </a:r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(RFC2581)</a:t>
            </a:r>
            <a:endParaRPr lang="zh-CN" altLang="en-US" sz="2800" b="1" dirty="0">
              <a:solidFill>
                <a:schemeClr val="accent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982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25001018-C5C8-AFF8-6740-E2265284588B}"/>
              </a:ext>
            </a:extLst>
          </p:cNvPr>
          <p:cNvCxnSpPr>
            <a:cxnSpLocks/>
            <a:stCxn id="60" idx="3"/>
            <a:endCxn id="75" idx="1"/>
          </p:cNvCxnSpPr>
          <p:nvPr/>
        </p:nvCxnSpPr>
        <p:spPr>
          <a:xfrm flipV="1">
            <a:off x="3908721" y="4043623"/>
            <a:ext cx="3779735" cy="9164"/>
          </a:xfrm>
          <a:prstGeom prst="line">
            <a:avLst/>
          </a:prstGeom>
          <a:noFill/>
          <a:ln w="28575" cap="flat" cmpd="sng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ectangle 24">
            <a:extLst>
              <a:ext uri="{FF2B5EF4-FFF2-40B4-BE49-F238E27FC236}">
                <a16:creationId xmlns:a16="http://schemas.microsoft.com/office/drawing/2014/main" id="{8D45E9E5-542C-D7A0-686D-D7EFC434E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994" y="3787520"/>
            <a:ext cx="541816" cy="56233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帧</a:t>
            </a: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E4915548-075D-AD50-3B71-09A9CBE9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87" y="3884261"/>
            <a:ext cx="1198789" cy="335913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C2326748-FFF6-D5EA-080A-562549C7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12" y="3889120"/>
            <a:ext cx="1198789" cy="3359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3B5188-955B-4FEF-9F26-E3FE412E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81BB120-724E-B3D1-19FA-90C6C255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回顾：链路层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相邻节点间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“帧”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的转发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8E352E6-3090-5C89-9578-B66FA1620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424" y="4608204"/>
            <a:ext cx="1447257" cy="3580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110 0110…01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1B983E3-09A1-1958-0761-84E81681E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60" y="3183624"/>
            <a:ext cx="814321" cy="32733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 eaLnBrk="0" hangingPunct="0">
              <a:lnSpc>
                <a:spcPct val="120000"/>
              </a:lnSpc>
            </a:pPr>
            <a:endParaRPr kumimoji="1" lang="zh-CN" altLang="en-US" sz="18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B3D853F9-72D3-9A4B-A76D-79BCD6660D63}"/>
              </a:ext>
            </a:extLst>
          </p:cNvPr>
          <p:cNvSpPr>
            <a:spLocks/>
          </p:cNvSpPr>
          <p:nvPr/>
        </p:nvSpPr>
        <p:spPr bwMode="auto">
          <a:xfrm>
            <a:off x="2903041" y="5063149"/>
            <a:ext cx="5254592" cy="4016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80"/>
              </a:cxn>
              <a:cxn ang="0">
                <a:pos x="2736" y="480"/>
              </a:cxn>
              <a:cxn ang="0">
                <a:pos x="2736" y="0"/>
              </a:cxn>
            </a:cxnLst>
            <a:rect l="0" t="0" r="r" b="b"/>
            <a:pathLst>
              <a:path w="2736" h="480">
                <a:moveTo>
                  <a:pt x="0" y="0"/>
                </a:moveTo>
                <a:lnTo>
                  <a:pt x="0" y="480"/>
                </a:lnTo>
                <a:lnTo>
                  <a:pt x="2736" y="480"/>
                </a:lnTo>
                <a:lnTo>
                  <a:pt x="2736" y="0"/>
                </a:lnTo>
              </a:path>
            </a:pathLst>
          </a:custGeom>
          <a:noFill/>
          <a:ln w="28575" cap="flat" cmpd="sng">
            <a:solidFill>
              <a:srgbClr val="0070C0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5A1FD7DB-C4B4-68C5-D130-9862B362A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628" y="3183624"/>
            <a:ext cx="1324081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相邻</a:t>
            </a:r>
            <a:r>
              <a:rPr kumimoji="1"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节</a:t>
            </a:r>
            <a:r>
              <a:rPr kumimoji="1"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点 </a:t>
            </a:r>
            <a:r>
              <a:rPr kumimoji="1" lang="en-US" altLang="zh-CN" sz="1800" b="1" dirty="0">
                <a:solidFill>
                  <a:srgbClr val="C00000"/>
                </a:solidFill>
                <a:cs typeface="+mn-ea"/>
                <a:sym typeface="+mn-lt"/>
              </a:rPr>
              <a:t>X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3C418497-6EA6-4E35-0C02-2D1523DDD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594" y="5281402"/>
            <a:ext cx="644408" cy="39356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信号</a:t>
            </a:r>
          </a:p>
        </p:txBody>
      </p:sp>
      <p:sp>
        <p:nvSpPr>
          <p:cNvPr id="40" name="Freeform 43">
            <a:extLst>
              <a:ext uri="{FF2B5EF4-FFF2-40B4-BE49-F238E27FC236}">
                <a16:creationId xmlns:a16="http://schemas.microsoft.com/office/drawing/2014/main" id="{DC6FCB98-3CD8-D13A-1322-CD29367967B6}"/>
              </a:ext>
            </a:extLst>
          </p:cNvPr>
          <p:cNvSpPr>
            <a:spLocks/>
          </p:cNvSpPr>
          <p:nvPr/>
        </p:nvSpPr>
        <p:spPr bwMode="auto">
          <a:xfrm>
            <a:off x="2903039" y="5701522"/>
            <a:ext cx="9144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0" y="0"/>
              </a:cxn>
              <a:cxn ang="0">
                <a:pos x="192" y="0"/>
              </a:cxn>
              <a:cxn ang="0">
                <a:pos x="192" y="192"/>
              </a:cxn>
              <a:cxn ang="0">
                <a:pos x="288" y="192"/>
              </a:cxn>
              <a:cxn ang="0">
                <a:pos x="288" y="0"/>
              </a:cxn>
              <a:cxn ang="0">
                <a:pos x="336" y="0"/>
              </a:cxn>
              <a:cxn ang="0">
                <a:pos x="336" y="192"/>
              </a:cxn>
              <a:cxn ang="0">
                <a:pos x="480" y="192"/>
              </a:cxn>
              <a:cxn ang="0">
                <a:pos x="480" y="0"/>
              </a:cxn>
              <a:cxn ang="0">
                <a:pos x="576" y="0"/>
              </a:cxn>
              <a:cxn ang="0">
                <a:pos x="576" y="96"/>
              </a:cxn>
              <a:cxn ang="0">
                <a:pos x="0" y="96"/>
              </a:cxn>
            </a:cxnLst>
            <a:rect l="0" t="0" r="r" b="b"/>
            <a:pathLst>
              <a:path w="576" h="192">
                <a:moveTo>
                  <a:pt x="0" y="96"/>
                </a:moveTo>
                <a:lnTo>
                  <a:pt x="0" y="0"/>
                </a:lnTo>
                <a:lnTo>
                  <a:pt x="192" y="0"/>
                </a:lnTo>
                <a:lnTo>
                  <a:pt x="192" y="192"/>
                </a:lnTo>
                <a:lnTo>
                  <a:pt x="288" y="192"/>
                </a:lnTo>
                <a:lnTo>
                  <a:pt x="288" y="0"/>
                </a:lnTo>
                <a:lnTo>
                  <a:pt x="336" y="0"/>
                </a:lnTo>
                <a:lnTo>
                  <a:pt x="336" y="192"/>
                </a:lnTo>
                <a:lnTo>
                  <a:pt x="480" y="192"/>
                </a:lnTo>
                <a:lnTo>
                  <a:pt x="480" y="0"/>
                </a:lnTo>
                <a:lnTo>
                  <a:pt x="576" y="0"/>
                </a:lnTo>
                <a:lnTo>
                  <a:pt x="576" y="96"/>
                </a:lnTo>
                <a:lnTo>
                  <a:pt x="0" y="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lg"/>
            <a:tailEnd type="none" w="sm" len="lg"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69E0A26-EA51-98A3-F3D8-C471301D9A0E}"/>
              </a:ext>
            </a:extLst>
          </p:cNvPr>
          <p:cNvGrpSpPr/>
          <p:nvPr/>
        </p:nvGrpSpPr>
        <p:grpSpPr>
          <a:xfrm>
            <a:off x="1897358" y="1835215"/>
            <a:ext cx="2011569" cy="3163759"/>
            <a:chOff x="496750" y="1835215"/>
            <a:chExt cx="2011569" cy="3163759"/>
          </a:xfrm>
        </p:grpSpPr>
        <p:sp>
          <p:nvSpPr>
            <p:cNvPr id="44" name="Rectangle 67">
              <a:extLst>
                <a:ext uri="{FF2B5EF4-FFF2-40B4-BE49-F238E27FC236}">
                  <a16:creationId xmlns:a16="http://schemas.microsoft.com/office/drawing/2014/main" id="{2D2D6033-2315-2476-C9B5-484A191EA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1" y="4362260"/>
              <a:ext cx="2011363" cy="63671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物理层</a:t>
              </a: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C1D0BB1C-8BBA-4D80-D131-A12D392C4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0" y="3734430"/>
              <a:ext cx="2011363" cy="63671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链路层</a:t>
              </a:r>
            </a:p>
          </p:txBody>
        </p:sp>
        <p:sp>
          <p:nvSpPr>
            <p:cNvPr id="61" name="Rectangle 67">
              <a:extLst>
                <a:ext uri="{FF2B5EF4-FFF2-40B4-BE49-F238E27FC236}">
                  <a16:creationId xmlns:a16="http://schemas.microsoft.com/office/drawing/2014/main" id="{E8C8785F-5B87-405D-29B2-22F205D8C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956" y="3106509"/>
              <a:ext cx="2011363" cy="63671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网络层</a:t>
              </a:r>
            </a:p>
          </p:txBody>
        </p:sp>
        <p:sp>
          <p:nvSpPr>
            <p:cNvPr id="99" name="Rectangle 67">
              <a:extLst>
                <a:ext uri="{FF2B5EF4-FFF2-40B4-BE49-F238E27FC236}">
                  <a16:creationId xmlns:a16="http://schemas.microsoft.com/office/drawing/2014/main" id="{9BBF227D-38AB-0FEC-A09F-BDFD12919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0" y="2470620"/>
              <a:ext cx="2011363" cy="63671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传输层</a:t>
              </a:r>
            </a:p>
          </p:txBody>
        </p:sp>
        <p:sp>
          <p:nvSpPr>
            <p:cNvPr id="100" name="Rectangle 67">
              <a:extLst>
                <a:ext uri="{FF2B5EF4-FFF2-40B4-BE49-F238E27FC236}">
                  <a16:creationId xmlns:a16="http://schemas.microsoft.com/office/drawing/2014/main" id="{64E4D53D-3721-2527-B8E4-A85E6FC36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0" y="1835215"/>
              <a:ext cx="2011363" cy="63671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应用层</a:t>
              </a:r>
            </a:p>
          </p:txBody>
        </p:sp>
      </p:grpSp>
      <p:sp>
        <p:nvSpPr>
          <p:cNvPr id="69" name="Rectangle 13">
            <a:extLst>
              <a:ext uri="{FF2B5EF4-FFF2-40B4-BE49-F238E27FC236}">
                <a16:creationId xmlns:a16="http://schemas.microsoft.com/office/drawing/2014/main" id="{04EF8009-03A3-F7F2-C459-5936C4CF7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42" y="3889120"/>
            <a:ext cx="293072" cy="327334"/>
          </a:xfrm>
          <a:prstGeom prst="rect">
            <a:avLst/>
          </a:prstGeom>
          <a:solidFill>
            <a:srgbClr val="FFC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 eaLnBrk="0" hangingPunct="0">
              <a:lnSpc>
                <a:spcPct val="120000"/>
              </a:lnSpc>
            </a:pPr>
            <a:endParaRPr kumimoji="1" lang="zh-CN" altLang="en-US" sz="18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Rectangle 13">
            <a:extLst>
              <a:ext uri="{FF2B5EF4-FFF2-40B4-BE49-F238E27FC236}">
                <a16:creationId xmlns:a16="http://schemas.microsoft.com/office/drawing/2014/main" id="{048EC812-502F-84C9-F7DB-094D6033F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181" y="3889120"/>
            <a:ext cx="139744" cy="327334"/>
          </a:xfrm>
          <a:prstGeom prst="rect">
            <a:avLst/>
          </a:prstGeom>
          <a:solidFill>
            <a:srgbClr val="FFC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 eaLnBrk="0" hangingPunct="0">
              <a:lnSpc>
                <a:spcPct val="120000"/>
              </a:lnSpc>
            </a:pPr>
            <a:endParaRPr kumimoji="1" lang="zh-CN" altLang="en-US" sz="18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EAB98E1-DBC6-ED62-4891-6D4085CC294B}"/>
              </a:ext>
            </a:extLst>
          </p:cNvPr>
          <p:cNvGrpSpPr/>
          <p:nvPr/>
        </p:nvGrpSpPr>
        <p:grpSpPr>
          <a:xfrm>
            <a:off x="7688456" y="3725266"/>
            <a:ext cx="2011364" cy="1264544"/>
            <a:chOff x="496750" y="3734430"/>
            <a:chExt cx="2011364" cy="1264544"/>
          </a:xfrm>
        </p:grpSpPr>
        <p:sp>
          <p:nvSpPr>
            <p:cNvPr id="74" name="Rectangle 67">
              <a:extLst>
                <a:ext uri="{FF2B5EF4-FFF2-40B4-BE49-F238E27FC236}">
                  <a16:creationId xmlns:a16="http://schemas.microsoft.com/office/drawing/2014/main" id="{3EBFB4C1-620A-BE8A-EE47-931D8A114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1" y="4362260"/>
              <a:ext cx="2011363" cy="63671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物理层</a:t>
              </a:r>
            </a:p>
          </p:txBody>
        </p:sp>
        <p:sp>
          <p:nvSpPr>
            <p:cNvPr id="75" name="Rectangle 67">
              <a:extLst>
                <a:ext uri="{FF2B5EF4-FFF2-40B4-BE49-F238E27FC236}">
                  <a16:creationId xmlns:a16="http://schemas.microsoft.com/office/drawing/2014/main" id="{331889D5-6C0A-64D3-605F-4CB6335B8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0" y="3734430"/>
              <a:ext cx="2011363" cy="63671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链路层</a:t>
              </a:r>
            </a:p>
          </p:txBody>
        </p:sp>
      </p:grpSp>
      <p:sp>
        <p:nvSpPr>
          <p:cNvPr id="101" name="Rectangle 26">
            <a:extLst>
              <a:ext uri="{FF2B5EF4-FFF2-40B4-BE49-F238E27FC236}">
                <a16:creationId xmlns:a16="http://schemas.microsoft.com/office/drawing/2014/main" id="{578494B0-CBA8-8D88-59E9-C81DC563E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210" y="1329918"/>
            <a:ext cx="866649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节点</a:t>
            </a:r>
            <a:r>
              <a:rPr kumimoji="1" lang="en-US" altLang="zh-CN" b="1" dirty="0">
                <a:solidFill>
                  <a:srgbClr val="C00000"/>
                </a:solidFill>
                <a:cs typeface="+mn-ea"/>
                <a:sym typeface="+mn-lt"/>
              </a:rPr>
              <a:t> A</a:t>
            </a:r>
            <a:endParaRPr kumimoji="1" lang="en-US" altLang="zh-CN" sz="1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F326FD1-824A-1A3F-E97D-A96DF5048B0F}"/>
              </a:ext>
            </a:extLst>
          </p:cNvPr>
          <p:cNvGrpSpPr/>
          <p:nvPr/>
        </p:nvGrpSpPr>
        <p:grpSpPr>
          <a:xfrm>
            <a:off x="10225756" y="1826051"/>
            <a:ext cx="1182064" cy="3163759"/>
            <a:chOff x="496750" y="1835215"/>
            <a:chExt cx="2011569" cy="3163759"/>
          </a:xfrm>
        </p:grpSpPr>
        <p:sp>
          <p:nvSpPr>
            <p:cNvPr id="103" name="Rectangle 67">
              <a:extLst>
                <a:ext uri="{FF2B5EF4-FFF2-40B4-BE49-F238E27FC236}">
                  <a16:creationId xmlns:a16="http://schemas.microsoft.com/office/drawing/2014/main" id="{A1094B53-F5F1-A9D4-21D7-8B64FD479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1" y="4362260"/>
              <a:ext cx="2011363" cy="63671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物理层</a:t>
              </a:r>
            </a:p>
          </p:txBody>
        </p:sp>
        <p:sp>
          <p:nvSpPr>
            <p:cNvPr id="104" name="Rectangle 67">
              <a:extLst>
                <a:ext uri="{FF2B5EF4-FFF2-40B4-BE49-F238E27FC236}">
                  <a16:creationId xmlns:a16="http://schemas.microsoft.com/office/drawing/2014/main" id="{6632B7E9-000E-57BD-5DEE-405E559E0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0" y="3734430"/>
              <a:ext cx="2011363" cy="63671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链路层</a:t>
              </a:r>
            </a:p>
          </p:txBody>
        </p:sp>
        <p:sp>
          <p:nvSpPr>
            <p:cNvPr id="105" name="Rectangle 67">
              <a:extLst>
                <a:ext uri="{FF2B5EF4-FFF2-40B4-BE49-F238E27FC236}">
                  <a16:creationId xmlns:a16="http://schemas.microsoft.com/office/drawing/2014/main" id="{526EF10C-2C45-9C93-6B32-3A09C3CC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956" y="3106509"/>
              <a:ext cx="2011363" cy="63671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网络层</a:t>
              </a:r>
            </a:p>
          </p:txBody>
        </p:sp>
        <p:sp>
          <p:nvSpPr>
            <p:cNvPr id="106" name="Rectangle 67">
              <a:extLst>
                <a:ext uri="{FF2B5EF4-FFF2-40B4-BE49-F238E27FC236}">
                  <a16:creationId xmlns:a16="http://schemas.microsoft.com/office/drawing/2014/main" id="{433DF207-5025-971D-7DFA-E20CAB8DD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0" y="2470620"/>
              <a:ext cx="2011363" cy="63671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传输层</a:t>
              </a:r>
            </a:p>
          </p:txBody>
        </p:sp>
        <p:sp>
          <p:nvSpPr>
            <p:cNvPr id="107" name="Rectangle 67">
              <a:extLst>
                <a:ext uri="{FF2B5EF4-FFF2-40B4-BE49-F238E27FC236}">
                  <a16:creationId xmlns:a16="http://schemas.microsoft.com/office/drawing/2014/main" id="{8AA75A57-E2A2-2D9A-0A20-E72D55F3F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50" y="1835215"/>
              <a:ext cx="2011363" cy="63671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应用层</a:t>
              </a:r>
            </a:p>
          </p:txBody>
        </p:sp>
      </p:grpSp>
      <p:sp>
        <p:nvSpPr>
          <p:cNvPr id="111" name="Freeform 21">
            <a:extLst>
              <a:ext uri="{FF2B5EF4-FFF2-40B4-BE49-F238E27FC236}">
                <a16:creationId xmlns:a16="http://schemas.microsoft.com/office/drawing/2014/main" id="{1510CA15-05D9-6766-6A71-F1A6626444AF}"/>
              </a:ext>
            </a:extLst>
          </p:cNvPr>
          <p:cNvSpPr>
            <a:spLocks/>
          </p:cNvSpPr>
          <p:nvPr/>
        </p:nvSpPr>
        <p:spPr bwMode="auto">
          <a:xfrm>
            <a:off x="9151441" y="5063149"/>
            <a:ext cx="1643559" cy="4016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80"/>
              </a:cxn>
              <a:cxn ang="0">
                <a:pos x="2736" y="480"/>
              </a:cxn>
              <a:cxn ang="0">
                <a:pos x="2736" y="0"/>
              </a:cxn>
            </a:cxnLst>
            <a:rect l="0" t="0" r="r" b="b"/>
            <a:pathLst>
              <a:path w="2736" h="480">
                <a:moveTo>
                  <a:pt x="0" y="0"/>
                </a:moveTo>
                <a:lnTo>
                  <a:pt x="0" y="480"/>
                </a:lnTo>
                <a:lnTo>
                  <a:pt x="2736" y="480"/>
                </a:lnTo>
                <a:lnTo>
                  <a:pt x="2736" y="0"/>
                </a:lnTo>
              </a:path>
            </a:pathLst>
          </a:custGeom>
          <a:noFill/>
          <a:ln w="28575" cap="flat" cmpd="sng">
            <a:solidFill>
              <a:srgbClr val="0070C0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2" name="Rectangle 24">
            <a:extLst>
              <a:ext uri="{FF2B5EF4-FFF2-40B4-BE49-F238E27FC236}">
                <a16:creationId xmlns:a16="http://schemas.microsoft.com/office/drawing/2014/main" id="{A5DF6AA2-044F-B796-7919-3B9BB32DA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2711" y="5266013"/>
            <a:ext cx="870752" cy="42518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>
              <a:lnSpc>
                <a:spcPct val="120000"/>
              </a:lnSpc>
            </a:pPr>
            <a:r>
              <a:rPr kumimoji="1" lang="en-US" altLang="zh-CN" sz="2000" b="1" dirty="0">
                <a:solidFill>
                  <a:srgbClr val="0070C0"/>
                </a:solidFill>
                <a:cs typeface="+mn-ea"/>
                <a:sym typeface="+mn-lt"/>
              </a:rPr>
              <a:t>~ ~ ~</a:t>
            </a:r>
            <a:endParaRPr kumimoji="1" lang="zh-CN" altLang="en-US" sz="20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3" name="Rectangle 26">
            <a:extLst>
              <a:ext uri="{FF2B5EF4-FFF2-40B4-BE49-F238E27FC236}">
                <a16:creationId xmlns:a16="http://schemas.microsoft.com/office/drawing/2014/main" id="{28291F54-6942-677F-EB11-968F0888C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0171" y="1314471"/>
            <a:ext cx="862417" cy="39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节点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67ED01F1-26BD-1794-4A18-DF76F388D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383" y="3183624"/>
            <a:ext cx="814321" cy="32733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 eaLnBrk="0" hangingPunct="0">
              <a:lnSpc>
                <a:spcPct val="120000"/>
              </a:lnSpc>
            </a:pPr>
            <a:endParaRPr kumimoji="1" lang="zh-CN" altLang="en-US" sz="18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Freeform 43">
            <a:extLst>
              <a:ext uri="{FF2B5EF4-FFF2-40B4-BE49-F238E27FC236}">
                <a16:creationId xmlns:a16="http://schemas.microsoft.com/office/drawing/2014/main" id="{3E5BBA3C-F4E3-5336-5B31-AAC3D79E4886}"/>
              </a:ext>
            </a:extLst>
          </p:cNvPr>
          <p:cNvSpPr>
            <a:spLocks/>
          </p:cNvSpPr>
          <p:nvPr/>
        </p:nvSpPr>
        <p:spPr bwMode="auto">
          <a:xfrm>
            <a:off x="5209282" y="5714022"/>
            <a:ext cx="9144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0" y="0"/>
              </a:cxn>
              <a:cxn ang="0">
                <a:pos x="192" y="0"/>
              </a:cxn>
              <a:cxn ang="0">
                <a:pos x="192" y="192"/>
              </a:cxn>
              <a:cxn ang="0">
                <a:pos x="288" y="192"/>
              </a:cxn>
              <a:cxn ang="0">
                <a:pos x="288" y="0"/>
              </a:cxn>
              <a:cxn ang="0">
                <a:pos x="336" y="0"/>
              </a:cxn>
              <a:cxn ang="0">
                <a:pos x="336" y="192"/>
              </a:cxn>
              <a:cxn ang="0">
                <a:pos x="480" y="192"/>
              </a:cxn>
              <a:cxn ang="0">
                <a:pos x="480" y="0"/>
              </a:cxn>
              <a:cxn ang="0">
                <a:pos x="576" y="0"/>
              </a:cxn>
              <a:cxn ang="0">
                <a:pos x="576" y="96"/>
              </a:cxn>
              <a:cxn ang="0">
                <a:pos x="0" y="96"/>
              </a:cxn>
            </a:cxnLst>
            <a:rect l="0" t="0" r="r" b="b"/>
            <a:pathLst>
              <a:path w="576" h="192">
                <a:moveTo>
                  <a:pt x="0" y="96"/>
                </a:moveTo>
                <a:lnTo>
                  <a:pt x="0" y="0"/>
                </a:lnTo>
                <a:lnTo>
                  <a:pt x="192" y="0"/>
                </a:lnTo>
                <a:lnTo>
                  <a:pt x="192" y="192"/>
                </a:lnTo>
                <a:lnTo>
                  <a:pt x="288" y="192"/>
                </a:lnTo>
                <a:lnTo>
                  <a:pt x="288" y="0"/>
                </a:lnTo>
                <a:lnTo>
                  <a:pt x="336" y="0"/>
                </a:lnTo>
                <a:lnTo>
                  <a:pt x="336" y="192"/>
                </a:lnTo>
                <a:lnTo>
                  <a:pt x="480" y="192"/>
                </a:lnTo>
                <a:lnTo>
                  <a:pt x="480" y="0"/>
                </a:lnTo>
                <a:lnTo>
                  <a:pt x="576" y="0"/>
                </a:lnTo>
                <a:lnTo>
                  <a:pt x="576" y="96"/>
                </a:lnTo>
                <a:lnTo>
                  <a:pt x="0" y="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 type="none" w="sm" len="lg"/>
            <a:tailEnd type="none" w="sm" len="lg"/>
          </a:ln>
          <a:effectLst/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731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00091 0.103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1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85 L 0.35456 -0.0030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47135 -0.0018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6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401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90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901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1"/>
                            </p:stCondLst>
                            <p:childTnLst>
                              <p:par>
                                <p:cTn id="45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0.47136 -0.0018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6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0" grpId="0"/>
      <p:bldP spid="12" grpId="0" animBg="1"/>
      <p:bldP spid="40" grpId="0" animBg="1"/>
      <p:bldP spid="40" grpId="1" animBg="1"/>
      <p:bldP spid="69" grpId="0" animBg="1"/>
      <p:bldP spid="70" grpId="0" animBg="1"/>
      <p:bldP spid="115" grpId="0" animBg="1"/>
      <p:bldP spid="1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D904A6-B15F-4F17-9625-B05A9CA3E77F}"/>
              </a:ext>
            </a:extLst>
          </p:cNvPr>
          <p:cNvGrpSpPr/>
          <p:nvPr/>
        </p:nvGrpSpPr>
        <p:grpSpPr>
          <a:xfrm>
            <a:off x="499863" y="1177754"/>
            <a:ext cx="10748001" cy="5445223"/>
            <a:chOff x="100527" y="559911"/>
            <a:chExt cx="11799374" cy="6298088"/>
          </a:xfrm>
        </p:grpSpPr>
        <p:pic>
          <p:nvPicPr>
            <p:cNvPr id="5125" name="Picture 4">
              <a:extLst>
                <a:ext uri="{FF2B5EF4-FFF2-40B4-BE49-F238E27FC236}">
                  <a16:creationId xmlns:a16="http://schemas.microsoft.com/office/drawing/2014/main" id="{67643A16-BDB4-4AB8-B27C-DB3BBB408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7" y="855425"/>
              <a:ext cx="11799374" cy="6002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222324-56FC-48A0-BBF1-004A76CAD51D}"/>
                </a:ext>
              </a:extLst>
            </p:cNvPr>
            <p:cNvSpPr/>
            <p:nvPr/>
          </p:nvSpPr>
          <p:spPr>
            <a:xfrm>
              <a:off x="522514" y="606395"/>
              <a:ext cx="2660073" cy="331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慢启动阶段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DD75F1B-77BA-4967-90AB-D1D16E1FA592}"/>
                </a:ext>
              </a:extLst>
            </p:cNvPr>
            <p:cNvSpPr/>
            <p:nvPr/>
          </p:nvSpPr>
          <p:spPr>
            <a:xfrm>
              <a:off x="3182587" y="606395"/>
              <a:ext cx="2660073" cy="331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拥塞避免阶段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263D0FC-C8E2-4287-8E1F-7562E93580A3}"/>
                </a:ext>
              </a:extLst>
            </p:cNvPr>
            <p:cNvSpPr/>
            <p:nvPr/>
          </p:nvSpPr>
          <p:spPr>
            <a:xfrm>
              <a:off x="5842660" y="606395"/>
              <a:ext cx="2660073" cy="331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  <a:cs typeface="+mn-ea"/>
                  <a:sym typeface="+mn-lt"/>
                </a:rPr>
                <a:t>拥塞控制阶段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DE7B16-75B2-428F-A640-43C10CA56706}"/>
                </a:ext>
              </a:extLst>
            </p:cNvPr>
            <p:cNvSpPr/>
            <p:nvPr/>
          </p:nvSpPr>
          <p:spPr>
            <a:xfrm>
              <a:off x="8502733" y="606395"/>
              <a:ext cx="2800267" cy="331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快速重传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恢复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CF052F8-E331-4A8A-BBE6-1F85A4DDB7CD}"/>
                </a:ext>
              </a:extLst>
            </p:cNvPr>
            <p:cNvSpPr/>
            <p:nvPr/>
          </p:nvSpPr>
          <p:spPr>
            <a:xfrm>
              <a:off x="5808196" y="559911"/>
              <a:ext cx="2660073" cy="596543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3BB50B5-B665-4080-92C9-16A57D255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863" y="1723474"/>
            <a:ext cx="5625511" cy="1980443"/>
          </a:xfrm>
          <a:noFill/>
        </p:spPr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因超时而判断丢包，门限减半、</a:t>
            </a:r>
            <a:r>
              <a:rPr lang="en-US" altLang="zh-CN" sz="2000" b="1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归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800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ssthresh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= max (</a:t>
            </a:r>
            <a:r>
              <a:rPr lang="en-US" altLang="zh-CN" sz="1800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FlightSize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/ 2, 2*SMSS)   (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注：上图用了</a:t>
            </a:r>
            <a:r>
              <a:rPr lang="en-US" altLang="zh-CN" sz="1800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/2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，协议指出要用</a:t>
            </a:r>
            <a:r>
              <a:rPr lang="en-US" altLang="zh-CN" sz="1800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FlightSize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/2)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800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cwnd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＝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1*MSS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368592-9771-4C60-A41B-875DAFDE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70</a:t>
            </a:fld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44F6A3-F553-4434-A985-80A39FB2CE93}"/>
              </a:ext>
            </a:extLst>
          </p:cNvPr>
          <p:cNvSpPr txBox="1"/>
          <p:nvPr/>
        </p:nvSpPr>
        <p:spPr>
          <a:xfrm>
            <a:off x="522514" y="83175"/>
            <a:ext cx="712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TCP</a:t>
            </a: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的拥塞控制总结</a:t>
            </a:r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(RFC2581)</a:t>
            </a:r>
            <a:endParaRPr lang="zh-CN" altLang="en-US" sz="2800" b="1" dirty="0">
              <a:solidFill>
                <a:schemeClr val="accent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09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1395B76-9C40-4C06-8FE0-BBF5FA4F7634}"/>
              </a:ext>
            </a:extLst>
          </p:cNvPr>
          <p:cNvGrpSpPr/>
          <p:nvPr/>
        </p:nvGrpSpPr>
        <p:grpSpPr>
          <a:xfrm>
            <a:off x="299356" y="1130300"/>
            <a:ext cx="11773308" cy="5505830"/>
            <a:chOff x="0" y="563417"/>
            <a:chExt cx="11799374" cy="6294583"/>
          </a:xfrm>
        </p:grpSpPr>
        <p:pic>
          <p:nvPicPr>
            <p:cNvPr id="5125" name="Picture 4">
              <a:extLst>
                <a:ext uri="{FF2B5EF4-FFF2-40B4-BE49-F238E27FC236}">
                  <a16:creationId xmlns:a16="http://schemas.microsoft.com/office/drawing/2014/main" id="{67643A16-BDB4-4AB8-B27C-DB3BBB408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7724"/>
              <a:ext cx="11799374" cy="6010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222324-56FC-48A0-BBF1-004A76CAD51D}"/>
                </a:ext>
              </a:extLst>
            </p:cNvPr>
            <p:cNvSpPr/>
            <p:nvPr/>
          </p:nvSpPr>
          <p:spPr>
            <a:xfrm>
              <a:off x="522514" y="649373"/>
              <a:ext cx="2660073" cy="289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慢启动阶段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DD75F1B-77BA-4967-90AB-D1D16E1FA592}"/>
                </a:ext>
              </a:extLst>
            </p:cNvPr>
            <p:cNvSpPr/>
            <p:nvPr/>
          </p:nvSpPr>
          <p:spPr>
            <a:xfrm>
              <a:off x="3182587" y="649373"/>
              <a:ext cx="2660073" cy="289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拥塞避免阶段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263D0FC-C8E2-4287-8E1F-7562E93580A3}"/>
                </a:ext>
              </a:extLst>
            </p:cNvPr>
            <p:cNvSpPr/>
            <p:nvPr/>
          </p:nvSpPr>
          <p:spPr>
            <a:xfrm>
              <a:off x="5842660" y="649373"/>
              <a:ext cx="2660073" cy="289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拥塞控制阶段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DE7B16-75B2-428F-A640-43C10CA56706}"/>
                </a:ext>
              </a:extLst>
            </p:cNvPr>
            <p:cNvSpPr/>
            <p:nvPr/>
          </p:nvSpPr>
          <p:spPr>
            <a:xfrm>
              <a:off x="8502733" y="649373"/>
              <a:ext cx="2800267" cy="289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  <a:cs typeface="+mn-ea"/>
                  <a:sym typeface="+mn-lt"/>
                </a:rPr>
                <a:t>快速重传</a:t>
              </a:r>
              <a:r>
                <a:rPr lang="en-US" altLang="zh-CN" sz="2000" b="1" dirty="0">
                  <a:solidFill>
                    <a:srgbClr val="C00000"/>
                  </a:solidFill>
                  <a:cs typeface="+mn-ea"/>
                  <a:sym typeface="+mn-lt"/>
                </a:rPr>
                <a:t>/</a:t>
              </a:r>
              <a:r>
                <a:rPr lang="zh-CN" altLang="en-US" sz="2000" b="1" dirty="0">
                  <a:solidFill>
                    <a:srgbClr val="C00000"/>
                  </a:solidFill>
                  <a:cs typeface="+mn-ea"/>
                  <a:sym typeface="+mn-lt"/>
                </a:rPr>
                <a:t>恢复</a:t>
              </a:r>
            </a:p>
          </p:txBody>
        </p:sp>
        <p:sp>
          <p:nvSpPr>
            <p:cNvPr id="12" name="内容占位符 2">
              <a:extLst>
                <a:ext uri="{FF2B5EF4-FFF2-40B4-BE49-F238E27FC236}">
                  <a16:creationId xmlns:a16="http://schemas.microsoft.com/office/drawing/2014/main" id="{50556E0E-F5FD-4664-89A4-1C169FAC73C6}"/>
                </a:ext>
              </a:extLst>
            </p:cNvPr>
            <p:cNvSpPr txBox="1">
              <a:spLocks/>
            </p:cNvSpPr>
            <p:nvPr/>
          </p:nvSpPr>
          <p:spPr>
            <a:xfrm>
              <a:off x="5028087" y="1156456"/>
              <a:ext cx="6274913" cy="1523243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101600" tIns="0" rIns="82550" bIns="0" rtlCol="0">
              <a:no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kumimoji="0" lang="zh-CN" altLang="en-US" sz="2800" b="0" i="0" u="none" strike="noStrike" kern="1200" cap="none" spc="150" normalizeH="0" baseline="0" noProof="1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kumimoji="0" lang="zh-CN" altLang="en-US" sz="2800" b="0" i="0" u="none" strike="noStrike" kern="1200" cap="none" spc="150" normalizeH="0" baseline="0" noProof="1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kumimoji="0" lang="zh-CN" altLang="en-US" sz="2800" b="0" i="0" u="none" strike="noStrike" kern="1200" cap="none" spc="150" normalizeH="0" baseline="0" noProof="1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kumimoji="0" lang="zh-CN" altLang="en-US" sz="2800" b="0" i="0" u="none" strike="noStrike" kern="1200" cap="none" spc="150" normalizeH="0" baseline="0" noProof="1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kumimoji="0" lang="zh-CN" altLang="en-US" sz="2800" b="0" i="0" u="none" strike="noStrike" kern="1200" cap="none" spc="150" normalizeH="0" baseline="0" noProof="1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因</a:t>
              </a:r>
              <a:r>
                <a:rPr lang="en-US" altLang="zh-CN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r>
                <a:rPr lang="zh-CN" altLang="en-US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个重复</a:t>
              </a:r>
              <a:r>
                <a:rPr lang="en-US" altLang="zh-CN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ACK</a:t>
              </a:r>
              <a:r>
                <a:rPr lang="zh-CN" altLang="en-US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而判断丢包，门限减半，</a:t>
              </a:r>
              <a:r>
                <a:rPr lang="en-US" altLang="zh-CN" sz="1800" b="1" dirty="0" err="1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cwnd</a:t>
              </a:r>
              <a:r>
                <a:rPr lang="zh-CN" altLang="en-US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减半</a:t>
              </a:r>
              <a:r>
                <a:rPr lang="en-US" altLang="zh-CN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+3</a:t>
              </a:r>
              <a:r>
                <a:rPr lang="zh-CN" altLang="en-US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（连续</a:t>
              </a:r>
              <a:r>
                <a:rPr lang="en-US" altLang="zh-CN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lang="zh-CN" altLang="en-US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个相同</a:t>
              </a:r>
              <a:r>
                <a:rPr lang="en-US" altLang="zh-CN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ACK</a:t>
              </a:r>
              <a:r>
                <a:rPr lang="zh-CN" altLang="en-US" sz="1800" b="1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）</a:t>
              </a:r>
            </a:p>
            <a:p>
              <a:pPr lvl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zh-CN" sz="1600" dirty="0" err="1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ssthresh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 = max (</a:t>
              </a:r>
              <a:r>
                <a:rPr lang="en-US" altLang="zh-CN" sz="1600" dirty="0" err="1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FlightSize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 / 2, 2*SMSS)</a:t>
              </a:r>
            </a:p>
            <a:p>
              <a:pPr lvl="1" algn="r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zh-CN" sz="1600" dirty="0" err="1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cwnd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＝ 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ssthresh+3*SMSS  (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注：有些实现设为</a:t>
              </a:r>
              <a:r>
                <a:rPr lang="en-US" altLang="zh-CN" sz="1600" dirty="0" err="1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ssthresh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，如图值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6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）</a:t>
              </a:r>
            </a:p>
            <a:p>
              <a:pPr lvl="1" algn="r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  快速重传后进入</a:t>
              </a:r>
              <a:r>
                <a:rPr lang="zh-CN" altLang="en-US" sz="1600" b="1" dirty="0">
                  <a:solidFill>
                    <a:srgbClr val="FF00FF"/>
                  </a:solidFill>
                  <a:latin typeface="+mn-lt"/>
                  <a:ea typeface="+mn-ea"/>
                  <a:cs typeface="+mn-ea"/>
                  <a:sym typeface="+mn-lt"/>
                </a:rPr>
                <a:t>快速恢复阶段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：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1. 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再次收到重复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ACK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en-US" altLang="zh-CN" sz="1600" dirty="0" err="1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cwnd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加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；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2. 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收到新</a:t>
              </a:r>
              <a:r>
                <a:rPr lang="en-US" altLang="zh-CN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ACK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en-US" altLang="zh-CN" sz="1600" dirty="0" err="1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cwnd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设置为</a:t>
              </a:r>
              <a:r>
                <a:rPr lang="en-US" altLang="zh-CN" sz="1600" dirty="0" err="1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ssthresh</a:t>
              </a:r>
              <a:endParaRPr lang="zh-CN" altLang="en-US" sz="24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B4BDFE5-821B-43EF-9011-70F90A897D71}"/>
                </a:ext>
              </a:extLst>
            </p:cNvPr>
            <p:cNvSpPr/>
            <p:nvPr/>
          </p:nvSpPr>
          <p:spPr>
            <a:xfrm>
              <a:off x="8468269" y="563417"/>
              <a:ext cx="2834731" cy="603570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7198847-A13A-4F4E-841A-9381E9074942}"/>
              </a:ext>
            </a:extLst>
          </p:cNvPr>
          <p:cNvSpPr txBox="1"/>
          <p:nvPr/>
        </p:nvSpPr>
        <p:spPr>
          <a:xfrm>
            <a:off x="522514" y="83175"/>
            <a:ext cx="712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TCP</a:t>
            </a: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的拥塞控制总结</a:t>
            </a:r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(RFC2581)</a:t>
            </a:r>
            <a:endParaRPr lang="zh-CN" altLang="en-US" sz="28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B9C53-FB98-411E-A939-E7017A84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0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AE526E-4B70-9DD4-F6E4-8D05D64C1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拥塞控制机制的核心思想：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以指数增长方式迅速逼进可用信道容量，然后慢慢接近均衡；遇到拥塞立即大幅减速避让</a:t>
            </a:r>
            <a:r>
              <a:rPr lang="zh-CN" altLang="en-US" sz="2400" dirty="0">
                <a:cs typeface="+mn-ea"/>
                <a:sym typeface="+mn-lt"/>
              </a:rPr>
              <a:t>。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E108CB-4C93-05E9-57FA-1A73A283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拥塞控制机制的核心思想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E49EB-8EE9-4362-A6E6-9FA87AB6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72</a:t>
            </a:fld>
            <a:endParaRPr lang="en-US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F62E5DE5-9DB6-46D9-A629-C349C6D5B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383" y="3304650"/>
            <a:ext cx="4945487" cy="94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9200" tIns="39600" rIns="79200" bIns="39600">
            <a:spAutoFit/>
          </a:bodyPr>
          <a:lstStyle>
            <a:lvl1pPr defTabSz="801688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801688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801688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801688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801688" eaLnBrk="0" hangingPunct="0"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拥塞控制原则：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AIMD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加法增大、乘法减小</a:t>
            </a:r>
          </a:p>
        </p:txBody>
      </p:sp>
    </p:spTree>
    <p:extLst>
      <p:ext uri="{BB962C8B-B14F-4D97-AF65-F5344CB8AC3E}">
        <p14:creationId xmlns:p14="http://schemas.microsoft.com/office/powerpoint/2010/main" val="135780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931B08B8-64B2-A273-F46D-8AE9E91E9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349" y="2506540"/>
            <a:ext cx="7507262" cy="397617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F3FB4-535E-40E9-812D-DDAE166F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30299"/>
            <a:ext cx="10858500" cy="1516309"/>
          </a:xfrm>
        </p:spPr>
        <p:txBody>
          <a:bodyPr>
            <a:normAutofit lnSpcReduction="10000"/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发送数据前在收发两端建立“虚电路”，并且数据只能在这两点之间进行传输；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区别于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UDP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面向非连接、支持组播；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DB3D6C-A2D6-451B-B421-B68D9FBF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：面向连接，点对点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017E89-6441-45E7-99A0-F27760AC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39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17D908-0FFC-4A50-99AD-CD307B98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74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19C2953-0E8C-44E0-AB02-8F84E837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的特点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：面向字节流，全双工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5883E-99F1-498F-BB95-813458298D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27021" y="1964119"/>
            <a:ext cx="3891879" cy="3406372"/>
          </a:xfrm>
        </p:spPr>
        <p:txBody>
          <a:bodyPr>
            <a:normAutofit/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而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UDP</a:t>
            </a:r>
            <a:r>
              <a:rPr lang="zh-CN" altLang="en-US" sz="2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是面向报文传输</a:t>
            </a:r>
            <a:r>
              <a:rPr lang="zh-CN" altLang="en-US" sz="2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UDP</a:t>
            </a:r>
            <a:r>
              <a:rPr lang="zh-CN" altLang="en-US" sz="2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对应用层交下来的报文，不合并，不拆分，大小由应用层指定封包后进行传输； 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A5B0C2-2084-979A-F0C7-144352ABA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9" y="1445017"/>
            <a:ext cx="6919601" cy="45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65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A9D84D-D4DB-4875-9B3D-08A011E8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75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1D41A0-D366-4D4D-A4AD-4835EB97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：可靠传输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5DAD08-EA92-424D-9A7E-1B02BE6B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81" y="1300480"/>
            <a:ext cx="10785877" cy="45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902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53A8F-0072-4E01-B204-B90A689C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76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2D3820-6139-4219-A87B-E9D42554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UDP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如何选择？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944056-4D13-4F6E-8C7E-844B0C90E2C4}"/>
              </a:ext>
            </a:extLst>
          </p:cNvPr>
          <p:cNvSpPr/>
          <p:nvPr/>
        </p:nvSpPr>
        <p:spPr>
          <a:xfrm>
            <a:off x="1114366" y="3262558"/>
            <a:ext cx="3457532" cy="624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000000"/>
                </a:solidFill>
                <a:cs typeface="+mn-ea"/>
                <a:sym typeface="+mn-lt"/>
              </a:rPr>
              <a:t>根据实际情况选择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2D1A6050-C6CA-4425-8B27-C121AADE170C}"/>
              </a:ext>
            </a:extLst>
          </p:cNvPr>
          <p:cNvSpPr/>
          <p:nvPr/>
        </p:nvSpPr>
        <p:spPr bwMode="auto">
          <a:xfrm>
            <a:off x="4571898" y="2704715"/>
            <a:ext cx="694482" cy="1740283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69" tIns="39585" rIns="79169" bIns="39585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36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40BB36-10BE-4F00-9BBB-AA5709693982}"/>
              </a:ext>
            </a:extLst>
          </p:cNvPr>
          <p:cNvSpPr txBox="1"/>
          <p:nvPr/>
        </p:nvSpPr>
        <p:spPr>
          <a:xfrm>
            <a:off x="5727700" y="3800379"/>
            <a:ext cx="5501955" cy="138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个别丢包无影响，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对实时性要求高的业务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选择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UDP, 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如视频、语音等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5C60B9-64EF-4C18-A0EF-4C1BC844BD68}"/>
              </a:ext>
            </a:extLst>
          </p:cNvPr>
          <p:cNvSpPr txBox="1"/>
          <p:nvPr/>
        </p:nvSpPr>
        <p:spPr>
          <a:xfrm>
            <a:off x="5727701" y="1678444"/>
            <a:ext cx="3873500" cy="138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不容出错、实时性要求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不高，选择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TCP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，如互联网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服务；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78E3CF-0F99-4158-883B-73BCD0B1B511}"/>
              </a:ext>
            </a:extLst>
          </p:cNvPr>
          <p:cNvSpPr/>
          <p:nvPr/>
        </p:nvSpPr>
        <p:spPr>
          <a:xfrm>
            <a:off x="1060289" y="5366710"/>
            <a:ext cx="10058722" cy="767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rgbClr val="FF0000"/>
                </a:solidFill>
                <a:cs typeface="+mn-ea"/>
                <a:sym typeface="+mn-lt"/>
              </a:rPr>
              <a:t>实时性要求高，又不容出错，怎么办？</a:t>
            </a:r>
            <a:endParaRPr lang="en-US" altLang="zh-CN" sz="4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579E87-AA39-49FA-A6E2-304661C9C6BE}"/>
              </a:ext>
            </a:extLst>
          </p:cNvPr>
          <p:cNvSpPr/>
          <p:nvPr/>
        </p:nvSpPr>
        <p:spPr>
          <a:xfrm>
            <a:off x="8993453" y="6414766"/>
            <a:ext cx="3185487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该问题留到本章最后一节阐述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87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0.baidu.com/it/u=2056066929,715136350&amp;fm=253&amp;fmt=auto&amp;app=138&amp;f=JPEG?w=331&amp;h=500">
            <a:extLst>
              <a:ext uri="{FF2B5EF4-FFF2-40B4-BE49-F238E27FC236}">
                <a16:creationId xmlns:a16="http://schemas.microsoft.com/office/drawing/2014/main" id="{703AEF05-D703-4C8A-974C-798CA6E96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429" y="3087232"/>
            <a:ext cx="2067471" cy="31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g0.baidu.com/it/u=576033662,3940733780&amp;fm=253&amp;fmt=auto&amp;app=120&amp;f=JPEG?w=400&amp;h=400">
            <a:extLst>
              <a:ext uri="{FF2B5EF4-FFF2-40B4-BE49-F238E27FC236}">
                <a16:creationId xmlns:a16="http://schemas.microsoft.com/office/drawing/2014/main" id="{ABAC6437-0C88-4750-A6FC-CE5811CE0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2" y="1581462"/>
            <a:ext cx="4463946" cy="446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374CE4-0E24-40EF-B21A-5FA3156D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77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67F8C1-D923-4A22-AC12-DF69040A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最后：审视下传输层的设计思想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AEF23-BF0D-4D9A-B6B4-44BDBA3C0F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11877" y="1292485"/>
            <a:ext cx="6569075" cy="50419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分组网络的通信原则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：通过合理的资源分配和自适应的机制来实现高效、公平和可靠的数据传输。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传输层要解决的问题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：可靠性、安全性和传输效率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的设计精妙之处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的拥塞控制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4585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1D8AFECB-44D5-44F8-A1A6-4AC0330A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78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BF1D81-FB0F-1D62-566C-E174348D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传输层协议设计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面临的场景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困难的根源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4E1A19F-8C6A-9181-3A57-1FE820F7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724" y="4597231"/>
            <a:ext cx="698726" cy="698726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FF84427-78CA-8D4F-408B-CAD83FB7E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6648" y="3674662"/>
            <a:ext cx="698726" cy="698726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792D63EA-7BD9-1A12-B978-22271562B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7517" y="3674662"/>
            <a:ext cx="698726" cy="69872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BB957895-09D2-B3F8-4E28-6C3BE81D1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3485" y="5518744"/>
            <a:ext cx="698726" cy="698726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5B6EA377-716A-2E90-111B-BF33C09C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354" y="5518744"/>
            <a:ext cx="698726" cy="698726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3FEF0058-2DB7-C97C-097D-A130A4C3D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1654" y="4597231"/>
            <a:ext cx="698726" cy="69872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9A71A6A-9889-E3AF-0507-D81978E1DA45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3017087" y="5295957"/>
            <a:ext cx="1106398" cy="57215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0ADC4A0-E840-8D4E-4055-46DB60218753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3017087" y="4024025"/>
            <a:ext cx="1629561" cy="5732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DD6C8CC-3AC0-9E08-EB66-F6F53E228E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45374" y="4024025"/>
            <a:ext cx="145214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7E593A-9A3C-E51D-B9D0-7391D70D19C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22211" y="5868107"/>
            <a:ext cx="145214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8FCDF41-4917-A6AD-4B95-1F36380F223C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7496243" y="4024025"/>
            <a:ext cx="1364774" cy="57320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481A34B-2D2E-F9D7-FADC-7FEE77D1EA40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6973080" y="5295957"/>
            <a:ext cx="1887937" cy="57215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DC7AE93-571D-5B49-EF90-8B53EA938BC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996011" y="4373388"/>
            <a:ext cx="1627706" cy="114535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形 42">
            <a:extLst>
              <a:ext uri="{FF2B5EF4-FFF2-40B4-BE49-F238E27FC236}">
                <a16:creationId xmlns:a16="http://schemas.microsoft.com/office/drawing/2014/main" id="{85F27780-01DF-561F-DAB2-4823F27ED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247" y="4637461"/>
            <a:ext cx="815181" cy="617209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F9ED2EE0-F76C-9C28-769C-D0B40D2AF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142" y="4637461"/>
            <a:ext cx="815181" cy="617209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A45DCB6E-F793-1F5E-B9E2-6428EE9D3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1576" y="1514281"/>
            <a:ext cx="562086" cy="562086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18E76232-E532-A205-9B57-0AE575082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13689" y="1496246"/>
            <a:ext cx="562086" cy="562086"/>
          </a:xfrm>
          <a:prstGeom prst="rect">
            <a:avLst/>
          </a:prstGeom>
        </p:spPr>
      </p:pic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A06D910-FA27-C313-4179-9ABD7F90C4E2}"/>
              </a:ext>
            </a:extLst>
          </p:cNvPr>
          <p:cNvCxnSpPr>
            <a:cxnSpLocks/>
            <a:stCxn id="43" idx="3"/>
            <a:endCxn id="4" idx="1"/>
          </p:cNvCxnSpPr>
          <p:nvPr/>
        </p:nvCxnSpPr>
        <p:spPr>
          <a:xfrm>
            <a:off x="1752428" y="4946066"/>
            <a:ext cx="915296" cy="52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1DB0D35-074D-0BB3-766C-F4F87AFC5B7B}"/>
              </a:ext>
            </a:extLst>
          </p:cNvPr>
          <p:cNvCxnSpPr>
            <a:cxnSpLocks/>
            <a:stCxn id="9" idx="3"/>
            <a:endCxn id="44" idx="1"/>
          </p:cNvCxnSpPr>
          <p:nvPr/>
        </p:nvCxnSpPr>
        <p:spPr>
          <a:xfrm flipV="1">
            <a:off x="9210380" y="4946066"/>
            <a:ext cx="876762" cy="52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形 55">
            <a:extLst>
              <a:ext uri="{FF2B5EF4-FFF2-40B4-BE49-F238E27FC236}">
                <a16:creationId xmlns:a16="http://schemas.microsoft.com/office/drawing/2014/main" id="{61A8B545-8ECA-EB43-27C4-E71C8EFED8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56332" y="2721016"/>
            <a:ext cx="676800" cy="735144"/>
          </a:xfrm>
          <a:prstGeom prst="rect">
            <a:avLst/>
          </a:prstGeom>
        </p:spPr>
      </p:pic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BFD336B-D48B-0C50-B78D-2BDBE484872E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1432619" y="2076367"/>
            <a:ext cx="0" cy="252086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形 56">
            <a:extLst>
              <a:ext uri="{FF2B5EF4-FFF2-40B4-BE49-F238E27FC236}">
                <a16:creationId xmlns:a16="http://schemas.microsoft.com/office/drawing/2014/main" id="{15E0A58C-052A-402F-2FA0-DFF5C76E7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6571" y="2722742"/>
            <a:ext cx="676800" cy="735144"/>
          </a:xfrm>
          <a:prstGeom prst="rect">
            <a:avLst/>
          </a:prstGeom>
        </p:spPr>
      </p:pic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686C25D7-968D-9811-3BE5-0BBBF97840E4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>
            <a:off x="10494732" y="2058332"/>
            <a:ext cx="1" cy="257912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箭头: 左右 70">
            <a:extLst>
              <a:ext uri="{FF2B5EF4-FFF2-40B4-BE49-F238E27FC236}">
                <a16:creationId xmlns:a16="http://schemas.microsoft.com/office/drawing/2014/main" id="{F3E2EAE8-F971-9580-C497-BC342D8AEB26}"/>
              </a:ext>
            </a:extLst>
          </p:cNvPr>
          <p:cNvSpPr/>
          <p:nvPr/>
        </p:nvSpPr>
        <p:spPr>
          <a:xfrm>
            <a:off x="2019869" y="2058331"/>
            <a:ext cx="7912777" cy="775643"/>
          </a:xfrm>
          <a:prstGeom prst="leftRightArrow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传输层虚拟线路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E92057F-04C3-FC1D-4B6F-CF0F3C6F32E3}"/>
              </a:ext>
            </a:extLst>
          </p:cNvPr>
          <p:cNvSpPr/>
          <p:nvPr/>
        </p:nvSpPr>
        <p:spPr>
          <a:xfrm>
            <a:off x="1910689" y="4434083"/>
            <a:ext cx="215992" cy="2719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E6C65F4-EC7A-60A3-3721-62E516086D08}"/>
              </a:ext>
            </a:extLst>
          </p:cNvPr>
          <p:cNvSpPr/>
          <p:nvPr/>
        </p:nvSpPr>
        <p:spPr>
          <a:xfrm>
            <a:off x="1913549" y="5118720"/>
            <a:ext cx="215992" cy="2719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8FA6D2E-E766-704B-ECB0-C153A873D09C}"/>
              </a:ext>
            </a:extLst>
          </p:cNvPr>
          <p:cNvSpPr/>
          <p:nvPr/>
        </p:nvSpPr>
        <p:spPr>
          <a:xfrm>
            <a:off x="1899102" y="4776810"/>
            <a:ext cx="215992" cy="2719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44BC573B-E150-5F5D-2D0D-06250700171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72848" y="6217470"/>
            <a:ext cx="0" cy="34936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179673F3-A789-1DCB-4666-3DD806E522D7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8861017" y="5295957"/>
            <a:ext cx="1226125" cy="10645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CC4A8A9C-A45E-07A1-3762-B9A2E9B6135D}"/>
              </a:ext>
            </a:extLst>
          </p:cNvPr>
          <p:cNvSpPr/>
          <p:nvPr/>
        </p:nvSpPr>
        <p:spPr>
          <a:xfrm>
            <a:off x="3987007" y="6297765"/>
            <a:ext cx="272956" cy="2849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0E22BFD-75B7-F541-0716-37A7C2BE0D45}"/>
              </a:ext>
            </a:extLst>
          </p:cNvPr>
          <p:cNvSpPr txBox="1"/>
          <p:nvPr/>
        </p:nvSpPr>
        <p:spPr>
          <a:xfrm>
            <a:off x="2767293" y="6350207"/>
            <a:ext cx="6093724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其它主机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B3B8D5E0-4F3D-2A15-6143-BC5FCAF82F10}"/>
              </a:ext>
            </a:extLst>
          </p:cNvPr>
          <p:cNvSpPr txBox="1"/>
          <p:nvPr/>
        </p:nvSpPr>
        <p:spPr>
          <a:xfrm>
            <a:off x="2929395" y="2900174"/>
            <a:ext cx="6093724" cy="63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困难根源：共享与竞争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F3C43F-596C-4962-B816-39463364555D}"/>
              </a:ext>
            </a:extLst>
          </p:cNvPr>
          <p:cNvSpPr/>
          <p:nvPr/>
        </p:nvSpPr>
        <p:spPr>
          <a:xfrm>
            <a:off x="4381861" y="4780425"/>
            <a:ext cx="3262432" cy="4298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线路不可知、竞争者不可知</a:t>
            </a:r>
          </a:p>
        </p:txBody>
      </p:sp>
    </p:spTree>
    <p:extLst>
      <p:ext uri="{BB962C8B-B14F-4D97-AF65-F5344CB8AC3E}">
        <p14:creationId xmlns:p14="http://schemas.microsoft.com/office/powerpoint/2010/main" val="20171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24 L 0.04141 -0.00578 L 0.20704 -0.11504 L 0.45443 -0.11898 L 0.61224 0.01412 L 0.67058 0.01829 L 0.67058 0.01829 L 0.67058 0.01829 " pathEditMode="relative" ptsTypes="AAAAAAAA">
                                      <p:cBhvr>
                                        <p:cTn id="6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235 0.00579 L 0.0927 -0.00231 L 0.1733 0.07338 L 0.38606 0.07755 L 0.56406 -0.01805 L 0.67382 -0.0162 " pathEditMode="relative" rAng="0" ptsTypes="AAAAAA">
                                      <p:cBhvr>
                                        <p:cTn id="8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455 -3.7037E-6 L 0.08386 -0.00185 L 0.2405 -0.11134 L 0.40508 0.09977 L 0.56289 0.00602 L 0.67045 0.00417 L 0.67045 0.00417 " pathEditMode="relative" ptsTypes="AAAAAAA">
                                      <p:cBhvr>
                                        <p:cTn id="10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17 -0.00579 L -0.00013 -0.07361 L 0.23828 -0.07546 L 0.3849 -0.15694 L 0.48008 -0.01574 " pathEditMode="relative" ptsTypes="AAAAA">
                                      <p:cBhvr>
                                        <p:cTn id="12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89" grpId="0" animBg="1"/>
      <p:bldP spid="93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47D96D-57C0-431B-A342-CBB931DF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28F5001F-CFB9-C2F8-7A3D-AFF5C502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传输层设计问题与目标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71612" y="3859818"/>
            <a:ext cx="9026737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943">
              <a:lnSpc>
                <a:spcPct val="120000"/>
              </a:lnSpc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对网络的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不可知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（路况不可知，上网主机数量不可知）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，对其它用户的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不信任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962593" y="5438331"/>
            <a:ext cx="10266813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DDDDD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在尽力而为的网络层之上，向应用层提供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可靠、安全和高效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的传输服务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86" y="1966314"/>
            <a:ext cx="1579710" cy="1589226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 bwMode="auto">
          <a:xfrm>
            <a:off x="713632" y="1203471"/>
            <a:ext cx="2877376" cy="619544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网络：丢包、乱序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301125" y="1173105"/>
            <a:ext cx="4078524" cy="618636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可靠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保序、无差错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922958" y="4563157"/>
            <a:ext cx="3609525" cy="619544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网络：篡改、窃听、攻击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6242599" y="4524084"/>
            <a:ext cx="4846109" cy="618636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安全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：加密、认证、防范其它攻击</a:t>
            </a:r>
          </a:p>
        </p:txBody>
      </p:sp>
      <p:sp>
        <p:nvSpPr>
          <p:cNvPr id="14" name="圆角矩形 13"/>
          <p:cNvSpPr/>
          <p:nvPr/>
        </p:nvSpPr>
        <p:spPr bwMode="auto">
          <a:xfrm>
            <a:off x="713632" y="2357773"/>
            <a:ext cx="3291698" cy="619544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网络：带宽未知且变化</a:t>
            </a:r>
          </a:p>
        </p:txBody>
      </p:sp>
      <p:sp>
        <p:nvSpPr>
          <p:cNvPr id="15" name="圆角矩形 14"/>
          <p:cNvSpPr/>
          <p:nvPr/>
        </p:nvSpPr>
        <p:spPr bwMode="auto">
          <a:xfrm>
            <a:off x="713631" y="3067847"/>
            <a:ext cx="2877376" cy="619544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其它用户：抢带宽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6736286" y="2247775"/>
            <a:ext cx="4899784" cy="1279368"/>
          </a:xfrm>
          <a:prstGeom prst="roundRect">
            <a:avLst>
              <a:gd name="adj" fmla="val 9280"/>
            </a:avLst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效率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拥塞控制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  <a:p>
            <a:pPr marL="285607" indent="-285607"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在尽快发送和不添堵的边缘试探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07" indent="-285607"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与其它用户的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PK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和分享带宽</a:t>
            </a:r>
          </a:p>
        </p:txBody>
      </p:sp>
      <p:sp>
        <p:nvSpPr>
          <p:cNvPr id="18" name="右箭头 17"/>
          <p:cNvSpPr/>
          <p:nvPr/>
        </p:nvSpPr>
        <p:spPr bwMode="auto">
          <a:xfrm>
            <a:off x="3704126" y="1388733"/>
            <a:ext cx="1248722" cy="1680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56" tIns="45678" rIns="91356" bIns="45678" numCol="1" rtlCol="0" anchor="t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 sz="1799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9" name="右箭头 18"/>
          <p:cNvSpPr/>
          <p:nvPr/>
        </p:nvSpPr>
        <p:spPr bwMode="auto">
          <a:xfrm>
            <a:off x="5354611" y="2870688"/>
            <a:ext cx="1248722" cy="1680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56" tIns="45678" rIns="91356" bIns="45678" numCol="1" rtlCol="0" anchor="t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 sz="1799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0" name="右箭头 19"/>
          <p:cNvSpPr/>
          <p:nvPr/>
        </p:nvSpPr>
        <p:spPr bwMode="auto">
          <a:xfrm>
            <a:off x="4641989" y="4796277"/>
            <a:ext cx="1248722" cy="1680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56" tIns="45678" rIns="91356" bIns="45678" numCol="1" rtlCol="0" anchor="t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 sz="1799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 bldLvl="0"/>
      <p:bldP spid="10" grpId="1"/>
      <p:bldP spid="11" grpId="0" bldLvl="0"/>
      <p:bldP spid="11" grpId="1"/>
      <p:bldP spid="12" grpId="0" bldLvl="0"/>
      <p:bldP spid="12" grpId="1"/>
      <p:bldP spid="13" grpId="0" bldLvl="0"/>
      <p:bldP spid="13" grpId="1"/>
      <p:bldP spid="14" grpId="0" bldLvl="0"/>
      <p:bldP spid="14" grpId="1"/>
      <p:bldP spid="15" grpId="0" bldLvl="0"/>
      <p:bldP spid="15" grpId="1"/>
      <p:bldP spid="16" grpId="0" bldLvl="0"/>
      <p:bldP spid="16" grpId="1"/>
      <p:bldP spid="18" grpId="0" bldLvl="0" animBg="1"/>
      <p:bldP spid="18" grpId="1" animBg="1"/>
      <p:bldP spid="19" grpId="0" bldLvl="0" animBg="1"/>
      <p:bldP spid="19" grpId="1" animBg="1"/>
      <p:bldP spid="20" grpId="0" bldLvl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EC5847C2-51D5-4876-B982-1A1488CE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8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BF1D81-FB0F-1D62-566C-E174348D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回顾：网络层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主机间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“包”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的路由</a:t>
            </a:r>
          </a:p>
        </p:txBody>
      </p:sp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3C65E079-6DC9-82A4-6413-04EFBE1504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02575709"/>
              </p:ext>
            </p:extLst>
          </p:nvPr>
        </p:nvGraphicFramePr>
        <p:xfrm>
          <a:off x="5041731" y="1180396"/>
          <a:ext cx="2974026" cy="1298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342">
                  <a:extLst>
                    <a:ext uri="{9D8B030D-6E8A-4147-A177-3AD203B41FA5}">
                      <a16:colId xmlns:a16="http://schemas.microsoft.com/office/drawing/2014/main" val="2295651690"/>
                    </a:ext>
                  </a:extLst>
                </a:gridCol>
                <a:gridCol w="991342">
                  <a:extLst>
                    <a:ext uri="{9D8B030D-6E8A-4147-A177-3AD203B41FA5}">
                      <a16:colId xmlns:a16="http://schemas.microsoft.com/office/drawing/2014/main" val="3510926793"/>
                    </a:ext>
                  </a:extLst>
                </a:gridCol>
                <a:gridCol w="991342">
                  <a:extLst>
                    <a:ext uri="{9D8B030D-6E8A-4147-A177-3AD203B41FA5}">
                      <a16:colId xmlns:a16="http://schemas.microsoft.com/office/drawing/2014/main" val="1522563606"/>
                    </a:ext>
                  </a:extLst>
                </a:gridCol>
              </a:tblGrid>
              <a:tr h="28084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目的网络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掩码长度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下一跳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363477"/>
                  </a:ext>
                </a:extLst>
              </a:tr>
              <a:tr h="2808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95647"/>
                  </a:ext>
                </a:extLst>
              </a:tr>
              <a:tr h="2808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686432"/>
                  </a:ext>
                </a:extLst>
              </a:tr>
              <a:tr h="2808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31202"/>
                  </a:ext>
                </a:extLst>
              </a:tr>
            </a:tbl>
          </a:graphicData>
        </a:graphic>
      </p:graphicFrame>
      <p:pic>
        <p:nvPicPr>
          <p:cNvPr id="4" name="图形 3">
            <a:extLst>
              <a:ext uri="{FF2B5EF4-FFF2-40B4-BE49-F238E27FC236}">
                <a16:creationId xmlns:a16="http://schemas.microsoft.com/office/drawing/2014/main" id="{B4E1A19F-8C6A-9181-3A57-1FE820F7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724" y="3450821"/>
            <a:ext cx="698726" cy="698726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FF84427-78CA-8D4F-408B-CAD83FB7E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6648" y="2528252"/>
            <a:ext cx="698726" cy="698726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792D63EA-7BD9-1A12-B978-22271562B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7517" y="2528252"/>
            <a:ext cx="698726" cy="69872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BB957895-09D2-B3F8-4E28-6C3BE81D1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3485" y="4372334"/>
            <a:ext cx="698726" cy="698726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5B6EA377-716A-2E90-111B-BF33C09C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354" y="4372334"/>
            <a:ext cx="698726" cy="698726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3FEF0058-2DB7-C97C-097D-A130A4C3D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1654" y="3450821"/>
            <a:ext cx="698726" cy="69872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9A71A6A-9889-E3AF-0507-D81978E1DA45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3017087" y="4149547"/>
            <a:ext cx="1106398" cy="57215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0ADC4A0-E840-8D4E-4055-46DB60218753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3017087" y="2877615"/>
            <a:ext cx="1629561" cy="5732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DD6C8CC-3AC0-9E08-EB66-F6F53E228E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45374" y="2877615"/>
            <a:ext cx="145214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7E593A-9A3C-E51D-B9D0-7391D70D19C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22211" y="4721697"/>
            <a:ext cx="145214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8FCDF41-4917-A6AD-4B95-1F36380F223C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7496243" y="2877615"/>
            <a:ext cx="1364774" cy="57320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481A34B-2D2E-F9D7-FADC-7FEE77D1EA40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6973080" y="4149547"/>
            <a:ext cx="1887937" cy="57215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DC7AE93-571D-5B49-EF90-8B53EA938BC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996011" y="3226978"/>
            <a:ext cx="1627706" cy="114535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形 42">
            <a:extLst>
              <a:ext uri="{FF2B5EF4-FFF2-40B4-BE49-F238E27FC236}">
                <a16:creationId xmlns:a16="http://schemas.microsoft.com/office/drawing/2014/main" id="{85F27780-01DF-561F-DAB2-4823F27ED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247" y="3491051"/>
            <a:ext cx="815181" cy="617209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F9ED2EE0-F76C-9C28-769C-D0B40D2AF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142" y="3491051"/>
            <a:ext cx="815181" cy="617209"/>
          </a:xfrm>
          <a:prstGeom prst="rect">
            <a:avLst/>
          </a:prstGeom>
        </p:spPr>
      </p:pic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A06D910-FA27-C313-4179-9ABD7F90C4E2}"/>
              </a:ext>
            </a:extLst>
          </p:cNvPr>
          <p:cNvCxnSpPr>
            <a:cxnSpLocks/>
            <a:stCxn id="43" idx="3"/>
            <a:endCxn id="4" idx="1"/>
          </p:cNvCxnSpPr>
          <p:nvPr/>
        </p:nvCxnSpPr>
        <p:spPr>
          <a:xfrm>
            <a:off x="1752428" y="3799656"/>
            <a:ext cx="915296" cy="52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1DB0D35-074D-0BB3-766C-F4F87AFC5B7B}"/>
              </a:ext>
            </a:extLst>
          </p:cNvPr>
          <p:cNvCxnSpPr>
            <a:cxnSpLocks/>
            <a:stCxn id="9" idx="3"/>
            <a:endCxn id="44" idx="1"/>
          </p:cNvCxnSpPr>
          <p:nvPr/>
        </p:nvCxnSpPr>
        <p:spPr>
          <a:xfrm flipV="1">
            <a:off x="9210380" y="3799656"/>
            <a:ext cx="876762" cy="52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78FA6D2E-E766-704B-ECB0-C153A873D09C}"/>
              </a:ext>
            </a:extLst>
          </p:cNvPr>
          <p:cNvSpPr/>
          <p:nvPr/>
        </p:nvSpPr>
        <p:spPr>
          <a:xfrm>
            <a:off x="1899102" y="3630400"/>
            <a:ext cx="215992" cy="271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44BC573B-E150-5F5D-2D0D-06250700171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72848" y="5071060"/>
            <a:ext cx="0" cy="34936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E9AF6CB5-6D05-1E0A-3E63-FF456D5943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711746"/>
              </p:ext>
            </p:extLst>
          </p:nvPr>
        </p:nvGraphicFramePr>
        <p:xfrm>
          <a:off x="6623717" y="5245741"/>
          <a:ext cx="2974026" cy="1298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342">
                  <a:extLst>
                    <a:ext uri="{9D8B030D-6E8A-4147-A177-3AD203B41FA5}">
                      <a16:colId xmlns:a16="http://schemas.microsoft.com/office/drawing/2014/main" val="2295651690"/>
                    </a:ext>
                  </a:extLst>
                </a:gridCol>
                <a:gridCol w="991342">
                  <a:extLst>
                    <a:ext uri="{9D8B030D-6E8A-4147-A177-3AD203B41FA5}">
                      <a16:colId xmlns:a16="http://schemas.microsoft.com/office/drawing/2014/main" val="3510926793"/>
                    </a:ext>
                  </a:extLst>
                </a:gridCol>
                <a:gridCol w="991342">
                  <a:extLst>
                    <a:ext uri="{9D8B030D-6E8A-4147-A177-3AD203B41FA5}">
                      <a16:colId xmlns:a16="http://schemas.microsoft.com/office/drawing/2014/main" val="1522563606"/>
                    </a:ext>
                  </a:extLst>
                </a:gridCol>
              </a:tblGrid>
              <a:tr h="28084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目的网络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掩码长度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下一跳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363477"/>
                  </a:ext>
                </a:extLst>
              </a:tr>
              <a:tr h="2808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95647"/>
                  </a:ext>
                </a:extLst>
              </a:tr>
              <a:tr h="2808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686432"/>
                  </a:ext>
                </a:extLst>
              </a:tr>
              <a:tr h="2808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***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31202"/>
                  </a:ext>
                </a:extLst>
              </a:tr>
            </a:tbl>
          </a:graphicData>
        </a:graphic>
      </p:graphicFrame>
      <p:sp>
        <p:nvSpPr>
          <p:cNvPr id="15" name="箭头: 右 14">
            <a:extLst>
              <a:ext uri="{FF2B5EF4-FFF2-40B4-BE49-F238E27FC236}">
                <a16:creationId xmlns:a16="http://schemas.microsoft.com/office/drawing/2014/main" id="{8598C34E-276E-FA71-863D-993A49CA540E}"/>
              </a:ext>
            </a:extLst>
          </p:cNvPr>
          <p:cNvSpPr/>
          <p:nvPr/>
        </p:nvSpPr>
        <p:spPr>
          <a:xfrm>
            <a:off x="4691288" y="1501254"/>
            <a:ext cx="173800" cy="17972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EA5A1B3-5B09-48CD-0A14-75551A903484}"/>
              </a:ext>
            </a:extLst>
          </p:cNvPr>
          <p:cNvSpPr/>
          <p:nvPr/>
        </p:nvSpPr>
        <p:spPr>
          <a:xfrm>
            <a:off x="6354944" y="5632108"/>
            <a:ext cx="173800" cy="17972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B052C18-FC07-4737-95CB-E4F5D65FC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5149" y="1409482"/>
            <a:ext cx="676800" cy="73514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EDF4B93-7E8C-72A8-068A-DE97BA180D1D}"/>
              </a:ext>
            </a:extLst>
          </p:cNvPr>
          <p:cNvSpPr/>
          <p:nvPr/>
        </p:nvSpPr>
        <p:spPr>
          <a:xfrm>
            <a:off x="988867" y="2735799"/>
            <a:ext cx="215992" cy="271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F1A5F36-B72E-DBC1-D509-D137CCB729D2}"/>
              </a:ext>
            </a:extLst>
          </p:cNvPr>
          <p:cNvCxnSpPr/>
          <p:nvPr/>
        </p:nvCxnSpPr>
        <p:spPr>
          <a:xfrm>
            <a:off x="1432166" y="2239993"/>
            <a:ext cx="0" cy="4023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EACDCB1-1E63-5640-43CD-68EAA428A197}"/>
              </a:ext>
            </a:extLst>
          </p:cNvPr>
          <p:cNvCxnSpPr/>
          <p:nvPr/>
        </p:nvCxnSpPr>
        <p:spPr>
          <a:xfrm>
            <a:off x="1431668" y="3066937"/>
            <a:ext cx="0" cy="4023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形 28">
            <a:extLst>
              <a:ext uri="{FF2B5EF4-FFF2-40B4-BE49-F238E27FC236}">
                <a16:creationId xmlns:a16="http://schemas.microsoft.com/office/drawing/2014/main" id="{CDF3BC5B-5B66-D852-7485-E9B9FB3B5D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6907" y="1391555"/>
            <a:ext cx="676800" cy="73514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E32FED37-FAAB-ED27-81F9-EFDB7384D9F6}"/>
              </a:ext>
            </a:extLst>
          </p:cNvPr>
          <p:cNvSpPr/>
          <p:nvPr/>
        </p:nvSpPr>
        <p:spPr>
          <a:xfrm>
            <a:off x="10082397" y="2717872"/>
            <a:ext cx="215992" cy="271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1030B2A-9711-53B0-E16A-0A06A33BE685}"/>
              </a:ext>
            </a:extLst>
          </p:cNvPr>
          <p:cNvSpPr/>
          <p:nvPr/>
        </p:nvSpPr>
        <p:spPr>
          <a:xfrm>
            <a:off x="10324840" y="2717872"/>
            <a:ext cx="215992" cy="271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81D2385-2FDC-B7C9-DF99-FCE17CFDA732}"/>
              </a:ext>
            </a:extLst>
          </p:cNvPr>
          <p:cNvSpPr/>
          <p:nvPr/>
        </p:nvSpPr>
        <p:spPr>
          <a:xfrm>
            <a:off x="10571316" y="2717872"/>
            <a:ext cx="215992" cy="271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8EFC32D-B7C3-46D7-4339-2D65D5965391}"/>
              </a:ext>
            </a:extLst>
          </p:cNvPr>
          <p:cNvSpPr/>
          <p:nvPr/>
        </p:nvSpPr>
        <p:spPr>
          <a:xfrm>
            <a:off x="10813759" y="2717872"/>
            <a:ext cx="215992" cy="271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2D34EED-88BA-7F76-CA71-9FF7412C209F}"/>
              </a:ext>
            </a:extLst>
          </p:cNvPr>
          <p:cNvCxnSpPr/>
          <p:nvPr/>
        </p:nvCxnSpPr>
        <p:spPr>
          <a:xfrm>
            <a:off x="10525696" y="2222066"/>
            <a:ext cx="0" cy="4023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62B6712-41DE-4B45-C44B-C245159BB703}"/>
              </a:ext>
            </a:extLst>
          </p:cNvPr>
          <p:cNvCxnSpPr/>
          <p:nvPr/>
        </p:nvCxnSpPr>
        <p:spPr>
          <a:xfrm>
            <a:off x="10525198" y="3049010"/>
            <a:ext cx="0" cy="4023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CB74C5DC-287F-4C55-1C1B-8534BA2FE0B2}"/>
              </a:ext>
            </a:extLst>
          </p:cNvPr>
          <p:cNvSpPr/>
          <p:nvPr/>
        </p:nvSpPr>
        <p:spPr>
          <a:xfrm>
            <a:off x="1232211" y="2735799"/>
            <a:ext cx="215992" cy="271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D15612D-5380-9DC3-2736-ED779DCBE656}"/>
              </a:ext>
            </a:extLst>
          </p:cNvPr>
          <p:cNvSpPr/>
          <p:nvPr/>
        </p:nvSpPr>
        <p:spPr>
          <a:xfrm>
            <a:off x="1473578" y="2734804"/>
            <a:ext cx="215992" cy="271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AB3D851-F1C2-4365-2EBB-DA3CD1F568AA}"/>
              </a:ext>
            </a:extLst>
          </p:cNvPr>
          <p:cNvSpPr/>
          <p:nvPr/>
        </p:nvSpPr>
        <p:spPr>
          <a:xfrm>
            <a:off x="1716084" y="2733457"/>
            <a:ext cx="215992" cy="271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26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486 L 0.07201 -0.00787 L 0.21927 -0.10625 L 0.40677 0.12547 L 0.58451 0.03172 L 0.65586 0.0301 " pathEditMode="fixed" ptsTypes="AAAAAA">
                                      <p:cBhvr>
                                        <p:cTn id="6" dur="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44444E-6 L -0.00026 0.087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3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7.40741E-7 L -0.00026 0.08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3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0 L 0.00066 0.1351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6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0 L 0.00065 0.1351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6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1.48148E-6 L 0.00065 0.1351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6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6.25E-7 2.96296E-6 L 0.00065 0.1351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5" grpId="0" animBg="1"/>
      <p:bldP spid="16" grpId="0" animBg="1"/>
      <p:bldP spid="19" grpId="0" animBg="1"/>
      <p:bldP spid="24" grpId="0" animBg="1"/>
      <p:bldP spid="37" grpId="0" animBg="1"/>
      <p:bldP spid="3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CF5697-1732-42B1-B211-B79FD3FE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80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理解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拥塞控制算法的设计难点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5316918" y="1657607"/>
            <a:ext cx="2660204" cy="102214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发太快：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拥塞时延、甚至丢包</a:t>
            </a:r>
          </a:p>
        </p:txBody>
      </p:sp>
      <p:sp>
        <p:nvSpPr>
          <p:cNvPr id="27" name="圆角矩形 26"/>
          <p:cNvSpPr/>
          <p:nvPr/>
        </p:nvSpPr>
        <p:spPr bwMode="auto">
          <a:xfrm>
            <a:off x="5316918" y="2887630"/>
            <a:ext cx="2660204" cy="102214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发太慢：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传输速率低</a:t>
            </a:r>
          </a:p>
        </p:txBody>
      </p:sp>
      <p:sp>
        <p:nvSpPr>
          <p:cNvPr id="29" name="圆角矩形 28"/>
          <p:cNvSpPr/>
          <p:nvPr/>
        </p:nvSpPr>
        <p:spPr bwMode="auto">
          <a:xfrm>
            <a:off x="5316918" y="5338032"/>
            <a:ext cx="2660204" cy="102214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不争不抢：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是不是傻？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5316918" y="4117653"/>
            <a:ext cx="2660204" cy="102214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抢太凶：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对手饿死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不公平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  <a:endParaRPr lang="zh-CN" altLang="en-US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0628" y="3217541"/>
            <a:ext cx="1338828" cy="396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943">
              <a:lnSpc>
                <a:spcPct val="120000"/>
              </a:lnSpc>
            </a:pPr>
            <a:r>
              <a:rPr lang="zh-CN" altLang="en-US" sz="1799" b="1" dirty="0">
                <a:solidFill>
                  <a:srgbClr val="C00000"/>
                </a:solidFill>
                <a:cs typeface="+mn-ea"/>
                <a:sym typeface="+mn-lt"/>
              </a:rPr>
              <a:t>怎么控制？</a:t>
            </a:r>
          </a:p>
        </p:txBody>
      </p:sp>
      <p:sp>
        <p:nvSpPr>
          <p:cNvPr id="33" name="圆角矩形 32"/>
          <p:cNvSpPr/>
          <p:nvPr/>
        </p:nvSpPr>
        <p:spPr bwMode="auto">
          <a:xfrm>
            <a:off x="769325" y="2654972"/>
            <a:ext cx="2042933" cy="102172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网络：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带宽未知且变化</a:t>
            </a:r>
          </a:p>
        </p:txBody>
      </p:sp>
      <p:sp>
        <p:nvSpPr>
          <p:cNvPr id="34" name="圆角矩形 33"/>
          <p:cNvSpPr/>
          <p:nvPr/>
        </p:nvSpPr>
        <p:spPr bwMode="auto">
          <a:xfrm>
            <a:off x="793375" y="4221314"/>
            <a:ext cx="2018883" cy="1022143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其它用户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：抢带宽</a:t>
            </a:r>
          </a:p>
        </p:txBody>
      </p:sp>
      <p:sp>
        <p:nvSpPr>
          <p:cNvPr id="58" name="圆角矩形 57"/>
          <p:cNvSpPr/>
          <p:nvPr/>
        </p:nvSpPr>
        <p:spPr bwMode="auto">
          <a:xfrm>
            <a:off x="8685575" y="2157314"/>
            <a:ext cx="2836544" cy="127168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目标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尽量利用带宽，同时不造成拥塞</a:t>
            </a:r>
          </a:p>
        </p:txBody>
      </p:sp>
      <p:sp>
        <p:nvSpPr>
          <p:cNvPr id="59" name="圆角矩形 58"/>
          <p:cNvSpPr/>
          <p:nvPr/>
        </p:nvSpPr>
        <p:spPr bwMode="auto">
          <a:xfrm>
            <a:off x="8685575" y="4491965"/>
            <a:ext cx="2836544" cy="1230023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356" tIns="45678" rIns="91356" bIns="45678" numCol="1" rtlCol="0" anchor="ctr" anchorCtr="0" compatLnSpc="1"/>
          <a:lstStyle/>
          <a:p>
            <a:pPr defTabSz="91330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目标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多用户时，各自控制（分布式）但能均分带宽</a:t>
            </a:r>
          </a:p>
        </p:txBody>
      </p:sp>
      <p:sp>
        <p:nvSpPr>
          <p:cNvPr id="3" name="右箭头 2"/>
          <p:cNvSpPr/>
          <p:nvPr/>
        </p:nvSpPr>
        <p:spPr>
          <a:xfrm>
            <a:off x="3016155" y="3721658"/>
            <a:ext cx="1827947" cy="56061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9B282B-C645-FF7A-A956-F2D821FF3518}"/>
              </a:ext>
            </a:extLst>
          </p:cNvPr>
          <p:cNvSpPr txBox="1"/>
          <p:nvPr/>
        </p:nvSpPr>
        <p:spPr>
          <a:xfrm>
            <a:off x="3428024" y="1829041"/>
            <a:ext cx="1044036" cy="1702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600" dirty="0">
                <a:solidFill>
                  <a:srgbClr val="C00000"/>
                </a:solidFill>
                <a:cs typeface="+mn-ea"/>
                <a:sym typeface="+mn-lt"/>
              </a:rPr>
              <a:t>?</a:t>
            </a:r>
            <a:endParaRPr lang="zh-CN" altLang="en-US" sz="9600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6" grpId="1" animBg="1"/>
      <p:bldP spid="27" grpId="0" bldLvl="0" animBg="1"/>
      <p:bldP spid="27" grpId="1" animBg="1"/>
      <p:bldP spid="29" grpId="0" bldLvl="0" animBg="1"/>
      <p:bldP spid="29" grpId="1" animBg="1"/>
      <p:bldP spid="30" grpId="0" bldLvl="0" animBg="1"/>
      <p:bldP spid="30" grpId="1" animBg="1"/>
      <p:bldP spid="10" grpId="0"/>
      <p:bldP spid="10" grpId="1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20711-5712-4DF8-B15C-4ADBB331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公平性：指在网络中的各个连接都能够公平地分享带宽资源，避免某些连接占用过多带宽导致其他连接的性能下降。通过对拥塞窗口的调整和丢包的反馈机制，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能够根据网络状况进行自适应的调整，保证各个连接在拥塞状态下都能够得到合理的带宽分配，从而实现公平性。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效率：指在网络传输中充分利用可用的带宽资源，达到最大的传输速率。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通过慢启动、拥塞避免和快速重传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恢复等机制来动态地调整数据发送速率，使其能够适应当前网络的拥塞状态，以获取尽可能多的带宽资源，从而提高传输效率。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EA6DA0-8858-4F55-A063-A527B4D2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设计的公平与效率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D54A68-9ED6-46BE-BF53-C4AEB525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33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5B1CD-3393-4A59-B584-37739701F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自适应性：指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具备检测网络状况并相应地调整自身参数的能力。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通过监测丢包情况、往返时间（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RTT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）以及拥塞窗口等指标来感知网络的拥塞程度，并根据这些信息进行相应的调整，从而实现自身行为的自适应。这种自适应性使得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能够在不同网络环境下表现出良好的性能，并能够适应网络负载的变化。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鲁棒性：指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在面对各种网络条件和异常情况时的稳定性和可靠性。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拥塞控制通过采用多种机制来应对网络中的丢包、延迟、拥塞等问题，以保证数据的可靠传输和连接的稳定性。即使在恶劣的网络环境下，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也能够通过拥塞控制机制来合理地应对，确保数据的传输质量和连接的可靠性。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194BF2-E178-4702-AAB3-20C8D0C1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设计的自适应性与鲁棒性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3C083-95CE-497B-9741-DD3F3BDC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453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824AA1-09D7-EC3A-301E-028F418A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j-ea"/>
                <a:cs typeface="+mn-ea"/>
                <a:sym typeface="+mn-lt"/>
              </a:rPr>
              <a:t>传输层</a:t>
            </a:r>
            <a:endParaRPr lang="en-US" dirty="0">
              <a:latin typeface="+mj-ea"/>
              <a:cs typeface="+mn-ea"/>
              <a:sym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7ACB6-4040-4F8E-DAE4-CD916FCA3B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37149" y="1274808"/>
            <a:ext cx="7281751" cy="4633912"/>
          </a:xfrm>
        </p:spPr>
        <p:txBody>
          <a:bodyPr/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传输层介绍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用户数据报协议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传输控制协议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QUIC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协议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小结</a:t>
            </a:r>
            <a:endParaRPr lang="en-US" altLang="zh-CN" dirty="0"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9C07CC-BD07-4B43-9BDB-B29B629D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83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000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右箭头 9"/>
          <p:cNvSpPr/>
          <p:nvPr/>
        </p:nvSpPr>
        <p:spPr>
          <a:xfrm>
            <a:off x="657732" y="1401371"/>
            <a:ext cx="10132080" cy="277051"/>
          </a:xfrm>
          <a:prstGeom prst="rightArrow">
            <a:avLst>
              <a:gd name="adj1" fmla="val 50000"/>
              <a:gd name="adj2" fmla="val 119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lnSpc>
                <a:spcPct val="120000"/>
              </a:lnSpc>
            </a:pPr>
            <a:endParaRPr lang="zh-CN" altLang="en-US" sz="1799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90554" y="1401371"/>
            <a:ext cx="0" cy="483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8318" y="1917323"/>
            <a:ext cx="1224472" cy="293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HTTP 1.1</a:t>
            </a:r>
            <a:endParaRPr lang="zh-CN" altLang="en-US" sz="1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8318" y="1056523"/>
            <a:ext cx="1224472" cy="3270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399" dirty="0">
                <a:solidFill>
                  <a:prstClr val="black"/>
                </a:solidFill>
                <a:cs typeface="+mn-ea"/>
                <a:sym typeface="+mn-lt"/>
              </a:rPr>
              <a:t>1997</a:t>
            </a:r>
            <a:endParaRPr lang="zh-CN" altLang="en-US" sz="1399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06519" y="1918372"/>
            <a:ext cx="1543944" cy="5164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HTTPS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开始广泛使用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(over TLS/SSL)</a:t>
            </a:r>
            <a:endParaRPr lang="zh-CN" altLang="en-US" sz="12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212755" y="1401371"/>
            <a:ext cx="0" cy="483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634251" y="1075291"/>
            <a:ext cx="1224472" cy="3270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399" dirty="0">
                <a:solidFill>
                  <a:prstClr val="black"/>
                </a:solidFill>
                <a:cs typeface="+mn-ea"/>
                <a:sym typeface="+mn-lt"/>
              </a:rPr>
              <a:t>2000~2010</a:t>
            </a:r>
            <a:endParaRPr lang="zh-CN" altLang="en-US" sz="1399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59017" y="1089035"/>
            <a:ext cx="1224472" cy="3270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399" dirty="0">
                <a:solidFill>
                  <a:prstClr val="black"/>
                </a:solidFill>
                <a:cs typeface="+mn-ea"/>
                <a:sym typeface="+mn-lt"/>
              </a:rPr>
              <a:t>2010</a:t>
            </a:r>
            <a:endParaRPr lang="zh-CN" altLang="en-US" sz="1399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64493" y="2444078"/>
            <a:ext cx="3781805" cy="9596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SPDY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：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Google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对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HTTP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的优化</a:t>
            </a:r>
            <a:endParaRPr lang="en-US" altLang="zh-CN" sz="1200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914034">
              <a:lnSpc>
                <a:spcPct val="120000"/>
              </a:lnSpc>
            </a:pP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主要特性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: 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在一个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TCP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连接内多路复用</a:t>
            </a:r>
            <a:endParaRPr lang="en-US" altLang="zh-CN" sz="1200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914034">
              <a:lnSpc>
                <a:spcPct val="120000"/>
              </a:lnSpc>
            </a:pP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其它特性包括优先级请求、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Server push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、头部压缩等</a:t>
            </a:r>
            <a:endParaRPr lang="en-US" altLang="zh-CN" sz="1200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914034">
              <a:lnSpc>
                <a:spcPct val="120000"/>
              </a:lnSpc>
            </a:pP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2012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年中转向标准化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HTTP/2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，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2016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年终止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856883" y="1373856"/>
            <a:ext cx="0" cy="1007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425915" y="1084036"/>
            <a:ext cx="1224472" cy="3270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399" dirty="0">
                <a:solidFill>
                  <a:prstClr val="black"/>
                </a:solidFill>
                <a:cs typeface="+mn-ea"/>
                <a:sym typeface="+mn-lt"/>
              </a:rPr>
              <a:t>2015</a:t>
            </a:r>
            <a:endParaRPr lang="zh-CN" altLang="en-US" sz="1399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7060510" y="1390673"/>
            <a:ext cx="0" cy="878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199478" y="2335104"/>
            <a:ext cx="3168964" cy="7380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HTTP/2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标准发布：继承了很多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SPDY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的特性，区别在于不强制加密。</a:t>
            </a:r>
            <a:endParaRPr lang="en-US" altLang="zh-CN" sz="1200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914034">
              <a:lnSpc>
                <a:spcPct val="120000"/>
              </a:lnSpc>
            </a:pP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广泛使用，当前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40.7%(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最近一年增长了</a:t>
            </a: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10%)</a:t>
            </a:r>
            <a:endParaRPr lang="zh-CN" altLang="en-US" sz="12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070131" y="1367649"/>
            <a:ext cx="0" cy="1900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485349" y="1090953"/>
            <a:ext cx="1224472" cy="3270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399" dirty="0">
                <a:solidFill>
                  <a:prstClr val="black"/>
                </a:solidFill>
                <a:cs typeface="+mn-ea"/>
                <a:sym typeface="+mn-lt"/>
              </a:rPr>
              <a:t>2012</a:t>
            </a:r>
            <a:endParaRPr lang="zh-CN" altLang="en-US" sz="1399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95251" y="3356690"/>
            <a:ext cx="2204672" cy="2948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QUIC</a:t>
            </a:r>
            <a:r>
              <a:rPr lang="zh-CN" altLang="en-US" sz="1200" b="1" dirty="0">
                <a:solidFill>
                  <a:prstClr val="black"/>
                </a:solidFill>
                <a:cs typeface="+mn-ea"/>
                <a:sym typeface="+mn-lt"/>
              </a:rPr>
              <a:t>开始在</a:t>
            </a: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Google</a:t>
            </a:r>
            <a:r>
              <a:rPr lang="zh-CN" altLang="en-US" sz="1200" b="1" dirty="0">
                <a:solidFill>
                  <a:prstClr val="black"/>
                </a:solidFill>
                <a:cs typeface="+mn-ea"/>
                <a:sym typeface="+mn-lt"/>
              </a:rPr>
              <a:t>内部部署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684223" y="1089034"/>
            <a:ext cx="1224472" cy="3270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399" dirty="0">
                <a:solidFill>
                  <a:prstClr val="black"/>
                </a:solidFill>
                <a:cs typeface="+mn-ea"/>
                <a:sym typeface="+mn-lt"/>
              </a:rPr>
              <a:t>2016</a:t>
            </a:r>
            <a:endParaRPr lang="zh-CN" altLang="en-US" sz="1399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332022" y="1376787"/>
            <a:ext cx="0" cy="483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650388" y="1889805"/>
            <a:ext cx="1460474" cy="2948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QUIC</a:t>
            </a:r>
            <a:r>
              <a:rPr lang="zh-CN" altLang="en-US" sz="1200" b="1" dirty="0">
                <a:solidFill>
                  <a:prstClr val="black"/>
                </a:solidFill>
                <a:cs typeface="+mn-ea"/>
                <a:sym typeface="+mn-lt"/>
              </a:rPr>
              <a:t>在</a:t>
            </a: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IETF BOF</a:t>
            </a:r>
            <a:endParaRPr lang="zh-CN" altLang="en-US" sz="1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061740" y="1073338"/>
            <a:ext cx="1224472" cy="3270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399" dirty="0">
                <a:solidFill>
                  <a:prstClr val="black"/>
                </a:solidFill>
                <a:cs typeface="+mn-ea"/>
                <a:sym typeface="+mn-lt"/>
              </a:rPr>
              <a:t>2018</a:t>
            </a:r>
            <a:endParaRPr lang="zh-CN" altLang="en-US" sz="1399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110862" y="1893551"/>
            <a:ext cx="1563430" cy="515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HTTP/3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标准化启动</a:t>
            </a:r>
            <a:endParaRPr lang="en-US" altLang="zh-CN" sz="1200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914034">
              <a:lnSpc>
                <a:spcPct val="120000"/>
              </a:lnSpc>
            </a:pPr>
            <a:r>
              <a:rPr lang="en-US" altLang="zh-CN" sz="1200" dirty="0">
                <a:solidFill>
                  <a:prstClr val="black"/>
                </a:solidFill>
                <a:cs typeface="+mn-ea"/>
                <a:sym typeface="+mn-lt"/>
              </a:rPr>
              <a:t>HTTP over QUIC</a:t>
            </a:r>
            <a:endParaRPr lang="zh-CN" altLang="en-US" sz="12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368" y="3729809"/>
            <a:ext cx="6120680" cy="243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en-US" altLang="zh-CN" sz="1600" b="1" dirty="0">
                <a:solidFill>
                  <a:prstClr val="black"/>
                </a:solidFill>
                <a:cs typeface="+mn-ea"/>
                <a:sym typeface="+mn-lt"/>
              </a:rPr>
              <a:t>QUIC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：</a:t>
            </a:r>
            <a:r>
              <a:rPr lang="zh-CN" altLang="en-US" sz="1600" b="1" dirty="0">
                <a:solidFill>
                  <a:prstClr val="black"/>
                </a:solidFill>
                <a:cs typeface="+mn-ea"/>
                <a:sym typeface="+mn-lt"/>
              </a:rPr>
              <a:t>基于</a:t>
            </a:r>
            <a:r>
              <a:rPr lang="en-US" altLang="zh-CN" sz="1600" b="1" dirty="0">
                <a:solidFill>
                  <a:prstClr val="black"/>
                </a:solidFill>
                <a:cs typeface="+mn-ea"/>
                <a:sym typeface="+mn-lt"/>
              </a:rPr>
              <a:t>HTTP</a:t>
            </a:r>
            <a:r>
              <a:rPr lang="zh-CN" altLang="en-US" sz="1600" b="1" dirty="0">
                <a:solidFill>
                  <a:prstClr val="black"/>
                </a:solidFill>
                <a:cs typeface="+mn-ea"/>
                <a:sym typeface="+mn-lt"/>
              </a:rPr>
              <a:t>协议族而来，但正转变为通用的传输层协议</a:t>
            </a:r>
            <a:endParaRPr lang="en-US" altLang="zh-CN" sz="16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636" indent="-285636" defTabSz="914034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Google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研究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QUIC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，是为了解决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HTTPS over TCP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性能不佳的问题。在协议栈中，主要替代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HTTP2 + TCP + TLS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的部分。</a:t>
            </a:r>
            <a:endParaRPr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636" indent="-285636" defTabSz="914034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QUIC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解决的核心问题是低时延建立连接、多路复用避免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TCP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头阻塞。</a:t>
            </a:r>
            <a:endParaRPr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636" indent="-285636" defTabSz="914034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随着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QUIC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在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IETF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标准化的推动，当前的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QUIC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已经逐步变为通用的传输协议，不再局限于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HTTP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的场景。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Google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的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QUIC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实现也逐渐向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IETF QUIC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靠拢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507008" y="1089493"/>
            <a:ext cx="1224472" cy="3270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399" dirty="0">
                <a:solidFill>
                  <a:prstClr val="black"/>
                </a:solidFill>
                <a:cs typeface="+mn-ea"/>
                <a:sym typeface="+mn-lt"/>
              </a:rPr>
              <a:t>2012</a:t>
            </a:r>
            <a:endParaRPr lang="zh-CN" altLang="en-US" sz="1399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095728" y="1390673"/>
            <a:ext cx="0" cy="483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265976" y="1877664"/>
            <a:ext cx="1588579" cy="2948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200" b="1" dirty="0">
                <a:solidFill>
                  <a:prstClr val="black"/>
                </a:solidFill>
                <a:cs typeface="+mn-ea"/>
                <a:sym typeface="+mn-lt"/>
              </a:rPr>
              <a:t>HTTP/2</a:t>
            </a:r>
            <a:r>
              <a:rPr lang="zh-CN" altLang="en-US" sz="1200" dirty="0">
                <a:solidFill>
                  <a:prstClr val="black"/>
                </a:solidFill>
                <a:cs typeface="+mn-ea"/>
                <a:sym typeface="+mn-lt"/>
              </a:rPr>
              <a:t>开始标准化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9737377" y="1359032"/>
            <a:ext cx="0" cy="483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21" y="3862898"/>
            <a:ext cx="4798411" cy="214792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4ED298-DE9A-45A3-A911-55F3CD15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BFEE7D77-7788-4196-8D64-A0536E3C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0381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1588" r="4223" b="3981"/>
          <a:stretch/>
        </p:blipFill>
        <p:spPr>
          <a:xfrm>
            <a:off x="852395" y="1897840"/>
            <a:ext cx="3411329" cy="2319735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lt"/>
              </a:rPr>
              <a:t>QUIC</a:t>
            </a:r>
            <a:r>
              <a:rPr lang="zh-CN" altLang="en-US" dirty="0">
                <a:sym typeface="+mn-lt"/>
              </a:rPr>
              <a:t>特性：多子流并发复用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B98245-212F-4C82-BBE5-86DF60EA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8168" y="6409690"/>
            <a:ext cx="3750732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63352" y="1207656"/>
            <a:ext cx="11449272" cy="49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034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QUIC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通过多子流复用一个连接，减少了建立连接的次数，并降低了服务器的开销。</a:t>
            </a:r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3724" y="1853560"/>
            <a:ext cx="7255176" cy="2640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HTTP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的特性决定了业务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(HTTP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请求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响应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通常是并行的。例如，打开一个网页，会同时加载很多元素。</a:t>
            </a:r>
            <a:endParaRPr lang="en-US" altLang="zh-CN" sz="1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defTabSz="91403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000000"/>
                </a:solidFill>
                <a:cs typeface="+mn-ea"/>
                <a:sym typeface="+mn-lt"/>
              </a:rPr>
              <a:t>HTTP/1.1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中，每个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HTTP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消息使用独立的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连接，导致一个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HTTP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会话需建立大量的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连接，消耗服务器大量的连接资源；同时，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都需三次握手建立连接，增加时延。</a:t>
            </a:r>
            <a:endParaRPr lang="en-US" altLang="zh-CN" sz="14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defTabSz="91403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000000"/>
                </a:solidFill>
                <a:cs typeface="+mn-ea"/>
                <a:sym typeface="+mn-lt"/>
              </a:rPr>
              <a:t>HTTP/2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中，多个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HTTP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消息并发复用一条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连接，一个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HTTP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会话仅需一条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连接。和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HTTP/1.1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相比，节省服务器资源、减少时延。但丢包时会面临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的头阻塞问题</a:t>
            </a:r>
            <a:endParaRPr lang="en-US" altLang="zh-CN" sz="14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defTabSz="91403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000000"/>
                </a:solidFill>
                <a:cs typeface="+mn-ea"/>
                <a:sym typeface="+mn-lt"/>
              </a:rPr>
              <a:t>QUIC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中，多个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HTTP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消息并发复用一条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UDP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连接。在接收端，基于子流</a:t>
            </a:r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Stream</a:t>
            </a:r>
            <a:r>
              <a:rPr lang="zh-CN" altLang="en-US" sz="1400" dirty="0">
                <a:solidFill>
                  <a:srgbClr val="000000"/>
                </a:solidFill>
                <a:cs typeface="+mn-ea"/>
                <a:sym typeface="+mn-lt"/>
              </a:rPr>
              <a:t>进行管理，避免头阻塞问题</a:t>
            </a:r>
            <a:endParaRPr lang="en-US" altLang="zh-CN" sz="1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1415480" y="4700433"/>
            <a:ext cx="8806927" cy="1518880"/>
            <a:chOff x="1362973" y="4598858"/>
            <a:chExt cx="9264544" cy="1901494"/>
          </a:xfrm>
        </p:grpSpPr>
        <p:sp>
          <p:nvSpPr>
            <p:cNvPr id="65" name="圆角矩形 64"/>
            <p:cNvSpPr/>
            <p:nvPr/>
          </p:nvSpPr>
          <p:spPr bwMode="auto">
            <a:xfrm>
              <a:off x="1362973" y="4598858"/>
              <a:ext cx="1522800" cy="44857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Application</a:t>
              </a: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3708062" y="5942428"/>
              <a:ext cx="108000" cy="720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7" name="圆角矩形 66"/>
            <p:cNvSpPr/>
            <p:nvPr/>
          </p:nvSpPr>
          <p:spPr bwMode="auto">
            <a:xfrm>
              <a:off x="1362973" y="5444252"/>
              <a:ext cx="1522800" cy="629677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TCP</a:t>
              </a:r>
            </a:p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3427851" y="5942428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101630" y="5940271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0" name="圆角矩形 69"/>
            <p:cNvSpPr/>
            <p:nvPr/>
          </p:nvSpPr>
          <p:spPr bwMode="auto">
            <a:xfrm>
              <a:off x="4094669" y="4598858"/>
              <a:ext cx="1522800" cy="44857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Application</a:t>
              </a: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5287989" y="5927332"/>
              <a:ext cx="108000" cy="720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2" name="圆角矩形 71"/>
            <p:cNvSpPr/>
            <p:nvPr/>
          </p:nvSpPr>
          <p:spPr bwMode="auto">
            <a:xfrm>
              <a:off x="4094669" y="5444252"/>
              <a:ext cx="1522800" cy="629677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TCP</a:t>
              </a:r>
            </a:p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5135590" y="5927332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4994692" y="5927332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4675516" y="5927332"/>
              <a:ext cx="108000" cy="720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4500113" y="5927332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359215" y="5927332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4850919" y="5931645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cxnSp>
          <p:nvCxnSpPr>
            <p:cNvPr id="79" name="直接箭头连接符 78"/>
            <p:cNvCxnSpPr>
              <a:stCxn id="67" idx="3"/>
              <a:endCxn id="72" idx="1"/>
            </p:cNvCxnSpPr>
            <p:nvPr/>
          </p:nvCxnSpPr>
          <p:spPr bwMode="auto">
            <a:xfrm>
              <a:off x="2885773" y="5759091"/>
              <a:ext cx="1208896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4173" y="5874299"/>
              <a:ext cx="125229" cy="20394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 bwMode="auto">
            <a:xfrm>
              <a:off x="2638746" y="5914392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2286649" y="5914392"/>
              <a:ext cx="108000" cy="720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2077394" y="5914392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1882793" y="5914392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2462052" y="5918705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6" name="圆角矩形 85"/>
            <p:cNvSpPr/>
            <p:nvPr/>
          </p:nvSpPr>
          <p:spPr bwMode="auto">
            <a:xfrm>
              <a:off x="6354795" y="4607485"/>
              <a:ext cx="1522800" cy="44857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Application</a:t>
              </a: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8494149" y="5830950"/>
              <a:ext cx="108000" cy="720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8" name="圆角矩形 87"/>
            <p:cNvSpPr/>
            <p:nvPr/>
          </p:nvSpPr>
          <p:spPr bwMode="auto">
            <a:xfrm>
              <a:off x="6354795" y="5444252"/>
              <a:ext cx="1522800" cy="640019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QUIC</a:t>
              </a:r>
            </a:p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8438545" y="5631049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8190940" y="5548435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1" name="圆角矩形 90"/>
            <p:cNvSpPr/>
            <p:nvPr/>
          </p:nvSpPr>
          <p:spPr bwMode="auto">
            <a:xfrm>
              <a:off x="9104717" y="4607485"/>
              <a:ext cx="1522800" cy="44857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Application</a:t>
              </a: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10298037" y="5927332"/>
              <a:ext cx="108000" cy="720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9104717" y="5444252"/>
              <a:ext cx="1522800" cy="640019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QUIC</a:t>
              </a:r>
            </a:p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9660335" y="5098849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10017936" y="5151122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10061798" y="5927332"/>
              <a:ext cx="108000" cy="720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9672163" y="5213983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10017936" y="5264932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9670553" y="5320489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cxnSp>
          <p:nvCxnSpPr>
            <p:cNvPr id="100" name="直接箭头连接符 99"/>
            <p:cNvCxnSpPr>
              <a:stCxn id="88" idx="3"/>
              <a:endCxn id="93" idx="1"/>
            </p:cNvCxnSpPr>
            <p:nvPr/>
          </p:nvCxnSpPr>
          <p:spPr bwMode="auto">
            <a:xfrm>
              <a:off x="7877595" y="5764262"/>
              <a:ext cx="1227122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9422" y="5844327"/>
              <a:ext cx="125229" cy="203944"/>
            </a:xfrm>
            <a:prstGeom prst="rect">
              <a:avLst/>
            </a:prstGeom>
          </p:spPr>
        </p:pic>
        <p:sp>
          <p:nvSpPr>
            <p:cNvPr id="102" name="矩形 101"/>
            <p:cNvSpPr/>
            <p:nvPr/>
          </p:nvSpPr>
          <p:spPr bwMode="auto">
            <a:xfrm>
              <a:off x="7656447" y="5891507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3" name="矩形 102"/>
            <p:cNvSpPr/>
            <p:nvPr/>
          </p:nvSpPr>
          <p:spPr bwMode="auto">
            <a:xfrm>
              <a:off x="7268742" y="5967820"/>
              <a:ext cx="108000" cy="720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7069216" y="5793628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5" name="矩形 104"/>
            <p:cNvSpPr/>
            <p:nvPr/>
          </p:nvSpPr>
          <p:spPr bwMode="auto">
            <a:xfrm>
              <a:off x="6881037" y="5881165"/>
              <a:ext cx="108000" cy="72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7453874" y="5797941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8603090" y="5548435"/>
              <a:ext cx="108000" cy="72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8136940" y="5823817"/>
              <a:ext cx="108000" cy="720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>
              <a:prstTxWarp prst="textNoShape">
                <a:avLst/>
              </a:prstTxWarp>
            </a:bodyPr>
            <a:lstStyle/>
            <a:p>
              <a:pPr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99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cxnSp>
          <p:nvCxnSpPr>
            <p:cNvPr id="109" name="直接箭头连接符 108"/>
            <p:cNvCxnSpPr>
              <a:stCxn id="65" idx="2"/>
              <a:endCxn id="67" idx="0"/>
            </p:cNvCxnSpPr>
            <p:nvPr/>
          </p:nvCxnSpPr>
          <p:spPr bwMode="auto">
            <a:xfrm>
              <a:off x="2124373" y="5047432"/>
              <a:ext cx="0" cy="39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直接箭头连接符 109"/>
            <p:cNvCxnSpPr>
              <a:stCxn id="72" idx="0"/>
              <a:endCxn id="70" idx="2"/>
            </p:cNvCxnSpPr>
            <p:nvPr/>
          </p:nvCxnSpPr>
          <p:spPr bwMode="auto">
            <a:xfrm flipV="1">
              <a:off x="4856069" y="5047432"/>
              <a:ext cx="0" cy="39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直接箭头连接符 110"/>
            <p:cNvCxnSpPr>
              <a:stCxn id="86" idx="2"/>
              <a:endCxn id="88" idx="0"/>
            </p:cNvCxnSpPr>
            <p:nvPr/>
          </p:nvCxnSpPr>
          <p:spPr bwMode="auto">
            <a:xfrm>
              <a:off x="7116195" y="5056059"/>
              <a:ext cx="0" cy="38819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直接箭头连接符 111"/>
            <p:cNvCxnSpPr>
              <a:stCxn id="93" idx="0"/>
              <a:endCxn id="91" idx="2"/>
            </p:cNvCxnSpPr>
            <p:nvPr/>
          </p:nvCxnSpPr>
          <p:spPr bwMode="auto">
            <a:xfrm flipV="1">
              <a:off x="9866117" y="5056059"/>
              <a:ext cx="0" cy="38819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3" name="矩形 112"/>
            <p:cNvSpPr/>
            <p:nvPr/>
          </p:nvSpPr>
          <p:spPr>
            <a:xfrm>
              <a:off x="2162400" y="6205413"/>
              <a:ext cx="2955809" cy="294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200" dirty="0">
                  <a:solidFill>
                    <a:srgbClr val="000000"/>
                  </a:solidFill>
                  <a:cs typeface="+mn-ea"/>
                  <a:sym typeface="+mn-lt"/>
                </a:rPr>
                <a:t>TCP</a:t>
              </a:r>
              <a:r>
                <a:rPr lang="zh-CN" altLang="en-US" sz="1200" dirty="0">
                  <a:solidFill>
                    <a:srgbClr val="000000"/>
                  </a:solidFill>
                  <a:cs typeface="+mn-ea"/>
                  <a:sym typeface="+mn-lt"/>
                </a:rPr>
                <a:t>头阻塞：丢包后，后续报文都受影响</a:t>
              </a:r>
            </a:p>
          </p:txBody>
        </p:sp>
        <p:sp>
          <p:nvSpPr>
            <p:cNvPr id="114" name="矩形 113"/>
            <p:cNvSpPr/>
            <p:nvPr/>
          </p:nvSpPr>
          <p:spPr>
            <a:xfrm>
              <a:off x="7393653" y="6204572"/>
              <a:ext cx="2416990" cy="294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200" dirty="0">
                  <a:solidFill>
                    <a:srgbClr val="000000"/>
                  </a:solidFill>
                  <a:cs typeface="+mn-ea"/>
                  <a:sym typeface="+mn-lt"/>
                </a:rPr>
                <a:t>QUIC</a:t>
              </a:r>
              <a:r>
                <a:rPr lang="zh-CN" altLang="en-US" sz="1200" dirty="0">
                  <a:solidFill>
                    <a:srgbClr val="000000"/>
                  </a:solidFill>
                  <a:cs typeface="+mn-ea"/>
                  <a:sym typeface="+mn-lt"/>
                </a:rPr>
                <a:t>：仅丢包的子流需等待重传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3147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6E2C97-52F7-4C8E-B7B6-DB25B296D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QUIC</a:t>
            </a:r>
            <a:r>
              <a:rPr lang="zh-CN" altLang="zh-CN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包是由一个公共的首部后面跟着一个或多个帧组成的</a:t>
            </a:r>
            <a:r>
              <a:rPr lang="zh-CN" altLang="en-US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QUIC</a:t>
            </a:r>
            <a:r>
              <a:rPr lang="zh-CN" altLang="en-US" dirty="0"/>
              <a:t>通过将流数据封装在一个或多个流帧中来实现复用；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单个</a:t>
            </a:r>
            <a:r>
              <a:rPr lang="en-US" altLang="zh-CN" dirty="0"/>
              <a:t>QUIC</a:t>
            </a:r>
            <a:r>
              <a:rPr lang="zh-CN" altLang="en-US" dirty="0"/>
              <a:t>包可以携带来自多个流的帧；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QUIC</a:t>
            </a:r>
            <a:r>
              <a:rPr lang="zh-CN" altLang="en-US" dirty="0"/>
              <a:t>有两种首部和多种帧类型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BCF0700-7AD2-4A20-B151-14A011B7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报文格式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B0D38A-80FD-458F-8C1A-1C8083DA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86</a:t>
            </a:fld>
            <a:endParaRPr 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3FD2B9A-0F4E-4441-B12C-8AE41F25EF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612087"/>
              </p:ext>
            </p:extLst>
          </p:nvPr>
        </p:nvGraphicFramePr>
        <p:xfrm>
          <a:off x="1127448" y="4509120"/>
          <a:ext cx="959008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r:id="rId3" imgW="6553233" imgH="1238250" progId="Visio.Drawing.15">
                  <p:embed/>
                </p:oleObj>
              </mc:Choice>
              <mc:Fallback>
                <p:oleObj r:id="rId3" imgW="6553233" imgH="123825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8467" b="64699"/>
                      <a:stretch>
                        <a:fillRect/>
                      </a:stretch>
                    </p:blipFill>
                    <p:spPr bwMode="auto">
                      <a:xfrm>
                        <a:off x="1127448" y="4509120"/>
                        <a:ext cx="9590087" cy="900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748D217A-C6A0-4D2C-AC47-C367D8903415}"/>
              </a:ext>
            </a:extLst>
          </p:cNvPr>
          <p:cNvSpPr txBox="1"/>
          <p:nvPr/>
        </p:nvSpPr>
        <p:spPr>
          <a:xfrm>
            <a:off x="4655840" y="5409233"/>
            <a:ext cx="1838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</a:rPr>
              <a:t>QUIC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报文格式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80152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93D086D-D7F4-4D38-A0E2-5C41AA55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/>
              <a:t>QUIC</a:t>
            </a:r>
            <a:r>
              <a:rPr lang="zh-CN" altLang="en-US" dirty="0"/>
              <a:t>的两种首部称为长首部和短首部：</a:t>
            </a:r>
            <a:endParaRPr lang="en-US" altLang="zh-CN" dirty="0"/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zh-CN" altLang="en-US" dirty="0"/>
              <a:t>长首部是在建立连接之前使用；</a:t>
            </a:r>
            <a:endParaRPr lang="en-US" altLang="zh-CN" dirty="0"/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zh-CN" altLang="en-US" dirty="0"/>
              <a:t>短首部是在建立第一个连接之后使用；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6DFF68B-2ABA-4992-9FE5-4B32CD77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报文格式：首部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0C78E-00D2-4738-B8D9-E5581AE9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FD1EF4-6E86-4575-BCA1-B775E3548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2B6BFF9-EF7C-4ADA-957F-46AFC21AF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699981"/>
              </p:ext>
            </p:extLst>
          </p:nvPr>
        </p:nvGraphicFramePr>
        <p:xfrm>
          <a:off x="910205" y="2952923"/>
          <a:ext cx="10377182" cy="270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r:id="rId3" imgW="8338926" imgH="2166938" progId="Visio.Drawing.15">
                  <p:embed/>
                </p:oleObj>
              </mc:Choice>
              <mc:Fallback>
                <p:oleObj r:id="rId3" imgW="8338926" imgH="216693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205" y="2952923"/>
                        <a:ext cx="10377182" cy="2703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263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报文格式：长首部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527248" y="1383823"/>
            <a:ext cx="141224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Header Form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939488" y="1380762"/>
            <a:ext cx="101600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55488" y="1382430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Long Packet Type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324619" y="1380761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Type-Specific Bits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736860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Version ID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907727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 Len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74540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245407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 Len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412220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1070807" y="2582426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908247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69206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61771" y="206384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713309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79891" y="206588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218867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59429" y="205702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92823" y="20570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A6B058-DDD3-4450-8282-003844600CC9}"/>
              </a:ext>
            </a:extLst>
          </p:cNvPr>
          <p:cNvSpPr txBox="1"/>
          <p:nvPr/>
        </p:nvSpPr>
        <p:spPr>
          <a:xfrm>
            <a:off x="10412220" y="206384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523240" y="2846762"/>
            <a:ext cx="6096000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Header Form (HF) </a:t>
            </a:r>
            <a:r>
              <a:rPr lang="zh-CN" altLang="zh-CN" sz="1800" kern="100" dirty="0">
                <a:effectLst/>
              </a:rPr>
              <a:t>：标识标题类型。</a:t>
            </a:r>
            <a:endParaRPr lang="zh-CN" altLang="zh-CN" sz="1400" kern="100" dirty="0">
              <a:effectLst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5EE8F4A-D8C2-4053-8496-29FA6EAC0730}"/>
              </a:ext>
            </a:extLst>
          </p:cNvPr>
          <p:cNvSpPr txBox="1"/>
          <p:nvPr/>
        </p:nvSpPr>
        <p:spPr>
          <a:xfrm>
            <a:off x="523240" y="3862718"/>
            <a:ext cx="141224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DE3DA46-5307-48DA-B0B1-D6237085139C}"/>
              </a:ext>
            </a:extLst>
          </p:cNvPr>
          <p:cNvSpPr txBox="1"/>
          <p:nvPr/>
        </p:nvSpPr>
        <p:spPr>
          <a:xfrm>
            <a:off x="1935481" y="3861049"/>
            <a:ext cx="101600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Fixed Bit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7E67FDF-3C0C-43D5-9F98-273B8A19A5CD}"/>
              </a:ext>
            </a:extLst>
          </p:cNvPr>
          <p:cNvSpPr txBox="1"/>
          <p:nvPr/>
        </p:nvSpPr>
        <p:spPr>
          <a:xfrm>
            <a:off x="2951481" y="3862717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Long Packet Type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2FA99C-6C11-4387-A005-7EEC10E386BC}"/>
              </a:ext>
            </a:extLst>
          </p:cNvPr>
          <p:cNvSpPr txBox="1"/>
          <p:nvPr/>
        </p:nvSpPr>
        <p:spPr>
          <a:xfrm>
            <a:off x="4320612" y="3861048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Type-Specific Bits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469D3E8-0876-4A52-9937-EB2637C96BFD}"/>
              </a:ext>
            </a:extLst>
          </p:cNvPr>
          <p:cNvSpPr txBox="1"/>
          <p:nvPr/>
        </p:nvSpPr>
        <p:spPr>
          <a:xfrm>
            <a:off x="5732853" y="3861048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Version ID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23BFDD-144F-4933-8301-73BE1F1F0532}"/>
              </a:ext>
            </a:extLst>
          </p:cNvPr>
          <p:cNvSpPr txBox="1"/>
          <p:nvPr/>
        </p:nvSpPr>
        <p:spPr>
          <a:xfrm>
            <a:off x="6903720" y="3861048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 Len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1BF0590-10CB-49F0-B228-AF6751B34610}"/>
              </a:ext>
            </a:extLst>
          </p:cNvPr>
          <p:cNvSpPr txBox="1"/>
          <p:nvPr/>
        </p:nvSpPr>
        <p:spPr>
          <a:xfrm>
            <a:off x="8070533" y="3861048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E15F0B2-7AD3-4BAA-BD6C-EE52BE42D0C8}"/>
              </a:ext>
            </a:extLst>
          </p:cNvPr>
          <p:cNvSpPr txBox="1"/>
          <p:nvPr/>
        </p:nvSpPr>
        <p:spPr>
          <a:xfrm>
            <a:off x="9241400" y="3861048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 Len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EDA372-3EC2-4C72-A59E-87CB443E7B77}"/>
              </a:ext>
            </a:extLst>
          </p:cNvPr>
          <p:cNvSpPr txBox="1"/>
          <p:nvPr/>
        </p:nvSpPr>
        <p:spPr>
          <a:xfrm>
            <a:off x="10408213" y="3861048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</a:t>
            </a:r>
            <a:endParaRPr lang="zh-CN" altLang="en-US" sz="1600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98E53256-A074-4686-A8B8-18A99547BA4A}"/>
              </a:ext>
            </a:extLst>
          </p:cNvPr>
          <p:cNvSpPr/>
          <p:nvPr/>
        </p:nvSpPr>
        <p:spPr>
          <a:xfrm rot="10800000">
            <a:off x="2280920" y="5053731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68BC349-DA44-4018-8C46-DA8F0FF3D8D8}"/>
              </a:ext>
            </a:extLst>
          </p:cNvPr>
          <p:cNvSpPr txBox="1"/>
          <p:nvPr/>
        </p:nvSpPr>
        <p:spPr>
          <a:xfrm>
            <a:off x="904240" y="454413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1208B1C-5B4A-47DF-A9ED-B3F3CAED7E7E}"/>
              </a:ext>
            </a:extLst>
          </p:cNvPr>
          <p:cNvSpPr txBox="1"/>
          <p:nvPr/>
        </p:nvSpPr>
        <p:spPr>
          <a:xfrm>
            <a:off x="2165199" y="454413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7024832-1706-4CB4-B8F8-3B3BBC69C793}"/>
              </a:ext>
            </a:extLst>
          </p:cNvPr>
          <p:cNvSpPr txBox="1"/>
          <p:nvPr/>
        </p:nvSpPr>
        <p:spPr>
          <a:xfrm>
            <a:off x="3357764" y="454413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DABE06D-B30B-40F7-A16F-92CEA62BC200}"/>
              </a:ext>
            </a:extLst>
          </p:cNvPr>
          <p:cNvSpPr txBox="1"/>
          <p:nvPr/>
        </p:nvSpPr>
        <p:spPr>
          <a:xfrm>
            <a:off x="4709302" y="45387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4bits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B57FE3B-8B85-476B-8D8A-CEC563F7C426}"/>
              </a:ext>
            </a:extLst>
          </p:cNvPr>
          <p:cNvSpPr txBox="1"/>
          <p:nvPr/>
        </p:nvSpPr>
        <p:spPr>
          <a:xfrm>
            <a:off x="5975884" y="454617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7E167A6-04A5-4BF9-A4E4-D3DA863F7043}"/>
              </a:ext>
            </a:extLst>
          </p:cNvPr>
          <p:cNvSpPr txBox="1"/>
          <p:nvPr/>
        </p:nvSpPr>
        <p:spPr>
          <a:xfrm>
            <a:off x="7214860" y="45387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5CDAEEA-BE76-42B6-BD0E-C5EB96816FB4}"/>
              </a:ext>
            </a:extLst>
          </p:cNvPr>
          <p:cNvSpPr txBox="1"/>
          <p:nvPr/>
        </p:nvSpPr>
        <p:spPr>
          <a:xfrm>
            <a:off x="8155422" y="453731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71E9E7A-0AE3-4307-87D3-12C5208501BF}"/>
              </a:ext>
            </a:extLst>
          </p:cNvPr>
          <p:cNvSpPr txBox="1"/>
          <p:nvPr/>
        </p:nvSpPr>
        <p:spPr>
          <a:xfrm>
            <a:off x="9488816" y="45373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6B3FECD-3F37-4440-9565-AC5A53F7D63D}"/>
              </a:ext>
            </a:extLst>
          </p:cNvPr>
          <p:cNvSpPr txBox="1"/>
          <p:nvPr/>
        </p:nvSpPr>
        <p:spPr>
          <a:xfrm>
            <a:off x="10408213" y="45441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341D10-1004-4449-9F5F-C3F3144CB811}"/>
              </a:ext>
            </a:extLst>
          </p:cNvPr>
          <p:cNvSpPr txBox="1"/>
          <p:nvPr/>
        </p:nvSpPr>
        <p:spPr>
          <a:xfrm>
            <a:off x="523240" y="5538568"/>
            <a:ext cx="8473992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Fixed Bit (FB) </a:t>
            </a:r>
            <a:r>
              <a:rPr lang="zh-CN" altLang="zh-CN" sz="1800" kern="100" dirty="0">
                <a:effectLst/>
              </a:rPr>
              <a:t>：指示数据包是否有效。 如果设置为</a:t>
            </a:r>
            <a:r>
              <a:rPr lang="en-US" altLang="zh-CN" sz="1800" kern="100" dirty="0">
                <a:effectLst/>
              </a:rPr>
              <a:t>0</a:t>
            </a:r>
            <a:r>
              <a:rPr lang="zh-CN" altLang="zh-CN" sz="1800" kern="100" dirty="0">
                <a:effectLst/>
              </a:rPr>
              <a:t>，则数据包无效。</a:t>
            </a:r>
          </a:p>
        </p:txBody>
      </p:sp>
    </p:spTree>
    <p:extLst>
      <p:ext uri="{BB962C8B-B14F-4D97-AF65-F5344CB8AC3E}">
        <p14:creationId xmlns:p14="http://schemas.microsoft.com/office/powerpoint/2010/main" val="1613477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报文格式：长首部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526347" y="1414446"/>
            <a:ext cx="141224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938588" y="1412777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54588" y="1414445"/>
            <a:ext cx="1369131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Long Packet Type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323719" y="1412776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Type-Specific Bits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735960" y="1412776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Version ID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906827" y="1412776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 Len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73640" y="1412776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244507" y="1412776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 Len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411320" y="1412776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3487987" y="2605459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907347" y="20958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68306" y="20958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60871" y="20958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712409" y="20905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78991" y="20979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217967" y="20905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58529" y="2089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91923" y="20890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A6B058-DDD3-4450-8282-003844600CC9}"/>
              </a:ext>
            </a:extLst>
          </p:cNvPr>
          <p:cNvSpPr txBox="1"/>
          <p:nvPr/>
        </p:nvSpPr>
        <p:spPr>
          <a:xfrm>
            <a:off x="10411320" y="209586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516187" y="3126849"/>
            <a:ext cx="8774040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Long Packet Type (T) </a:t>
            </a:r>
            <a:r>
              <a:rPr lang="zh-CN" altLang="zh-CN" sz="1800" kern="100" dirty="0">
                <a:effectLst/>
              </a:rPr>
              <a:t>：指示长标题包的类型。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575107B-DCC4-4979-A531-B93B7D8C5C5D}"/>
              </a:ext>
            </a:extLst>
          </p:cNvPr>
          <p:cNvSpPr txBox="1"/>
          <p:nvPr/>
        </p:nvSpPr>
        <p:spPr>
          <a:xfrm>
            <a:off x="526347" y="3804389"/>
            <a:ext cx="141224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73D7072-FE9E-4BFE-9B65-A5429931FEEC}"/>
              </a:ext>
            </a:extLst>
          </p:cNvPr>
          <p:cNvSpPr txBox="1"/>
          <p:nvPr/>
        </p:nvSpPr>
        <p:spPr>
          <a:xfrm>
            <a:off x="1938588" y="3802720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B7D8219-42FC-4978-8E84-D66C11F43013}"/>
              </a:ext>
            </a:extLst>
          </p:cNvPr>
          <p:cNvSpPr txBox="1"/>
          <p:nvPr/>
        </p:nvSpPr>
        <p:spPr>
          <a:xfrm>
            <a:off x="2954588" y="3804388"/>
            <a:ext cx="136913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Long Packet Type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E0450A-99CD-43A5-9FA8-FE0629565831}"/>
              </a:ext>
            </a:extLst>
          </p:cNvPr>
          <p:cNvSpPr txBox="1"/>
          <p:nvPr/>
        </p:nvSpPr>
        <p:spPr>
          <a:xfrm>
            <a:off x="4323719" y="3802719"/>
            <a:ext cx="1412241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Type-Specific Bits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A4C6362-991B-493A-AFEB-4E92D9BC0E58}"/>
              </a:ext>
            </a:extLst>
          </p:cNvPr>
          <p:cNvSpPr txBox="1"/>
          <p:nvPr/>
        </p:nvSpPr>
        <p:spPr>
          <a:xfrm>
            <a:off x="5735960" y="3802719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Version ID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3B4FD24-E2B2-4756-9B89-4D88DCBF4D93}"/>
              </a:ext>
            </a:extLst>
          </p:cNvPr>
          <p:cNvSpPr txBox="1"/>
          <p:nvPr/>
        </p:nvSpPr>
        <p:spPr>
          <a:xfrm>
            <a:off x="6906827" y="3802719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 Len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2A689E-54BD-4A9B-AE2D-4D2950D0110C}"/>
              </a:ext>
            </a:extLst>
          </p:cNvPr>
          <p:cNvSpPr txBox="1"/>
          <p:nvPr/>
        </p:nvSpPr>
        <p:spPr>
          <a:xfrm>
            <a:off x="8073640" y="3802719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C7B4870-1565-49E3-8470-0E8C066D80E5}"/>
              </a:ext>
            </a:extLst>
          </p:cNvPr>
          <p:cNvSpPr txBox="1"/>
          <p:nvPr/>
        </p:nvSpPr>
        <p:spPr>
          <a:xfrm>
            <a:off x="9244507" y="3802719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 Len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C7695BC-7438-4FC0-9987-36FA86590BC3}"/>
              </a:ext>
            </a:extLst>
          </p:cNvPr>
          <p:cNvSpPr txBox="1"/>
          <p:nvPr/>
        </p:nvSpPr>
        <p:spPr>
          <a:xfrm>
            <a:off x="10411320" y="3802719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</a:t>
            </a:r>
            <a:endParaRPr lang="zh-CN" altLang="en-US" sz="1600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9045B956-7A54-4F66-8E61-7628144DAD31}"/>
              </a:ext>
            </a:extLst>
          </p:cNvPr>
          <p:cNvSpPr/>
          <p:nvPr/>
        </p:nvSpPr>
        <p:spPr>
          <a:xfrm rot="10800000">
            <a:off x="4864667" y="4995402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846E7F9-C651-4BCB-91B8-18ADA3AFBBEA}"/>
              </a:ext>
            </a:extLst>
          </p:cNvPr>
          <p:cNvSpPr txBox="1"/>
          <p:nvPr/>
        </p:nvSpPr>
        <p:spPr>
          <a:xfrm>
            <a:off x="907347" y="448580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5E5B115-BF8D-4653-8999-C4009FFDE9E2}"/>
              </a:ext>
            </a:extLst>
          </p:cNvPr>
          <p:cNvSpPr txBox="1"/>
          <p:nvPr/>
        </p:nvSpPr>
        <p:spPr>
          <a:xfrm>
            <a:off x="2168306" y="448580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C07566-B911-43EA-AAEE-6446EDE3103D}"/>
              </a:ext>
            </a:extLst>
          </p:cNvPr>
          <p:cNvSpPr txBox="1"/>
          <p:nvPr/>
        </p:nvSpPr>
        <p:spPr>
          <a:xfrm>
            <a:off x="3360871" y="448580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69B45C8-5A62-4A93-B218-3B8AC3FA953F}"/>
              </a:ext>
            </a:extLst>
          </p:cNvPr>
          <p:cNvSpPr txBox="1"/>
          <p:nvPr/>
        </p:nvSpPr>
        <p:spPr>
          <a:xfrm>
            <a:off x="4712409" y="44804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4bits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5EDFE2A-B4AC-466D-965A-EC73D08F16A7}"/>
              </a:ext>
            </a:extLst>
          </p:cNvPr>
          <p:cNvSpPr txBox="1"/>
          <p:nvPr/>
        </p:nvSpPr>
        <p:spPr>
          <a:xfrm>
            <a:off x="5978991" y="448784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2B33AE5-ACBF-4704-AE33-4F4B062D0CCC}"/>
              </a:ext>
            </a:extLst>
          </p:cNvPr>
          <p:cNvSpPr txBox="1"/>
          <p:nvPr/>
        </p:nvSpPr>
        <p:spPr>
          <a:xfrm>
            <a:off x="7217967" y="44804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BFB8B33-ABD8-482E-B9EB-58623150EC0F}"/>
              </a:ext>
            </a:extLst>
          </p:cNvPr>
          <p:cNvSpPr txBox="1"/>
          <p:nvPr/>
        </p:nvSpPr>
        <p:spPr>
          <a:xfrm>
            <a:off x="8158529" y="447898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61428C-0293-457F-96B2-4F186ACFBD4B}"/>
              </a:ext>
            </a:extLst>
          </p:cNvPr>
          <p:cNvSpPr txBox="1"/>
          <p:nvPr/>
        </p:nvSpPr>
        <p:spPr>
          <a:xfrm>
            <a:off x="9491923" y="447898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37C49D5-5B9A-4B76-A562-380EB40F91FF}"/>
              </a:ext>
            </a:extLst>
          </p:cNvPr>
          <p:cNvSpPr txBox="1"/>
          <p:nvPr/>
        </p:nvSpPr>
        <p:spPr>
          <a:xfrm>
            <a:off x="10411320" y="448580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0224A40-E8FE-416F-84C4-83189EDF815B}"/>
              </a:ext>
            </a:extLst>
          </p:cNvPr>
          <p:cNvSpPr txBox="1"/>
          <p:nvPr/>
        </p:nvSpPr>
        <p:spPr>
          <a:xfrm>
            <a:off x="526347" y="5486449"/>
            <a:ext cx="8774040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Type-Specific Bits (S) </a:t>
            </a:r>
            <a:r>
              <a:rPr lang="zh-CN" altLang="zh-CN" sz="1800" kern="100" dirty="0">
                <a:effectLst/>
              </a:rPr>
              <a:t>：指定长标题包类型的位。</a:t>
            </a:r>
          </a:p>
        </p:txBody>
      </p:sp>
    </p:spTree>
    <p:extLst>
      <p:ext uri="{BB962C8B-B14F-4D97-AF65-F5344CB8AC3E}">
        <p14:creationId xmlns:p14="http://schemas.microsoft.com/office/powerpoint/2010/main" val="241811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53C6BD-C87D-4E0B-8211-1AC92953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C01094-1909-3AE7-5FFD-264B1F68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回顾</a:t>
            </a:r>
            <a:r>
              <a:rPr lang="en-US" altLang="zh-CN" dirty="0">
                <a:sym typeface="+mn-lt"/>
              </a:rPr>
              <a:t>:L2</a:t>
            </a:r>
            <a:r>
              <a:rPr lang="zh-CN" altLang="en-US" dirty="0">
                <a:sym typeface="+mn-lt"/>
              </a:rPr>
              <a:t>转发和</a:t>
            </a:r>
            <a:r>
              <a:rPr lang="en-US" altLang="zh-CN" dirty="0">
                <a:sym typeface="+mn-lt"/>
              </a:rPr>
              <a:t>L3</a:t>
            </a:r>
            <a:r>
              <a:rPr lang="zh-CN" altLang="en-US" dirty="0">
                <a:sym typeface="+mn-lt"/>
              </a:rPr>
              <a:t>路由的封包过程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A4CFBC1F-D9D8-8E0A-0A57-40329757B2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58000"/>
          </a:xfr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499497F-C032-4909-8400-E25DB13BBD50}"/>
              </a:ext>
            </a:extLst>
          </p:cNvPr>
          <p:cNvSpPr txBox="1">
            <a:spLocks/>
          </p:cNvSpPr>
          <p:nvPr/>
        </p:nvSpPr>
        <p:spPr>
          <a:xfrm>
            <a:off x="6731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回顾：网络层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主机间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“包”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的路由</a:t>
            </a:r>
          </a:p>
        </p:txBody>
      </p:sp>
    </p:spTree>
    <p:extLst>
      <p:ext uri="{BB962C8B-B14F-4D97-AF65-F5344CB8AC3E}">
        <p14:creationId xmlns:p14="http://schemas.microsoft.com/office/powerpoint/2010/main" val="42677058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报文格式：长首部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516822" y="1414446"/>
            <a:ext cx="141224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929063" y="1412777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45063" y="1414445"/>
            <a:ext cx="136913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Long Packet Type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314194" y="1412776"/>
            <a:ext cx="141224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Type-Specific Bits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726435" y="1412776"/>
            <a:ext cx="1170867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Version ID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897302" y="1412776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 Len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64115" y="1412776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234982" y="1412776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 Len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401795" y="1412776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6079422" y="2605459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897822" y="20958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58781" y="20958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51346" y="20958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702884" y="20905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69466" y="20979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208442" y="20905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49004" y="2089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82398" y="20890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A6B058-DDD3-4450-8282-003844600CC9}"/>
              </a:ext>
            </a:extLst>
          </p:cNvPr>
          <p:cNvSpPr txBox="1"/>
          <p:nvPr/>
        </p:nvSpPr>
        <p:spPr>
          <a:xfrm>
            <a:off x="10401795" y="209586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3719487" y="3282601"/>
            <a:ext cx="4740326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Version ID (VID)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：用于识别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Quic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的版本。</a:t>
            </a:r>
            <a:endParaRPr lang="zh-CN" altLang="zh-CN" sz="1800" kern="100" dirty="0">
              <a:effectLst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0DCC69-106E-4A05-9FC9-8C44D3A0E8C2}"/>
              </a:ext>
            </a:extLst>
          </p:cNvPr>
          <p:cNvSpPr txBox="1"/>
          <p:nvPr/>
        </p:nvSpPr>
        <p:spPr>
          <a:xfrm>
            <a:off x="516822" y="3979783"/>
            <a:ext cx="141224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2456915-3970-4310-917D-044A83DA0FC6}"/>
              </a:ext>
            </a:extLst>
          </p:cNvPr>
          <p:cNvSpPr txBox="1"/>
          <p:nvPr/>
        </p:nvSpPr>
        <p:spPr>
          <a:xfrm>
            <a:off x="1929063" y="3978114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315AEC-AF00-4941-BE71-639F831B3A8F}"/>
              </a:ext>
            </a:extLst>
          </p:cNvPr>
          <p:cNvSpPr txBox="1"/>
          <p:nvPr/>
        </p:nvSpPr>
        <p:spPr>
          <a:xfrm>
            <a:off x="2945063" y="3979782"/>
            <a:ext cx="136913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Long Packet Type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8C2D26-4740-4976-96AD-AE553A0CE179}"/>
              </a:ext>
            </a:extLst>
          </p:cNvPr>
          <p:cNvSpPr txBox="1"/>
          <p:nvPr/>
        </p:nvSpPr>
        <p:spPr>
          <a:xfrm>
            <a:off x="4314194" y="3978113"/>
            <a:ext cx="141224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Type-Specific Bits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7799B3-C9E3-4751-92C4-48C440AF0121}"/>
              </a:ext>
            </a:extLst>
          </p:cNvPr>
          <p:cNvSpPr txBox="1"/>
          <p:nvPr/>
        </p:nvSpPr>
        <p:spPr>
          <a:xfrm>
            <a:off x="5726435" y="3978113"/>
            <a:ext cx="1170867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Version ID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F8A929-CD16-4DA1-990E-436E205D284D}"/>
              </a:ext>
            </a:extLst>
          </p:cNvPr>
          <p:cNvSpPr txBox="1"/>
          <p:nvPr/>
        </p:nvSpPr>
        <p:spPr>
          <a:xfrm>
            <a:off x="6897302" y="3978113"/>
            <a:ext cx="1170867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DCID Len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CC01004-9B39-4859-BB52-72323D9EE54E}"/>
              </a:ext>
            </a:extLst>
          </p:cNvPr>
          <p:cNvSpPr txBox="1"/>
          <p:nvPr/>
        </p:nvSpPr>
        <p:spPr>
          <a:xfrm>
            <a:off x="8064115" y="3978113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A6317C9-D37E-4000-AC2D-47745AB096E3}"/>
              </a:ext>
            </a:extLst>
          </p:cNvPr>
          <p:cNvSpPr txBox="1"/>
          <p:nvPr/>
        </p:nvSpPr>
        <p:spPr>
          <a:xfrm>
            <a:off x="9234982" y="3978113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 Len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D00E28D-B5ED-469E-9BE3-452107FBFC90}"/>
              </a:ext>
            </a:extLst>
          </p:cNvPr>
          <p:cNvSpPr txBox="1"/>
          <p:nvPr/>
        </p:nvSpPr>
        <p:spPr>
          <a:xfrm>
            <a:off x="10401795" y="3978113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</a:t>
            </a:r>
            <a:endParaRPr lang="zh-CN" altLang="en-US" sz="1600" dirty="0"/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5D6535D5-1C7E-4FA6-8730-7D364029F30F}"/>
              </a:ext>
            </a:extLst>
          </p:cNvPr>
          <p:cNvSpPr/>
          <p:nvPr/>
        </p:nvSpPr>
        <p:spPr>
          <a:xfrm rot="10800000">
            <a:off x="7392145" y="5170796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CD21AAF-5EAC-4381-860E-56615EB3921F}"/>
              </a:ext>
            </a:extLst>
          </p:cNvPr>
          <p:cNvSpPr txBox="1"/>
          <p:nvPr/>
        </p:nvSpPr>
        <p:spPr>
          <a:xfrm>
            <a:off x="897822" y="466119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1F248FD-56D6-4A7E-82AA-A6BFFF30CD72}"/>
              </a:ext>
            </a:extLst>
          </p:cNvPr>
          <p:cNvSpPr txBox="1"/>
          <p:nvPr/>
        </p:nvSpPr>
        <p:spPr>
          <a:xfrm>
            <a:off x="2158781" y="466119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E33A153-59A5-4864-AE90-4D558B95C5FF}"/>
              </a:ext>
            </a:extLst>
          </p:cNvPr>
          <p:cNvSpPr txBox="1"/>
          <p:nvPr/>
        </p:nvSpPr>
        <p:spPr>
          <a:xfrm>
            <a:off x="3351346" y="466119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0D9E8D-648A-4844-87BA-387FB7FA3943}"/>
              </a:ext>
            </a:extLst>
          </p:cNvPr>
          <p:cNvSpPr txBox="1"/>
          <p:nvPr/>
        </p:nvSpPr>
        <p:spPr>
          <a:xfrm>
            <a:off x="4702884" y="46558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4bits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235A027-D70C-4BF2-B829-E7652DCA407D}"/>
              </a:ext>
            </a:extLst>
          </p:cNvPr>
          <p:cNvSpPr txBox="1"/>
          <p:nvPr/>
        </p:nvSpPr>
        <p:spPr>
          <a:xfrm>
            <a:off x="5969466" y="46632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D4941AC-7B58-44DA-8FDB-D43D1D2319E5}"/>
              </a:ext>
            </a:extLst>
          </p:cNvPr>
          <p:cNvSpPr txBox="1"/>
          <p:nvPr/>
        </p:nvSpPr>
        <p:spPr>
          <a:xfrm>
            <a:off x="7208442" y="46558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E5CC473-6795-41DC-B89A-64B321078DA3}"/>
              </a:ext>
            </a:extLst>
          </p:cNvPr>
          <p:cNvSpPr txBox="1"/>
          <p:nvPr/>
        </p:nvSpPr>
        <p:spPr>
          <a:xfrm>
            <a:off x="8149004" y="465438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17FACAC-C801-44A3-A880-BB7D464E862B}"/>
              </a:ext>
            </a:extLst>
          </p:cNvPr>
          <p:cNvSpPr txBox="1"/>
          <p:nvPr/>
        </p:nvSpPr>
        <p:spPr>
          <a:xfrm>
            <a:off x="9482398" y="465438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009FEAD-8220-44DC-829F-80E617E48AEF}"/>
              </a:ext>
            </a:extLst>
          </p:cNvPr>
          <p:cNvSpPr txBox="1"/>
          <p:nvPr/>
        </p:nvSpPr>
        <p:spPr>
          <a:xfrm>
            <a:off x="10401795" y="466119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BD3962A-5E04-4FA3-AE70-83D3FC91B6D6}"/>
              </a:ext>
            </a:extLst>
          </p:cNvPr>
          <p:cNvSpPr txBox="1"/>
          <p:nvPr/>
        </p:nvSpPr>
        <p:spPr>
          <a:xfrm>
            <a:off x="3719487" y="5630015"/>
            <a:ext cx="7404622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Destination Connection ID Length (DCID Len)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：目的连接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长度。</a:t>
            </a:r>
          </a:p>
        </p:txBody>
      </p:sp>
    </p:spTree>
    <p:extLst>
      <p:ext uri="{BB962C8B-B14F-4D97-AF65-F5344CB8AC3E}">
        <p14:creationId xmlns:p14="http://schemas.microsoft.com/office/powerpoint/2010/main" val="19847927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QUIC</a:t>
            </a:r>
            <a:r>
              <a:rPr lang="zh-CN" altLang="en-US" dirty="0">
                <a:latin typeface="+mn-lt"/>
                <a:cs typeface="+mn-ea"/>
                <a:sym typeface="+mn-lt"/>
              </a:rPr>
              <a:t>报文格式：长首部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516822" y="1414446"/>
            <a:ext cx="141224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929063" y="1412777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45063" y="1414445"/>
            <a:ext cx="136913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Long Packet Type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314194" y="1412776"/>
            <a:ext cx="141224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Type-Specific Bits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726435" y="1412776"/>
            <a:ext cx="1170867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Version ID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897302" y="1412776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 Len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64115" y="1412776"/>
            <a:ext cx="1170867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DCID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234982" y="1412776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 Len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401795" y="1412776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8400256" y="2605459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897822" y="20958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58781" y="20958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51346" y="20958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702884" y="20905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69466" y="20979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208442" y="20905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49004" y="2089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82398" y="20890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A6B058-DDD3-4450-8282-003844600CC9}"/>
              </a:ext>
            </a:extLst>
          </p:cNvPr>
          <p:cNvSpPr txBox="1"/>
          <p:nvPr/>
        </p:nvSpPr>
        <p:spPr>
          <a:xfrm>
            <a:off x="10401795" y="209586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5119302" y="3150631"/>
            <a:ext cx="5945250" cy="45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  <a:cs typeface="Times New Roman" panose="02020603050405020304" pitchFamily="18" charset="0"/>
              </a:rPr>
              <a:t>Destination Connection ID (DCID) </a:t>
            </a:r>
            <a:r>
              <a:rPr lang="zh-CN" altLang="zh-CN" sz="1800" kern="100" dirty="0">
                <a:effectLst/>
                <a:cs typeface="Times New Roman" panose="02020603050405020304" pitchFamily="18" charset="0"/>
              </a:rPr>
              <a:t>：目的连接</a:t>
            </a:r>
            <a:r>
              <a:rPr lang="en-US" altLang="zh-CN" sz="1800" kern="100" dirty="0">
                <a:effectLst/>
                <a:cs typeface="Times New Roman" panose="02020603050405020304" pitchFamily="18" charset="0"/>
              </a:rPr>
              <a:t>ID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0DCC69-106E-4A05-9FC9-8C44D3A0E8C2}"/>
              </a:ext>
            </a:extLst>
          </p:cNvPr>
          <p:cNvSpPr txBox="1"/>
          <p:nvPr/>
        </p:nvSpPr>
        <p:spPr>
          <a:xfrm>
            <a:off x="516822" y="3979783"/>
            <a:ext cx="141224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2456915-3970-4310-917D-044A83DA0FC6}"/>
              </a:ext>
            </a:extLst>
          </p:cNvPr>
          <p:cNvSpPr txBox="1"/>
          <p:nvPr/>
        </p:nvSpPr>
        <p:spPr>
          <a:xfrm>
            <a:off x="1929063" y="3978114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315AEC-AF00-4941-BE71-639F831B3A8F}"/>
              </a:ext>
            </a:extLst>
          </p:cNvPr>
          <p:cNvSpPr txBox="1"/>
          <p:nvPr/>
        </p:nvSpPr>
        <p:spPr>
          <a:xfrm>
            <a:off x="2945063" y="3979782"/>
            <a:ext cx="136913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Long Packet Type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8C2D26-4740-4976-96AD-AE553A0CE179}"/>
              </a:ext>
            </a:extLst>
          </p:cNvPr>
          <p:cNvSpPr txBox="1"/>
          <p:nvPr/>
        </p:nvSpPr>
        <p:spPr>
          <a:xfrm>
            <a:off x="4314194" y="3978113"/>
            <a:ext cx="141224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Type-Specific Bits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7799B3-C9E3-4751-92C4-48C440AF0121}"/>
              </a:ext>
            </a:extLst>
          </p:cNvPr>
          <p:cNvSpPr txBox="1"/>
          <p:nvPr/>
        </p:nvSpPr>
        <p:spPr>
          <a:xfrm>
            <a:off x="5726435" y="3978113"/>
            <a:ext cx="1170867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Version ID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F8A929-CD16-4DA1-990E-436E205D284D}"/>
              </a:ext>
            </a:extLst>
          </p:cNvPr>
          <p:cNvSpPr txBox="1"/>
          <p:nvPr/>
        </p:nvSpPr>
        <p:spPr>
          <a:xfrm>
            <a:off x="6897302" y="3978113"/>
            <a:ext cx="1170867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 Len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CC01004-9B39-4859-BB52-72323D9EE54E}"/>
              </a:ext>
            </a:extLst>
          </p:cNvPr>
          <p:cNvSpPr txBox="1"/>
          <p:nvPr/>
        </p:nvSpPr>
        <p:spPr>
          <a:xfrm>
            <a:off x="8064115" y="3978113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A6317C9-D37E-4000-AC2D-47745AB096E3}"/>
              </a:ext>
            </a:extLst>
          </p:cNvPr>
          <p:cNvSpPr txBox="1"/>
          <p:nvPr/>
        </p:nvSpPr>
        <p:spPr>
          <a:xfrm>
            <a:off x="9234982" y="3978113"/>
            <a:ext cx="1166813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SCID Len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D00E28D-B5ED-469E-9BE3-452107FBFC90}"/>
              </a:ext>
            </a:extLst>
          </p:cNvPr>
          <p:cNvSpPr txBox="1"/>
          <p:nvPr/>
        </p:nvSpPr>
        <p:spPr>
          <a:xfrm>
            <a:off x="10401795" y="3978113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</a:t>
            </a:r>
            <a:endParaRPr lang="zh-CN" altLang="en-US" sz="1600" dirty="0"/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5D6535D5-1C7E-4FA6-8730-7D364029F30F}"/>
              </a:ext>
            </a:extLst>
          </p:cNvPr>
          <p:cNvSpPr/>
          <p:nvPr/>
        </p:nvSpPr>
        <p:spPr>
          <a:xfrm rot="10800000">
            <a:off x="9624392" y="5170796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CD21AAF-5EAC-4381-860E-56615EB3921F}"/>
              </a:ext>
            </a:extLst>
          </p:cNvPr>
          <p:cNvSpPr txBox="1"/>
          <p:nvPr/>
        </p:nvSpPr>
        <p:spPr>
          <a:xfrm>
            <a:off x="897822" y="466119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1F248FD-56D6-4A7E-82AA-A6BFFF30CD72}"/>
              </a:ext>
            </a:extLst>
          </p:cNvPr>
          <p:cNvSpPr txBox="1"/>
          <p:nvPr/>
        </p:nvSpPr>
        <p:spPr>
          <a:xfrm>
            <a:off x="2158781" y="466119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E33A153-59A5-4864-AE90-4D558B95C5FF}"/>
              </a:ext>
            </a:extLst>
          </p:cNvPr>
          <p:cNvSpPr txBox="1"/>
          <p:nvPr/>
        </p:nvSpPr>
        <p:spPr>
          <a:xfrm>
            <a:off x="3351346" y="466119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0D9E8D-648A-4844-87BA-387FB7FA3943}"/>
              </a:ext>
            </a:extLst>
          </p:cNvPr>
          <p:cNvSpPr txBox="1"/>
          <p:nvPr/>
        </p:nvSpPr>
        <p:spPr>
          <a:xfrm>
            <a:off x="4702884" y="46558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4bits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235A027-D70C-4BF2-B829-E7652DCA407D}"/>
              </a:ext>
            </a:extLst>
          </p:cNvPr>
          <p:cNvSpPr txBox="1"/>
          <p:nvPr/>
        </p:nvSpPr>
        <p:spPr>
          <a:xfrm>
            <a:off x="5969466" y="46632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D4941AC-7B58-44DA-8FDB-D43D1D2319E5}"/>
              </a:ext>
            </a:extLst>
          </p:cNvPr>
          <p:cNvSpPr txBox="1"/>
          <p:nvPr/>
        </p:nvSpPr>
        <p:spPr>
          <a:xfrm>
            <a:off x="7208442" y="46558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E5CC473-6795-41DC-B89A-64B321078DA3}"/>
              </a:ext>
            </a:extLst>
          </p:cNvPr>
          <p:cNvSpPr txBox="1"/>
          <p:nvPr/>
        </p:nvSpPr>
        <p:spPr>
          <a:xfrm>
            <a:off x="8149004" y="465438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17FACAC-C801-44A3-A880-BB7D464E862B}"/>
              </a:ext>
            </a:extLst>
          </p:cNvPr>
          <p:cNvSpPr txBox="1"/>
          <p:nvPr/>
        </p:nvSpPr>
        <p:spPr>
          <a:xfrm>
            <a:off x="9482398" y="465438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009FEAD-8220-44DC-829F-80E617E48AEF}"/>
              </a:ext>
            </a:extLst>
          </p:cNvPr>
          <p:cNvSpPr txBox="1"/>
          <p:nvPr/>
        </p:nvSpPr>
        <p:spPr>
          <a:xfrm>
            <a:off x="10401795" y="466119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BD3962A-5E04-4FA3-AE70-83D3FC91B6D6}"/>
              </a:ext>
            </a:extLst>
          </p:cNvPr>
          <p:cNvSpPr txBox="1"/>
          <p:nvPr/>
        </p:nvSpPr>
        <p:spPr>
          <a:xfrm>
            <a:off x="4860505" y="5689539"/>
            <a:ext cx="7404622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Source Connection ID Length (SCID Len) </a:t>
            </a:r>
            <a:r>
              <a:rPr lang="zh-CN" altLang="zh-CN" sz="1800" kern="100" dirty="0">
                <a:effectLst/>
              </a:rPr>
              <a:t>：源连接</a:t>
            </a:r>
            <a:r>
              <a:rPr lang="en-US" altLang="zh-CN" sz="1800" kern="100" dirty="0">
                <a:effectLst/>
              </a:rPr>
              <a:t>ID</a:t>
            </a:r>
            <a:r>
              <a:rPr lang="zh-CN" altLang="zh-CN" sz="1800" kern="100" dirty="0">
                <a:effectLst/>
              </a:rPr>
              <a:t>长度。</a:t>
            </a:r>
          </a:p>
        </p:txBody>
      </p:sp>
    </p:spTree>
    <p:extLst>
      <p:ext uri="{BB962C8B-B14F-4D97-AF65-F5344CB8AC3E}">
        <p14:creationId xmlns:p14="http://schemas.microsoft.com/office/powerpoint/2010/main" val="37541321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报文格式：长首部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507608" y="2608614"/>
            <a:ext cx="141224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919849" y="2606945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35849" y="2608613"/>
            <a:ext cx="136913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Long Packet Type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304980" y="2606944"/>
            <a:ext cx="1412241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Type-Specific Bits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717221" y="2606944"/>
            <a:ext cx="1170867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Version ID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888088" y="2606944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 Len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54901" y="2606944"/>
            <a:ext cx="1170867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225768" y="2606944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 Len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392581" y="2606944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SCID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10730218" y="3799627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888608" y="32900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49567" y="32900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42132" y="32900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693670" y="328468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60252" y="32920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199228" y="328468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39790" y="32832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73184" y="328321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8bits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A6B058-DDD3-4450-8282-003844600CC9}"/>
              </a:ext>
            </a:extLst>
          </p:cNvPr>
          <p:cNvSpPr txBox="1"/>
          <p:nvPr/>
        </p:nvSpPr>
        <p:spPr>
          <a:xfrm>
            <a:off x="10392581" y="329002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0-160bits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6933174" y="4355013"/>
            <a:ext cx="4680520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  <a:cs typeface="Times New Roman" panose="02020603050405020304" pitchFamily="18" charset="0"/>
              </a:rPr>
              <a:t>Source Connection ID (SCID) </a:t>
            </a:r>
            <a:r>
              <a:rPr lang="zh-CN" altLang="zh-CN" sz="1800" kern="100" dirty="0">
                <a:effectLst/>
                <a:cs typeface="Times New Roman" panose="02020603050405020304" pitchFamily="18" charset="0"/>
              </a:rPr>
              <a:t>：源连接</a:t>
            </a:r>
            <a:r>
              <a:rPr lang="en-US" altLang="zh-CN" sz="1800" kern="100" dirty="0">
                <a:effectLst/>
                <a:cs typeface="Times New Roman" panose="02020603050405020304" pitchFamily="18" charset="0"/>
              </a:rPr>
              <a:t>ID</a:t>
            </a:r>
            <a:r>
              <a:rPr lang="zh-CN" altLang="zh-CN" sz="1800" kern="100" dirty="0">
                <a:effectLst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8210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报文格式：短首部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527248" y="1383823"/>
            <a:ext cx="141224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Header Form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939488" y="1380762"/>
            <a:ext cx="101600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55488" y="1382430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Spin Bit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324619" y="1380761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Reserved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736860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Key Phase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907727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P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74540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245407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Number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412220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Payload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1070807" y="2582426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908247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69206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61771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713309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79891" y="206588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218867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59429" y="205702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92823" y="205702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P+8bits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523240" y="2846762"/>
            <a:ext cx="6096000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Header Form (HF) </a:t>
            </a:r>
            <a:r>
              <a:rPr lang="zh-CN" altLang="zh-CN" sz="1800" kern="100" dirty="0">
                <a:effectLst/>
              </a:rPr>
              <a:t>：标识标题类型。</a:t>
            </a:r>
            <a:endParaRPr lang="zh-CN" altLang="zh-CN" sz="1400" kern="100" dirty="0">
              <a:effectLst/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98E53256-A074-4686-A8B8-18A99547BA4A}"/>
              </a:ext>
            </a:extLst>
          </p:cNvPr>
          <p:cNvSpPr/>
          <p:nvPr/>
        </p:nvSpPr>
        <p:spPr>
          <a:xfrm rot="10800000">
            <a:off x="2280920" y="5053731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341D10-1004-4449-9F5F-C3F3144CB811}"/>
              </a:ext>
            </a:extLst>
          </p:cNvPr>
          <p:cNvSpPr txBox="1"/>
          <p:nvPr/>
        </p:nvSpPr>
        <p:spPr>
          <a:xfrm>
            <a:off x="523240" y="5538568"/>
            <a:ext cx="8473992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Fixed Bit (FB) </a:t>
            </a:r>
            <a:r>
              <a:rPr lang="zh-CN" altLang="zh-CN" sz="1800" kern="100" dirty="0">
                <a:effectLst/>
              </a:rPr>
              <a:t>：指示数据包是否有效。 如果设置为</a:t>
            </a:r>
            <a:r>
              <a:rPr lang="en-US" altLang="zh-CN" sz="1800" kern="100" dirty="0">
                <a:effectLst/>
              </a:rPr>
              <a:t>0</a:t>
            </a:r>
            <a:r>
              <a:rPr lang="zh-CN" altLang="zh-CN" sz="1800" kern="100" dirty="0">
                <a:effectLst/>
              </a:rPr>
              <a:t>，则数据包无效。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2FA039E-CBEB-4153-946D-46A5BAA472F7}"/>
              </a:ext>
            </a:extLst>
          </p:cNvPr>
          <p:cNvSpPr txBox="1"/>
          <p:nvPr/>
        </p:nvSpPr>
        <p:spPr>
          <a:xfrm>
            <a:off x="530736" y="3782163"/>
            <a:ext cx="141224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1E55685-3368-48D1-AEB7-8B18A236A301}"/>
              </a:ext>
            </a:extLst>
          </p:cNvPr>
          <p:cNvSpPr txBox="1"/>
          <p:nvPr/>
        </p:nvSpPr>
        <p:spPr>
          <a:xfrm>
            <a:off x="1942976" y="3779102"/>
            <a:ext cx="101600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Fixed Bit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1281F0F-8BD9-407F-98A7-9F4E8329DBD5}"/>
              </a:ext>
            </a:extLst>
          </p:cNvPr>
          <p:cNvSpPr txBox="1"/>
          <p:nvPr/>
        </p:nvSpPr>
        <p:spPr>
          <a:xfrm>
            <a:off x="2958976" y="3780770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Spin Bit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A94666E-410C-466D-9718-F507B164E2CF}"/>
              </a:ext>
            </a:extLst>
          </p:cNvPr>
          <p:cNvSpPr txBox="1"/>
          <p:nvPr/>
        </p:nvSpPr>
        <p:spPr>
          <a:xfrm>
            <a:off x="4328107" y="3779101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Reserved</a:t>
            </a:r>
            <a:endParaRPr lang="zh-CN" altLang="en-US" sz="16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0AD927-8256-4CDC-B8A3-953EB2CC693D}"/>
              </a:ext>
            </a:extLst>
          </p:cNvPr>
          <p:cNvSpPr txBox="1"/>
          <p:nvPr/>
        </p:nvSpPr>
        <p:spPr>
          <a:xfrm>
            <a:off x="5740348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Key Phase</a:t>
            </a:r>
            <a:endParaRPr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5C5074F-ACB3-4E13-8AE9-05F155D07CD0}"/>
              </a:ext>
            </a:extLst>
          </p:cNvPr>
          <p:cNvSpPr txBox="1"/>
          <p:nvPr/>
        </p:nvSpPr>
        <p:spPr>
          <a:xfrm>
            <a:off x="6911215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P</a:t>
            </a:r>
            <a:endParaRPr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AD3620A-7706-479B-93F1-43B1D6ECE95E}"/>
              </a:ext>
            </a:extLst>
          </p:cNvPr>
          <p:cNvSpPr txBox="1"/>
          <p:nvPr/>
        </p:nvSpPr>
        <p:spPr>
          <a:xfrm>
            <a:off x="8078028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C4B5F48-E17D-456A-A4DD-B48BA74A00D0}"/>
              </a:ext>
            </a:extLst>
          </p:cNvPr>
          <p:cNvSpPr txBox="1"/>
          <p:nvPr/>
        </p:nvSpPr>
        <p:spPr>
          <a:xfrm>
            <a:off x="9248895" y="377910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Number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C731EAA-2909-48D8-9F92-E47A9E2C144B}"/>
              </a:ext>
            </a:extLst>
          </p:cNvPr>
          <p:cNvSpPr txBox="1"/>
          <p:nvPr/>
        </p:nvSpPr>
        <p:spPr>
          <a:xfrm>
            <a:off x="10415708" y="377910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Payload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11636A9-7412-4D39-9BD1-78F5A547C96E}"/>
              </a:ext>
            </a:extLst>
          </p:cNvPr>
          <p:cNvSpPr txBox="1"/>
          <p:nvPr/>
        </p:nvSpPr>
        <p:spPr>
          <a:xfrm>
            <a:off x="911735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21CF12E-1A68-4E0A-AACE-4550ED6DDF85}"/>
              </a:ext>
            </a:extLst>
          </p:cNvPr>
          <p:cNvSpPr txBox="1"/>
          <p:nvPr/>
        </p:nvSpPr>
        <p:spPr>
          <a:xfrm>
            <a:off x="2172694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25FC1A0-1CB8-4818-8D1D-79FE5CCB48F5}"/>
              </a:ext>
            </a:extLst>
          </p:cNvPr>
          <p:cNvSpPr txBox="1"/>
          <p:nvPr/>
        </p:nvSpPr>
        <p:spPr>
          <a:xfrm>
            <a:off x="3365259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84EDCAF-5614-4145-B786-AADA91FD95AF}"/>
              </a:ext>
            </a:extLst>
          </p:cNvPr>
          <p:cNvSpPr txBox="1"/>
          <p:nvPr/>
        </p:nvSpPr>
        <p:spPr>
          <a:xfrm>
            <a:off x="4716797" y="445684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CA7D152-E568-4A15-A763-D24FC236986C}"/>
              </a:ext>
            </a:extLst>
          </p:cNvPr>
          <p:cNvSpPr txBox="1"/>
          <p:nvPr/>
        </p:nvSpPr>
        <p:spPr>
          <a:xfrm>
            <a:off x="5983379" y="446422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DA03492-11BD-44F3-97EF-BD2BE82E70D5}"/>
              </a:ext>
            </a:extLst>
          </p:cNvPr>
          <p:cNvSpPr txBox="1"/>
          <p:nvPr/>
        </p:nvSpPr>
        <p:spPr>
          <a:xfrm>
            <a:off x="7222355" y="445684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9EF1D5F-0480-4DD0-AAFC-BC50D4D480D1}"/>
              </a:ext>
            </a:extLst>
          </p:cNvPr>
          <p:cNvSpPr txBox="1"/>
          <p:nvPr/>
        </p:nvSpPr>
        <p:spPr>
          <a:xfrm>
            <a:off x="8162917" y="445536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160bits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3C6DF93-C157-499D-9636-AA293F43DF87}"/>
              </a:ext>
            </a:extLst>
          </p:cNvPr>
          <p:cNvSpPr txBox="1"/>
          <p:nvPr/>
        </p:nvSpPr>
        <p:spPr>
          <a:xfrm>
            <a:off x="9496311" y="44553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P+8bits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6051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报文格式：短首部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527248" y="1383823"/>
            <a:ext cx="141224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939488" y="1380762"/>
            <a:ext cx="101600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55488" y="1382430"/>
            <a:ext cx="1369131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Spin Bit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324619" y="1380761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Reserved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736860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Key Phase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907727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P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74540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245407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Number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412220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Payload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3503713" y="2582426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908247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69206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61771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713309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79891" y="206588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218867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59429" y="205702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92823" y="205702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P+8bits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2725769" y="3057768"/>
            <a:ext cx="3484528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Spin Bit </a:t>
            </a:r>
            <a:r>
              <a:rPr lang="zh-CN" altLang="en-US" sz="1800" kern="100" dirty="0">
                <a:effectLst/>
              </a:rPr>
              <a:t>：时延旋转比特位。</a:t>
            </a:r>
            <a:endParaRPr lang="zh-CN" altLang="zh-CN" sz="1400" kern="100" dirty="0">
              <a:effectLst/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98E53256-A074-4686-A8B8-18A99547BA4A}"/>
              </a:ext>
            </a:extLst>
          </p:cNvPr>
          <p:cNvSpPr/>
          <p:nvPr/>
        </p:nvSpPr>
        <p:spPr>
          <a:xfrm rot="10800000">
            <a:off x="4834776" y="5053731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341D10-1004-4449-9F5F-C3F3144CB811}"/>
              </a:ext>
            </a:extLst>
          </p:cNvPr>
          <p:cNvSpPr txBox="1"/>
          <p:nvPr/>
        </p:nvSpPr>
        <p:spPr>
          <a:xfrm>
            <a:off x="2672236" y="5517232"/>
            <a:ext cx="3052480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Reserved Bits</a:t>
            </a:r>
            <a:r>
              <a:rPr lang="zh-CN" altLang="en-US" sz="1800" kern="100" dirty="0">
                <a:effectLst/>
              </a:rPr>
              <a:t>：保留位。</a:t>
            </a:r>
            <a:endParaRPr lang="zh-CN" altLang="zh-CN" sz="1800" kern="100" dirty="0">
              <a:effectLst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2FA039E-CBEB-4153-946D-46A5BAA472F7}"/>
              </a:ext>
            </a:extLst>
          </p:cNvPr>
          <p:cNvSpPr txBox="1"/>
          <p:nvPr/>
        </p:nvSpPr>
        <p:spPr>
          <a:xfrm>
            <a:off x="530736" y="3782163"/>
            <a:ext cx="141224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1E55685-3368-48D1-AEB7-8B18A236A301}"/>
              </a:ext>
            </a:extLst>
          </p:cNvPr>
          <p:cNvSpPr txBox="1"/>
          <p:nvPr/>
        </p:nvSpPr>
        <p:spPr>
          <a:xfrm>
            <a:off x="1942976" y="3779102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1281F0F-8BD9-407F-98A7-9F4E8329DBD5}"/>
              </a:ext>
            </a:extLst>
          </p:cNvPr>
          <p:cNvSpPr txBox="1"/>
          <p:nvPr/>
        </p:nvSpPr>
        <p:spPr>
          <a:xfrm>
            <a:off x="2958976" y="3780770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Spin Bit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A94666E-410C-466D-9718-F507B164E2CF}"/>
              </a:ext>
            </a:extLst>
          </p:cNvPr>
          <p:cNvSpPr txBox="1"/>
          <p:nvPr/>
        </p:nvSpPr>
        <p:spPr>
          <a:xfrm>
            <a:off x="4328107" y="3779101"/>
            <a:ext cx="1412241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Reserved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0AD927-8256-4CDC-B8A3-953EB2CC693D}"/>
              </a:ext>
            </a:extLst>
          </p:cNvPr>
          <p:cNvSpPr txBox="1"/>
          <p:nvPr/>
        </p:nvSpPr>
        <p:spPr>
          <a:xfrm>
            <a:off x="5740348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Key Phase</a:t>
            </a:r>
            <a:endParaRPr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5C5074F-ACB3-4E13-8AE9-05F155D07CD0}"/>
              </a:ext>
            </a:extLst>
          </p:cNvPr>
          <p:cNvSpPr txBox="1"/>
          <p:nvPr/>
        </p:nvSpPr>
        <p:spPr>
          <a:xfrm>
            <a:off x="6911215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P</a:t>
            </a:r>
            <a:endParaRPr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AD3620A-7706-479B-93F1-43B1D6ECE95E}"/>
              </a:ext>
            </a:extLst>
          </p:cNvPr>
          <p:cNvSpPr txBox="1"/>
          <p:nvPr/>
        </p:nvSpPr>
        <p:spPr>
          <a:xfrm>
            <a:off x="8078028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C4B5F48-E17D-456A-A4DD-B48BA74A00D0}"/>
              </a:ext>
            </a:extLst>
          </p:cNvPr>
          <p:cNvSpPr txBox="1"/>
          <p:nvPr/>
        </p:nvSpPr>
        <p:spPr>
          <a:xfrm>
            <a:off x="9248895" y="377910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Number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C731EAA-2909-48D8-9F92-E47A9E2C144B}"/>
              </a:ext>
            </a:extLst>
          </p:cNvPr>
          <p:cNvSpPr txBox="1"/>
          <p:nvPr/>
        </p:nvSpPr>
        <p:spPr>
          <a:xfrm>
            <a:off x="10415708" y="377910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Payload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11636A9-7412-4D39-9BD1-78F5A547C96E}"/>
              </a:ext>
            </a:extLst>
          </p:cNvPr>
          <p:cNvSpPr txBox="1"/>
          <p:nvPr/>
        </p:nvSpPr>
        <p:spPr>
          <a:xfrm>
            <a:off x="911735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21CF12E-1A68-4E0A-AACE-4550ED6DDF85}"/>
              </a:ext>
            </a:extLst>
          </p:cNvPr>
          <p:cNvSpPr txBox="1"/>
          <p:nvPr/>
        </p:nvSpPr>
        <p:spPr>
          <a:xfrm>
            <a:off x="2172694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25FC1A0-1CB8-4818-8D1D-79FE5CCB48F5}"/>
              </a:ext>
            </a:extLst>
          </p:cNvPr>
          <p:cNvSpPr txBox="1"/>
          <p:nvPr/>
        </p:nvSpPr>
        <p:spPr>
          <a:xfrm>
            <a:off x="3365259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84EDCAF-5614-4145-B786-AADA91FD95AF}"/>
              </a:ext>
            </a:extLst>
          </p:cNvPr>
          <p:cNvSpPr txBox="1"/>
          <p:nvPr/>
        </p:nvSpPr>
        <p:spPr>
          <a:xfrm>
            <a:off x="4716797" y="445684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CA7D152-E568-4A15-A763-D24FC236986C}"/>
              </a:ext>
            </a:extLst>
          </p:cNvPr>
          <p:cNvSpPr txBox="1"/>
          <p:nvPr/>
        </p:nvSpPr>
        <p:spPr>
          <a:xfrm>
            <a:off x="5983379" y="446422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DA03492-11BD-44F3-97EF-BD2BE82E70D5}"/>
              </a:ext>
            </a:extLst>
          </p:cNvPr>
          <p:cNvSpPr txBox="1"/>
          <p:nvPr/>
        </p:nvSpPr>
        <p:spPr>
          <a:xfrm>
            <a:off x="7222355" y="445684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9EF1D5F-0480-4DD0-AAFC-BC50D4D480D1}"/>
              </a:ext>
            </a:extLst>
          </p:cNvPr>
          <p:cNvSpPr txBox="1"/>
          <p:nvPr/>
        </p:nvSpPr>
        <p:spPr>
          <a:xfrm>
            <a:off x="8162917" y="445536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160bits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3C6DF93-C157-499D-9636-AA293F43DF87}"/>
              </a:ext>
            </a:extLst>
          </p:cNvPr>
          <p:cNvSpPr txBox="1"/>
          <p:nvPr/>
        </p:nvSpPr>
        <p:spPr>
          <a:xfrm>
            <a:off x="9496311" y="44553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P+8bits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4149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报文格式：短首部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527248" y="1383823"/>
            <a:ext cx="141224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939488" y="1380762"/>
            <a:ext cx="101600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55488" y="1382430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Spin Bit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324619" y="1380761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Reserved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736860" y="1380761"/>
            <a:ext cx="1170867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Key Phase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907727" y="1380761"/>
            <a:ext cx="1170867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P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74540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245407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Number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412220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Payload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6096000" y="2582426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908247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69206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61771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713309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79891" y="206588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218867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59429" y="205702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92823" y="205702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P+8bits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4655840" y="3029426"/>
            <a:ext cx="4896544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Key Phase </a:t>
            </a:r>
            <a:r>
              <a:rPr lang="zh-CN" altLang="en-US" sz="1800" kern="100" dirty="0">
                <a:effectLst/>
              </a:rPr>
              <a:t>：标识数据包保护密钥。</a:t>
            </a:r>
            <a:endParaRPr lang="zh-CN" altLang="zh-CN" sz="1400" kern="100" dirty="0">
              <a:effectLst/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98E53256-A074-4686-A8B8-18A99547BA4A}"/>
              </a:ext>
            </a:extLst>
          </p:cNvPr>
          <p:cNvSpPr/>
          <p:nvPr/>
        </p:nvSpPr>
        <p:spPr>
          <a:xfrm rot="10800000">
            <a:off x="7392145" y="5053731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341D10-1004-4449-9F5F-C3F3144CB811}"/>
              </a:ext>
            </a:extLst>
          </p:cNvPr>
          <p:cNvSpPr txBox="1"/>
          <p:nvPr/>
        </p:nvSpPr>
        <p:spPr>
          <a:xfrm>
            <a:off x="4655840" y="5538568"/>
            <a:ext cx="5112568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Packet Number Length (P) </a:t>
            </a:r>
            <a:r>
              <a:rPr lang="zh-CN" altLang="en-US" sz="1800" kern="100" dirty="0">
                <a:effectLst/>
              </a:rPr>
              <a:t>：包数量长度。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2FA039E-CBEB-4153-946D-46A5BAA472F7}"/>
              </a:ext>
            </a:extLst>
          </p:cNvPr>
          <p:cNvSpPr txBox="1"/>
          <p:nvPr/>
        </p:nvSpPr>
        <p:spPr>
          <a:xfrm>
            <a:off x="530736" y="3782163"/>
            <a:ext cx="141224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1E55685-3368-48D1-AEB7-8B18A236A301}"/>
              </a:ext>
            </a:extLst>
          </p:cNvPr>
          <p:cNvSpPr txBox="1"/>
          <p:nvPr/>
        </p:nvSpPr>
        <p:spPr>
          <a:xfrm>
            <a:off x="1942976" y="3779102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1281F0F-8BD9-407F-98A7-9F4E8329DBD5}"/>
              </a:ext>
            </a:extLst>
          </p:cNvPr>
          <p:cNvSpPr txBox="1"/>
          <p:nvPr/>
        </p:nvSpPr>
        <p:spPr>
          <a:xfrm>
            <a:off x="2958976" y="3780770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Spin Bit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A94666E-410C-466D-9718-F507B164E2CF}"/>
              </a:ext>
            </a:extLst>
          </p:cNvPr>
          <p:cNvSpPr txBox="1"/>
          <p:nvPr/>
        </p:nvSpPr>
        <p:spPr>
          <a:xfrm>
            <a:off x="4328107" y="3779101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Reserved</a:t>
            </a:r>
            <a:endParaRPr lang="zh-CN" altLang="en-US" sz="16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0AD927-8256-4CDC-B8A3-953EB2CC693D}"/>
              </a:ext>
            </a:extLst>
          </p:cNvPr>
          <p:cNvSpPr txBox="1"/>
          <p:nvPr/>
        </p:nvSpPr>
        <p:spPr>
          <a:xfrm>
            <a:off x="5740348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Key Phase</a:t>
            </a:r>
            <a:endParaRPr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5C5074F-ACB3-4E13-8AE9-05F155D07CD0}"/>
              </a:ext>
            </a:extLst>
          </p:cNvPr>
          <p:cNvSpPr txBox="1"/>
          <p:nvPr/>
        </p:nvSpPr>
        <p:spPr>
          <a:xfrm>
            <a:off x="6911215" y="3779101"/>
            <a:ext cx="1170867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P</a:t>
            </a:r>
            <a:endParaRPr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AD3620A-7706-479B-93F1-43B1D6ECE95E}"/>
              </a:ext>
            </a:extLst>
          </p:cNvPr>
          <p:cNvSpPr txBox="1"/>
          <p:nvPr/>
        </p:nvSpPr>
        <p:spPr>
          <a:xfrm>
            <a:off x="8078028" y="3779101"/>
            <a:ext cx="1170867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C4B5F48-E17D-456A-A4DD-B48BA74A00D0}"/>
              </a:ext>
            </a:extLst>
          </p:cNvPr>
          <p:cNvSpPr txBox="1"/>
          <p:nvPr/>
        </p:nvSpPr>
        <p:spPr>
          <a:xfrm>
            <a:off x="9248895" y="377910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Number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C731EAA-2909-48D8-9F92-E47A9E2C144B}"/>
              </a:ext>
            </a:extLst>
          </p:cNvPr>
          <p:cNvSpPr txBox="1"/>
          <p:nvPr/>
        </p:nvSpPr>
        <p:spPr>
          <a:xfrm>
            <a:off x="10415708" y="377910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Payload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11636A9-7412-4D39-9BD1-78F5A547C96E}"/>
              </a:ext>
            </a:extLst>
          </p:cNvPr>
          <p:cNvSpPr txBox="1"/>
          <p:nvPr/>
        </p:nvSpPr>
        <p:spPr>
          <a:xfrm>
            <a:off x="911735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21CF12E-1A68-4E0A-AACE-4550ED6DDF85}"/>
              </a:ext>
            </a:extLst>
          </p:cNvPr>
          <p:cNvSpPr txBox="1"/>
          <p:nvPr/>
        </p:nvSpPr>
        <p:spPr>
          <a:xfrm>
            <a:off x="2172694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25FC1A0-1CB8-4818-8D1D-79FE5CCB48F5}"/>
              </a:ext>
            </a:extLst>
          </p:cNvPr>
          <p:cNvSpPr txBox="1"/>
          <p:nvPr/>
        </p:nvSpPr>
        <p:spPr>
          <a:xfrm>
            <a:off x="3365259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84EDCAF-5614-4145-B786-AADA91FD95AF}"/>
              </a:ext>
            </a:extLst>
          </p:cNvPr>
          <p:cNvSpPr txBox="1"/>
          <p:nvPr/>
        </p:nvSpPr>
        <p:spPr>
          <a:xfrm>
            <a:off x="4716797" y="445684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CA7D152-E568-4A15-A763-D24FC236986C}"/>
              </a:ext>
            </a:extLst>
          </p:cNvPr>
          <p:cNvSpPr txBox="1"/>
          <p:nvPr/>
        </p:nvSpPr>
        <p:spPr>
          <a:xfrm>
            <a:off x="5983379" y="446422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DA03492-11BD-44F3-97EF-BD2BE82E70D5}"/>
              </a:ext>
            </a:extLst>
          </p:cNvPr>
          <p:cNvSpPr txBox="1"/>
          <p:nvPr/>
        </p:nvSpPr>
        <p:spPr>
          <a:xfrm>
            <a:off x="7222355" y="445684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9EF1D5F-0480-4DD0-AAFC-BC50D4D480D1}"/>
              </a:ext>
            </a:extLst>
          </p:cNvPr>
          <p:cNvSpPr txBox="1"/>
          <p:nvPr/>
        </p:nvSpPr>
        <p:spPr>
          <a:xfrm>
            <a:off x="8162917" y="445536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160bits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3C6DF93-C157-499D-9636-AA293F43DF87}"/>
              </a:ext>
            </a:extLst>
          </p:cNvPr>
          <p:cNvSpPr txBox="1"/>
          <p:nvPr/>
        </p:nvSpPr>
        <p:spPr>
          <a:xfrm>
            <a:off x="9496311" y="44553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P+8bits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6189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报文格式：短首部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527248" y="1383823"/>
            <a:ext cx="141224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939488" y="1380762"/>
            <a:ext cx="101600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55488" y="1382430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Spin Bit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324619" y="1380761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Reserved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736860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Key Phase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907727" y="138076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P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74540" y="1380761"/>
            <a:ext cx="1170867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DCID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245407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Number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412220" y="138076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Payload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8435176" y="2582426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908247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69206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61771" y="20638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713309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79891" y="206588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218867" y="20585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59429" y="205702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92823" y="205702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P+8bits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5904656" y="3040304"/>
            <a:ext cx="5663952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Destination Connection ID (DCID) </a:t>
            </a:r>
            <a:r>
              <a:rPr lang="zh-CN" altLang="en-US" sz="1800" kern="100" dirty="0">
                <a:effectLst/>
              </a:rPr>
              <a:t>：目的连接</a:t>
            </a:r>
            <a:r>
              <a:rPr lang="en-US" altLang="zh-CN" sz="1800" kern="100" dirty="0">
                <a:effectLst/>
              </a:rPr>
              <a:t>ID</a:t>
            </a:r>
            <a:r>
              <a:rPr lang="zh-CN" altLang="zh-CN" sz="1800" kern="100" dirty="0">
                <a:effectLst/>
              </a:rPr>
              <a:t>。</a:t>
            </a:r>
            <a:endParaRPr lang="zh-CN" altLang="zh-CN" sz="1400" kern="100" dirty="0">
              <a:effectLst/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98E53256-A074-4686-A8B8-18A99547BA4A}"/>
              </a:ext>
            </a:extLst>
          </p:cNvPr>
          <p:cNvSpPr/>
          <p:nvPr/>
        </p:nvSpPr>
        <p:spPr>
          <a:xfrm rot="10800000">
            <a:off x="9731320" y="5053731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341D10-1004-4449-9F5F-C3F3144CB811}"/>
              </a:ext>
            </a:extLst>
          </p:cNvPr>
          <p:cNvSpPr txBox="1"/>
          <p:nvPr/>
        </p:nvSpPr>
        <p:spPr>
          <a:xfrm>
            <a:off x="5898672" y="5535909"/>
            <a:ext cx="3312368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Packet Number</a:t>
            </a:r>
            <a:r>
              <a:rPr lang="zh-CN" altLang="en-US" sz="1800" kern="100" dirty="0">
                <a:effectLst/>
              </a:rPr>
              <a:t>：包数量。</a:t>
            </a:r>
            <a:endParaRPr lang="zh-CN" altLang="zh-CN" sz="1800" kern="100" dirty="0">
              <a:effectLst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2FA039E-CBEB-4153-946D-46A5BAA472F7}"/>
              </a:ext>
            </a:extLst>
          </p:cNvPr>
          <p:cNvSpPr txBox="1"/>
          <p:nvPr/>
        </p:nvSpPr>
        <p:spPr>
          <a:xfrm>
            <a:off x="530736" y="3782163"/>
            <a:ext cx="141224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1E55685-3368-48D1-AEB7-8B18A236A301}"/>
              </a:ext>
            </a:extLst>
          </p:cNvPr>
          <p:cNvSpPr txBox="1"/>
          <p:nvPr/>
        </p:nvSpPr>
        <p:spPr>
          <a:xfrm>
            <a:off x="1942976" y="3779102"/>
            <a:ext cx="101600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1281F0F-8BD9-407F-98A7-9F4E8329DBD5}"/>
              </a:ext>
            </a:extLst>
          </p:cNvPr>
          <p:cNvSpPr txBox="1"/>
          <p:nvPr/>
        </p:nvSpPr>
        <p:spPr>
          <a:xfrm>
            <a:off x="2958976" y="3780770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Spin Bit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A94666E-410C-466D-9718-F507B164E2CF}"/>
              </a:ext>
            </a:extLst>
          </p:cNvPr>
          <p:cNvSpPr txBox="1"/>
          <p:nvPr/>
        </p:nvSpPr>
        <p:spPr>
          <a:xfrm>
            <a:off x="4328107" y="3779101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Reserved</a:t>
            </a:r>
            <a:endParaRPr lang="zh-CN" altLang="en-US" sz="16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0AD927-8256-4CDC-B8A3-953EB2CC693D}"/>
              </a:ext>
            </a:extLst>
          </p:cNvPr>
          <p:cNvSpPr txBox="1"/>
          <p:nvPr/>
        </p:nvSpPr>
        <p:spPr>
          <a:xfrm>
            <a:off x="5740348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Key Phase</a:t>
            </a:r>
            <a:endParaRPr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5C5074F-ACB3-4E13-8AE9-05F155D07CD0}"/>
              </a:ext>
            </a:extLst>
          </p:cNvPr>
          <p:cNvSpPr txBox="1"/>
          <p:nvPr/>
        </p:nvSpPr>
        <p:spPr>
          <a:xfrm>
            <a:off x="6911215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P</a:t>
            </a:r>
            <a:endParaRPr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AD3620A-7706-479B-93F1-43B1D6ECE95E}"/>
              </a:ext>
            </a:extLst>
          </p:cNvPr>
          <p:cNvSpPr txBox="1"/>
          <p:nvPr/>
        </p:nvSpPr>
        <p:spPr>
          <a:xfrm>
            <a:off x="8078028" y="3779101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C4B5F48-E17D-456A-A4DD-B48BA74A00D0}"/>
              </a:ext>
            </a:extLst>
          </p:cNvPr>
          <p:cNvSpPr txBox="1"/>
          <p:nvPr/>
        </p:nvSpPr>
        <p:spPr>
          <a:xfrm>
            <a:off x="9248895" y="3779101"/>
            <a:ext cx="1166813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Packet Number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C731EAA-2909-48D8-9F92-E47A9E2C144B}"/>
              </a:ext>
            </a:extLst>
          </p:cNvPr>
          <p:cNvSpPr txBox="1"/>
          <p:nvPr/>
        </p:nvSpPr>
        <p:spPr>
          <a:xfrm>
            <a:off x="10415708" y="3779101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Payload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11636A9-7412-4D39-9BD1-78F5A547C96E}"/>
              </a:ext>
            </a:extLst>
          </p:cNvPr>
          <p:cNvSpPr txBox="1"/>
          <p:nvPr/>
        </p:nvSpPr>
        <p:spPr>
          <a:xfrm>
            <a:off x="911735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21CF12E-1A68-4E0A-AACE-4550ED6DDF85}"/>
              </a:ext>
            </a:extLst>
          </p:cNvPr>
          <p:cNvSpPr txBox="1"/>
          <p:nvPr/>
        </p:nvSpPr>
        <p:spPr>
          <a:xfrm>
            <a:off x="2172694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25FC1A0-1CB8-4818-8D1D-79FE5CCB48F5}"/>
              </a:ext>
            </a:extLst>
          </p:cNvPr>
          <p:cNvSpPr txBox="1"/>
          <p:nvPr/>
        </p:nvSpPr>
        <p:spPr>
          <a:xfrm>
            <a:off x="3365259" y="44621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84EDCAF-5614-4145-B786-AADA91FD95AF}"/>
              </a:ext>
            </a:extLst>
          </p:cNvPr>
          <p:cNvSpPr txBox="1"/>
          <p:nvPr/>
        </p:nvSpPr>
        <p:spPr>
          <a:xfrm>
            <a:off x="4716797" y="445684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CA7D152-E568-4A15-A763-D24FC236986C}"/>
              </a:ext>
            </a:extLst>
          </p:cNvPr>
          <p:cNvSpPr txBox="1"/>
          <p:nvPr/>
        </p:nvSpPr>
        <p:spPr>
          <a:xfrm>
            <a:off x="5983379" y="446422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DA03492-11BD-44F3-97EF-BD2BE82E70D5}"/>
              </a:ext>
            </a:extLst>
          </p:cNvPr>
          <p:cNvSpPr txBox="1"/>
          <p:nvPr/>
        </p:nvSpPr>
        <p:spPr>
          <a:xfrm>
            <a:off x="7222355" y="445684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9EF1D5F-0480-4DD0-AAFC-BC50D4D480D1}"/>
              </a:ext>
            </a:extLst>
          </p:cNvPr>
          <p:cNvSpPr txBox="1"/>
          <p:nvPr/>
        </p:nvSpPr>
        <p:spPr>
          <a:xfrm>
            <a:off x="8162917" y="445536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160bits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3C6DF93-C157-499D-9636-AA293F43DF87}"/>
              </a:ext>
            </a:extLst>
          </p:cNvPr>
          <p:cNvSpPr txBox="1"/>
          <p:nvPr/>
        </p:nvSpPr>
        <p:spPr>
          <a:xfrm>
            <a:off x="9496311" y="44553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P+8bits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2201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9AC7-E28C-4921-950F-4741A0A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87C64-ED44-4F58-97FB-13ACD59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报文格式：短首部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1D0DF8-6DBD-47E4-AA9F-A79B423A2DFA}"/>
              </a:ext>
            </a:extLst>
          </p:cNvPr>
          <p:cNvSpPr txBox="1"/>
          <p:nvPr/>
        </p:nvSpPr>
        <p:spPr>
          <a:xfrm>
            <a:off x="478123" y="2892162"/>
            <a:ext cx="1412240" cy="64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Header Form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8440A9-B196-4F0E-A5E0-5858AD5EA98C}"/>
              </a:ext>
            </a:extLst>
          </p:cNvPr>
          <p:cNvSpPr txBox="1"/>
          <p:nvPr/>
        </p:nvSpPr>
        <p:spPr>
          <a:xfrm>
            <a:off x="1890363" y="2889101"/>
            <a:ext cx="1016000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Fixed Bit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D7670-BB4A-4F21-9E30-1F0D21B7E478}"/>
              </a:ext>
            </a:extLst>
          </p:cNvPr>
          <p:cNvSpPr txBox="1"/>
          <p:nvPr/>
        </p:nvSpPr>
        <p:spPr>
          <a:xfrm>
            <a:off x="2906363" y="2890769"/>
            <a:ext cx="136913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Spin Bit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D0B034-6655-4B88-9CBA-5EE9DE34D46B}"/>
              </a:ext>
            </a:extLst>
          </p:cNvPr>
          <p:cNvSpPr txBox="1"/>
          <p:nvPr/>
        </p:nvSpPr>
        <p:spPr>
          <a:xfrm>
            <a:off x="4275494" y="2889100"/>
            <a:ext cx="1412241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Reserved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20141B-A3DF-4CCB-A334-56D1B9C599B7}"/>
              </a:ext>
            </a:extLst>
          </p:cNvPr>
          <p:cNvSpPr txBox="1"/>
          <p:nvPr/>
        </p:nvSpPr>
        <p:spPr>
          <a:xfrm>
            <a:off x="5687735" y="2889100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Key Phase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BA69FE-9668-4E88-8F5C-DA8AD182ADE2}"/>
              </a:ext>
            </a:extLst>
          </p:cNvPr>
          <p:cNvSpPr txBox="1"/>
          <p:nvPr/>
        </p:nvSpPr>
        <p:spPr>
          <a:xfrm>
            <a:off x="6858602" y="2889100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P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186EE-8F4D-4018-B9C5-1DDC13BDBBEC}"/>
              </a:ext>
            </a:extLst>
          </p:cNvPr>
          <p:cNvSpPr txBox="1"/>
          <p:nvPr/>
        </p:nvSpPr>
        <p:spPr>
          <a:xfrm>
            <a:off x="8025415" y="2889100"/>
            <a:ext cx="1170867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144000" rtlCol="0">
            <a:noAutofit/>
          </a:bodyPr>
          <a:lstStyle/>
          <a:p>
            <a:pPr algn="ctr"/>
            <a:r>
              <a:rPr lang="en-US" altLang="zh-CN" sz="1600" dirty="0"/>
              <a:t>DCID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9E27B-BB16-4A04-90F0-E9F4C4D870CB}"/>
              </a:ext>
            </a:extLst>
          </p:cNvPr>
          <p:cNvSpPr txBox="1"/>
          <p:nvPr/>
        </p:nvSpPr>
        <p:spPr>
          <a:xfrm>
            <a:off x="9196282" y="2889100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Number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5897E4-838A-4F20-91B6-4EC8242A2710}"/>
              </a:ext>
            </a:extLst>
          </p:cNvPr>
          <p:cNvSpPr txBox="1"/>
          <p:nvPr/>
        </p:nvSpPr>
        <p:spPr>
          <a:xfrm>
            <a:off x="10363095" y="2889100"/>
            <a:ext cx="1166813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46800" rtlCol="0">
            <a:noAutofit/>
          </a:bodyPr>
          <a:lstStyle/>
          <a:p>
            <a:pPr algn="ctr"/>
            <a:r>
              <a:rPr lang="en-US" altLang="zh-CN" sz="1600" dirty="0"/>
              <a:t>Packet Payload</a:t>
            </a:r>
            <a:endParaRPr lang="zh-CN" altLang="en-US" sz="16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0F00F4E-3E37-4673-8A0A-E98F28AF4869}"/>
              </a:ext>
            </a:extLst>
          </p:cNvPr>
          <p:cNvSpPr/>
          <p:nvPr/>
        </p:nvSpPr>
        <p:spPr>
          <a:xfrm rot="10800000">
            <a:off x="10762315" y="4090765"/>
            <a:ext cx="325120" cy="3454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823F2E-DF1D-414D-BCCC-1FCF87AF4585}"/>
              </a:ext>
            </a:extLst>
          </p:cNvPr>
          <p:cNvSpPr txBox="1"/>
          <p:nvPr/>
        </p:nvSpPr>
        <p:spPr>
          <a:xfrm>
            <a:off x="859122" y="357218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461820-8090-41F7-A030-05CCD7182AE9}"/>
              </a:ext>
            </a:extLst>
          </p:cNvPr>
          <p:cNvSpPr txBox="1"/>
          <p:nvPr/>
        </p:nvSpPr>
        <p:spPr>
          <a:xfrm>
            <a:off x="2120081" y="357218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A6DBB-0631-4338-8F7F-03931E4ABAFC}"/>
              </a:ext>
            </a:extLst>
          </p:cNvPr>
          <p:cNvSpPr txBox="1"/>
          <p:nvPr/>
        </p:nvSpPr>
        <p:spPr>
          <a:xfrm>
            <a:off x="3312646" y="357218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A4312-0C98-4D14-97A7-B49EAD85133A}"/>
              </a:ext>
            </a:extLst>
          </p:cNvPr>
          <p:cNvSpPr txBox="1"/>
          <p:nvPr/>
        </p:nvSpPr>
        <p:spPr>
          <a:xfrm>
            <a:off x="4664184" y="356684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04A851-5755-423A-AB96-9F458BAC990E}"/>
              </a:ext>
            </a:extLst>
          </p:cNvPr>
          <p:cNvSpPr txBox="1"/>
          <p:nvPr/>
        </p:nvSpPr>
        <p:spPr>
          <a:xfrm>
            <a:off x="5930766" y="357422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E4E92-D72C-4A59-B303-662A5D43F132}"/>
              </a:ext>
            </a:extLst>
          </p:cNvPr>
          <p:cNvSpPr txBox="1"/>
          <p:nvPr/>
        </p:nvSpPr>
        <p:spPr>
          <a:xfrm>
            <a:off x="7169742" y="356684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2bits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9B3A02-20DC-49B9-BE76-2D691853E52E}"/>
              </a:ext>
            </a:extLst>
          </p:cNvPr>
          <p:cNvSpPr txBox="1"/>
          <p:nvPr/>
        </p:nvSpPr>
        <p:spPr>
          <a:xfrm>
            <a:off x="8110304" y="35653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160bits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238B58-860A-4665-A5F3-4305DBE9D281}"/>
              </a:ext>
            </a:extLst>
          </p:cNvPr>
          <p:cNvSpPr txBox="1"/>
          <p:nvPr/>
        </p:nvSpPr>
        <p:spPr>
          <a:xfrm>
            <a:off x="9443698" y="356536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P+8bits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84029E-20A1-4824-99B4-673AE94C1499}"/>
              </a:ext>
            </a:extLst>
          </p:cNvPr>
          <p:cNvSpPr txBox="1"/>
          <p:nvPr/>
        </p:nvSpPr>
        <p:spPr>
          <a:xfrm>
            <a:off x="8481908" y="4687394"/>
            <a:ext cx="3374732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495" algn="just">
              <a:lnSpc>
                <a:spcPct val="150000"/>
              </a:lnSpc>
            </a:pPr>
            <a:r>
              <a:rPr lang="en-US" altLang="zh-CN" sz="1800" kern="100" dirty="0">
                <a:effectLst/>
              </a:rPr>
              <a:t>Packet Payload</a:t>
            </a:r>
            <a:r>
              <a:rPr lang="zh-CN" altLang="en-US" sz="1800" kern="100" dirty="0">
                <a:effectLst/>
              </a:rPr>
              <a:t>：包载荷。</a:t>
            </a:r>
            <a:endParaRPr lang="zh-CN" altLang="zh-CN" sz="1400" kern="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4716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DD79ED-4E6E-4A1E-8049-C89AF55C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98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91B9D3-C536-4BC0-A844-6A72FE2D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报文格式：</a:t>
            </a:r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帧类型</a:t>
            </a:r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C51DB0-9C11-4F28-9C7F-DBD1E2A2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003952F-E20D-4A78-A5FB-9DA8C7E43B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785305"/>
              </p:ext>
            </p:extLst>
          </p:nvPr>
        </p:nvGraphicFramePr>
        <p:xfrm>
          <a:off x="2381238" y="1075774"/>
          <a:ext cx="7416824" cy="246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r:id="rId3" imgW="5540272" imgH="1841365" progId="Visio.Drawing.15">
                  <p:embed/>
                </p:oleObj>
              </mc:Choice>
              <mc:Fallback>
                <p:oleObj r:id="rId3" imgW="5540272" imgH="18413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38" y="1075774"/>
                        <a:ext cx="7416824" cy="2463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910A3AD-06DD-4FDA-B202-5BB3276FB38D}"/>
              </a:ext>
            </a:extLst>
          </p:cNvPr>
          <p:cNvSpPr txBox="1"/>
          <p:nvPr/>
        </p:nvSpPr>
        <p:spPr>
          <a:xfrm>
            <a:off x="335360" y="3538776"/>
            <a:ext cx="11340256" cy="2675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kern="100" dirty="0">
                <a:effectLst/>
              </a:rPr>
              <a:t>Frame Type</a:t>
            </a:r>
            <a:r>
              <a:rPr lang="zh-CN" altLang="zh-CN" sz="2400" kern="100" dirty="0">
                <a:effectLst/>
              </a:rPr>
              <a:t>：</a:t>
            </a:r>
            <a:r>
              <a:rPr lang="en-US" altLang="zh-CN" sz="2400" kern="100" dirty="0">
                <a:effectLst/>
              </a:rPr>
              <a:t>1</a:t>
            </a:r>
            <a:r>
              <a:rPr lang="zh-CN" altLang="zh-CN" sz="2400" kern="100" dirty="0">
                <a:effectLst/>
              </a:rPr>
              <a:t>个字节</a:t>
            </a:r>
            <a:r>
              <a:rPr lang="zh-CN" altLang="zh-CN" sz="2400" kern="100" dirty="0">
                <a:effectLst/>
                <a:cs typeface="宋体" panose="02010600030101010101" pitchFamily="2" charset="-122"/>
              </a:rPr>
              <a:t>，表示</a:t>
            </a:r>
            <a:r>
              <a:rPr lang="zh-CN" altLang="zh-CN" sz="2400" kern="100" dirty="0">
                <a:effectLst/>
              </a:rPr>
              <a:t>帧类型，</a:t>
            </a:r>
            <a:r>
              <a:rPr lang="zh-CN" altLang="zh-CN" sz="2400" kern="100" dirty="0">
                <a:effectLst/>
                <a:cs typeface="宋体" panose="02010600030101010101" pitchFamily="2" charset="-122"/>
              </a:rPr>
              <a:t>包含可变的标志，其表现形式为</a:t>
            </a:r>
            <a:r>
              <a:rPr lang="en-US" altLang="zh-CN" sz="2400" kern="100" dirty="0">
                <a:effectLst/>
              </a:rPr>
              <a:t>1fdoooss</a:t>
            </a:r>
            <a:r>
              <a:rPr lang="zh-CN" altLang="zh-CN" sz="2400" kern="100" dirty="0">
                <a:effectLst/>
              </a:rPr>
              <a:t>。</a:t>
            </a:r>
            <a:endParaRPr lang="en-US" altLang="zh-CN" sz="2400" kern="100" dirty="0">
              <a:effectLst/>
            </a:endParaRPr>
          </a:p>
          <a:p>
            <a:pPr marL="800100" lvl="1" indent="-342900">
              <a:lnSpc>
                <a:spcPct val="150000"/>
              </a:lnSpc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zh-CN" kern="0" dirty="0">
                <a:effectLst/>
              </a:rPr>
              <a:t>1: 1bit</a:t>
            </a:r>
            <a:r>
              <a:rPr lang="zh-CN" altLang="zh-CN" kern="0" dirty="0">
                <a:effectLst/>
              </a:rPr>
              <a:t>，必须设置为</a:t>
            </a:r>
            <a:r>
              <a:rPr lang="en-US" altLang="zh-CN" kern="0" dirty="0">
                <a:effectLst/>
              </a:rPr>
              <a:t>1</a:t>
            </a:r>
            <a:r>
              <a:rPr lang="zh-CN" altLang="zh-CN" kern="0" dirty="0">
                <a:effectLst/>
              </a:rPr>
              <a:t>，标志这是一个流类型帧。</a:t>
            </a:r>
            <a:endParaRPr lang="zh-CN" altLang="zh-CN" kern="100" dirty="0">
              <a:effectLst/>
            </a:endParaRPr>
          </a:p>
          <a:p>
            <a:pPr marL="800100" lvl="1" indent="-342900">
              <a:lnSpc>
                <a:spcPct val="150000"/>
              </a:lnSpc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zh-CN" kern="0" dirty="0">
                <a:effectLst/>
              </a:rPr>
              <a:t>f: 1bit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Fin bit</a:t>
            </a:r>
            <a:r>
              <a:rPr lang="zh-CN" altLang="zh-CN" kern="0" dirty="0">
                <a:effectLst/>
              </a:rPr>
              <a:t>。如果设置为</a:t>
            </a:r>
            <a:r>
              <a:rPr lang="en-US" altLang="zh-CN" kern="0" dirty="0">
                <a:effectLst/>
              </a:rPr>
              <a:t>1</a:t>
            </a:r>
            <a:r>
              <a:rPr lang="zh-CN" altLang="zh-CN" kern="0" dirty="0">
                <a:effectLst/>
              </a:rPr>
              <a:t>，标识发送端完成了这条流上的发送并且希望进入半关闭状态。</a:t>
            </a:r>
            <a:endParaRPr lang="zh-CN" altLang="zh-CN" kern="100" dirty="0">
              <a:effectLst/>
            </a:endParaRPr>
          </a:p>
          <a:p>
            <a:pPr marL="800100" lvl="1" indent="-342900">
              <a:lnSpc>
                <a:spcPct val="150000"/>
              </a:lnSpc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zh-CN" kern="0" dirty="0">
                <a:effectLst/>
              </a:rPr>
              <a:t>d: 1bit</a:t>
            </a:r>
            <a:r>
              <a:rPr lang="zh-CN" altLang="zh-CN" kern="0" dirty="0">
                <a:effectLst/>
              </a:rPr>
              <a:t>，标识当前流的首部中是否包含数据长度。如果设置为</a:t>
            </a:r>
            <a:r>
              <a:rPr lang="en-US" altLang="zh-CN" kern="0" dirty="0">
                <a:effectLst/>
              </a:rPr>
              <a:t>0</a:t>
            </a:r>
            <a:r>
              <a:rPr lang="zh-CN" altLang="zh-CN" kern="0" dirty="0">
                <a:effectLst/>
              </a:rPr>
              <a:t>，标识这个流类型帧的大小为包的大小。</a:t>
            </a:r>
            <a:endParaRPr lang="zh-CN" altLang="zh-CN" kern="100" dirty="0">
              <a:effectLst/>
            </a:endParaRPr>
          </a:p>
          <a:p>
            <a:pPr marL="800100" lvl="1" indent="-342900">
              <a:lnSpc>
                <a:spcPct val="150000"/>
              </a:lnSpc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zh-CN" kern="0" dirty="0">
                <a:effectLst/>
              </a:rPr>
              <a:t>o: 3bit</a:t>
            </a:r>
            <a:r>
              <a:rPr lang="zh-CN" altLang="zh-CN" kern="0" dirty="0">
                <a:effectLst/>
              </a:rPr>
              <a:t>，编码了首部中偏移的长度，比如</a:t>
            </a:r>
            <a:r>
              <a:rPr lang="en-US" altLang="zh-CN" kern="0" dirty="0">
                <a:effectLst/>
              </a:rPr>
              <a:t>0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16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24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32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40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48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56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64</a:t>
            </a:r>
            <a:r>
              <a:rPr lang="zh-CN" altLang="zh-CN" kern="0" dirty="0">
                <a:effectLst/>
              </a:rPr>
              <a:t>（单位：</a:t>
            </a:r>
            <a:r>
              <a:rPr lang="en-US" altLang="zh-CN" kern="0" dirty="0">
                <a:effectLst/>
              </a:rPr>
              <a:t>bit</a:t>
            </a:r>
            <a:r>
              <a:rPr lang="zh-CN" altLang="zh-CN" kern="0" dirty="0">
                <a:effectLst/>
              </a:rPr>
              <a:t>）长。</a:t>
            </a:r>
            <a:endParaRPr lang="zh-CN" altLang="zh-CN" kern="100" dirty="0">
              <a:effectLst/>
            </a:endParaRPr>
          </a:p>
          <a:p>
            <a:pPr marL="800100" lvl="1" indent="-342900">
              <a:lnSpc>
                <a:spcPct val="150000"/>
              </a:lnSpc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zh-CN" kern="0" dirty="0">
                <a:effectLst/>
              </a:rPr>
              <a:t>s: 2bit</a:t>
            </a:r>
            <a:r>
              <a:rPr lang="zh-CN" altLang="zh-CN" kern="0" dirty="0">
                <a:effectLst/>
              </a:rPr>
              <a:t>，编码了首部中流</a:t>
            </a:r>
            <a:r>
              <a:rPr lang="en-US" altLang="zh-CN" kern="0" dirty="0">
                <a:effectLst/>
              </a:rPr>
              <a:t>ID</a:t>
            </a:r>
            <a:r>
              <a:rPr lang="zh-CN" altLang="zh-CN" kern="0" dirty="0">
                <a:effectLst/>
              </a:rPr>
              <a:t>的长度，比如</a:t>
            </a:r>
            <a:r>
              <a:rPr lang="en-US" altLang="zh-CN" kern="0" dirty="0">
                <a:effectLst/>
              </a:rPr>
              <a:t>8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16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24</a:t>
            </a:r>
            <a:r>
              <a:rPr lang="zh-CN" altLang="zh-CN" kern="0" dirty="0">
                <a:effectLst/>
              </a:rPr>
              <a:t>，</a:t>
            </a:r>
            <a:r>
              <a:rPr lang="en-US" altLang="zh-CN" kern="0" dirty="0">
                <a:effectLst/>
              </a:rPr>
              <a:t>32</a:t>
            </a:r>
            <a:r>
              <a:rPr lang="zh-CN" altLang="zh-CN" kern="0" dirty="0">
                <a:effectLst/>
              </a:rPr>
              <a:t>（单位：</a:t>
            </a:r>
            <a:r>
              <a:rPr lang="en-US" altLang="zh-CN" kern="0" dirty="0">
                <a:effectLst/>
              </a:rPr>
              <a:t>bit</a:t>
            </a:r>
            <a:r>
              <a:rPr lang="zh-CN" altLang="zh-CN" kern="0" dirty="0">
                <a:effectLst/>
              </a:rPr>
              <a:t>）长。</a:t>
            </a:r>
            <a:endParaRPr lang="zh-CN" altLang="zh-CN" kern="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22304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DD79ED-4E6E-4A1E-8049-C89AF55C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99</a:t>
            </a:fld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91B9D3-C536-4BC0-A844-6A72FE2D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报文格式：</a:t>
            </a:r>
            <a:r>
              <a:rPr lang="en-US" altLang="zh-CN" dirty="0">
                <a:cs typeface="+mn-ea"/>
                <a:sym typeface="+mn-lt"/>
              </a:rPr>
              <a:t>QUIC</a:t>
            </a:r>
            <a:r>
              <a:rPr lang="zh-CN" altLang="en-US" dirty="0">
                <a:cs typeface="+mn-ea"/>
                <a:sym typeface="+mn-lt"/>
              </a:rPr>
              <a:t>帧类型</a:t>
            </a:r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C51DB0-9C11-4F28-9C7F-DBD1E2A2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003952F-E20D-4A78-A5FB-9DA8C7E43B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222645"/>
              </p:ext>
            </p:extLst>
          </p:nvPr>
        </p:nvGraphicFramePr>
        <p:xfrm>
          <a:off x="2381238" y="1135287"/>
          <a:ext cx="7416824" cy="246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r:id="rId3" imgW="5540272" imgH="1841365" progId="Visio.Drawing.15">
                  <p:embed/>
                </p:oleObj>
              </mc:Choice>
              <mc:Fallback>
                <p:oleObj r:id="rId3" imgW="5540272" imgH="1841365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003952F-E20D-4A78-A5FB-9DA8C7E43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38" y="1135287"/>
                        <a:ext cx="7416824" cy="2463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910A3AD-06DD-4FDA-B202-5BB3276FB38D}"/>
              </a:ext>
            </a:extLst>
          </p:cNvPr>
          <p:cNvSpPr txBox="1"/>
          <p:nvPr/>
        </p:nvSpPr>
        <p:spPr>
          <a:xfrm>
            <a:off x="1847528" y="3789040"/>
            <a:ext cx="9433048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kern="100" dirty="0">
                <a:effectLst/>
              </a:rPr>
              <a:t>Stream ID</a:t>
            </a:r>
            <a:r>
              <a:rPr lang="zh-CN" altLang="en-US" sz="2400" kern="100" dirty="0">
                <a:effectLst/>
              </a:rPr>
              <a:t>：用于标识当前数据流属于哪个资源请求；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kern="100" dirty="0">
                <a:effectLst/>
              </a:rPr>
              <a:t>Offset</a:t>
            </a:r>
            <a:r>
              <a:rPr lang="zh-CN" altLang="en-US" sz="2400" kern="100" dirty="0">
                <a:effectLst/>
              </a:rPr>
              <a:t>：标识当前数据包在当前</a:t>
            </a:r>
            <a:r>
              <a:rPr lang="en-US" altLang="zh-CN" sz="2400" kern="100" dirty="0">
                <a:effectLst/>
              </a:rPr>
              <a:t>Stream ID </a:t>
            </a:r>
            <a:r>
              <a:rPr lang="zh-CN" altLang="en-US" sz="2400" kern="100" dirty="0">
                <a:effectLst/>
              </a:rPr>
              <a:t>中的字节偏移量；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kern="100" dirty="0">
                <a:effectLst/>
              </a:rPr>
              <a:t>Length</a:t>
            </a:r>
            <a:r>
              <a:rPr lang="zh-CN" altLang="en-US" sz="2400" kern="100" dirty="0">
                <a:effectLst/>
              </a:rPr>
              <a:t>：数据长度，表示实际应用数据的长度。</a:t>
            </a:r>
            <a:endParaRPr lang="en-US" altLang="zh-CN" sz="2400" kern="100" dirty="0">
              <a:effectLst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kern="100" dirty="0">
                <a:effectLst/>
              </a:rPr>
              <a:t>Stream Data</a:t>
            </a:r>
            <a:r>
              <a:rPr lang="zh-CN" altLang="en-US" sz="2400" kern="100" dirty="0">
                <a:effectLst/>
              </a:rPr>
              <a:t>：实际的应用数据。</a:t>
            </a:r>
          </a:p>
        </p:txBody>
      </p:sp>
    </p:spTree>
    <p:extLst>
      <p:ext uri="{BB962C8B-B14F-4D97-AF65-F5344CB8AC3E}">
        <p14:creationId xmlns:p14="http://schemas.microsoft.com/office/powerpoint/2010/main" val="33487851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ViNDU5MDgxMzExNGIyYjhkZGI2OTVhMTgwNDZiMj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  <p:tag name="ISLIDE.VECTOR" val="#184976;#184435;#189513;#195193;#418887;#341361;#193336;#184435;#18409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  <p:tag name="ISLIDE.VECTOR" val="#184976;#184435;#189513;#195193;#418887;#341361;#193336;#184435;#18409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首页？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8070</Words>
  <Application>Microsoft Office PowerPoint</Application>
  <PresentationFormat>宽屏</PresentationFormat>
  <Paragraphs>1924</Paragraphs>
  <Slides>108</Slides>
  <Notes>55</Notes>
  <HiddenSlides>2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19" baseType="lpstr">
      <vt:lpstr>等线</vt:lpstr>
      <vt:lpstr>宋体</vt:lpstr>
      <vt:lpstr>微软雅黑</vt:lpstr>
      <vt:lpstr>微软雅黑 Light</vt:lpstr>
      <vt:lpstr>Arial</vt:lpstr>
      <vt:lpstr>Arial Black</vt:lpstr>
      <vt:lpstr>Calibri</vt:lpstr>
      <vt:lpstr>Times New Roman</vt:lpstr>
      <vt:lpstr>Wingdings</vt:lpstr>
      <vt:lpstr>首页？</vt:lpstr>
      <vt:lpstr>Visio.Drawing.15</vt:lpstr>
      <vt:lpstr>计算机网络           第6章传输层</vt:lpstr>
      <vt:lpstr>《计算机网络》---几个核心问题</vt:lpstr>
      <vt:lpstr>《计算机网络》 ---本章针对的是“递送问题”</vt:lpstr>
      <vt:lpstr>传输层</vt:lpstr>
      <vt:lpstr>回顾：TCP/IP参考模型</vt:lpstr>
      <vt:lpstr>回顾：物理层-线路上物理“信号”的传输</vt:lpstr>
      <vt:lpstr>回顾：链路层-相邻节点间“帧”的转发</vt:lpstr>
      <vt:lpstr>回顾：网络层-主机间“包”的路由</vt:lpstr>
      <vt:lpstr>回顾:L2转发和L3路由的封包过程</vt:lpstr>
      <vt:lpstr>TCP/IP常见协议</vt:lpstr>
      <vt:lpstr>传输层干什么？</vt:lpstr>
      <vt:lpstr>传输层干什么？</vt:lpstr>
      <vt:lpstr>传输层干什么？</vt:lpstr>
      <vt:lpstr>传输层干什么？</vt:lpstr>
      <vt:lpstr>传输层：应用程序间数据的收发</vt:lpstr>
      <vt:lpstr>传输层：要解决的问题</vt:lpstr>
      <vt:lpstr>传输层问题一：报文是给谁的？</vt:lpstr>
      <vt:lpstr>端口号：传输层寻址</vt:lpstr>
      <vt:lpstr>传输层问题一：报文是给谁的？</vt:lpstr>
      <vt:lpstr>端口号信息在哪里？</vt:lpstr>
      <vt:lpstr>传输层报文封装：端口号信息在哪里？</vt:lpstr>
      <vt:lpstr>传输层端口号：实例</vt:lpstr>
      <vt:lpstr>端口号的分配</vt:lpstr>
      <vt:lpstr>传输层的两种协议</vt:lpstr>
      <vt:lpstr>UDP与TCP的核心差异：网络丢包怎么办？</vt:lpstr>
      <vt:lpstr>传输层</vt:lpstr>
      <vt:lpstr>UDP介绍</vt:lpstr>
      <vt:lpstr>UDP特点与应用场景</vt:lpstr>
      <vt:lpstr>UDP报文格式</vt:lpstr>
      <vt:lpstr>UDP报文格式</vt:lpstr>
      <vt:lpstr>UDP报文格式</vt:lpstr>
      <vt:lpstr>UDP报文格式</vt:lpstr>
      <vt:lpstr>传输层</vt:lpstr>
      <vt:lpstr>传输层问题2：网络丢包怎么办？</vt:lpstr>
      <vt:lpstr>TCP：如何保证可靠传输？停等协议？</vt:lpstr>
      <vt:lpstr>TCP的序列号与确认序列号</vt:lpstr>
      <vt:lpstr>TCP：滑动窗口协议—发送窗口</vt:lpstr>
      <vt:lpstr>TCP：滑动窗口协议—发送窗口（向后滑动）</vt:lpstr>
      <vt:lpstr>TCP：发送窗口</vt:lpstr>
      <vt:lpstr>TCP的窗口滑动机制</vt:lpstr>
      <vt:lpstr>TCP：发送窗口的大小是如何设定的？</vt:lpstr>
      <vt:lpstr>TCP：接收窗口通告</vt:lpstr>
      <vt:lpstr>TCP：根据接收窗口大小调节发送窗口</vt:lpstr>
      <vt:lpstr>TCP：调大发送窗口</vt:lpstr>
      <vt:lpstr>TCP：调小发送窗口</vt:lpstr>
      <vt:lpstr>TCP的窗口滑动机制</vt:lpstr>
      <vt:lpstr>TCP的建立 - 三次握手</vt:lpstr>
      <vt:lpstr>TCP的关闭 - 四次挥手</vt:lpstr>
      <vt:lpstr>TCP的报文格式-滑动窗口字段</vt:lpstr>
      <vt:lpstr>TCP的报文格式-连接管理字段</vt:lpstr>
      <vt:lpstr>TCP的报文格式-连接管理字段</vt:lpstr>
      <vt:lpstr>TCP的报文格式-其他字段</vt:lpstr>
      <vt:lpstr>TCP的报文格式-其他字段</vt:lpstr>
      <vt:lpstr>TCP的报文格式-其他字段</vt:lpstr>
      <vt:lpstr>TCP的报文格式-其他字段</vt:lpstr>
      <vt:lpstr>TCP：发送窗口的大小是如何设定的？</vt:lpstr>
      <vt:lpstr>如何知道线路带宽？</vt:lpstr>
      <vt:lpstr>如何知道线路带宽？---试</vt:lpstr>
      <vt:lpstr>如何知道线路带宽？---试</vt:lpstr>
      <vt:lpstr>指数增长下，拥塞发生时…</vt:lpstr>
      <vt:lpstr>思考下前面的问题</vt:lpstr>
      <vt:lpstr>此时网络窗口的变化曲线如下</vt:lpstr>
      <vt:lpstr>当网络拥塞发生时…</vt:lpstr>
      <vt:lpstr>当网络拥塞发生时…</vt:lpstr>
      <vt:lpstr>问题思考1：</vt:lpstr>
      <vt:lpstr>TCP网络流量模型示意图</vt:lpstr>
      <vt:lpstr>问题思考2：如何区分不同的拥塞情况</vt:lpstr>
      <vt:lpstr>PowerPoint 演示文稿</vt:lpstr>
      <vt:lpstr>PowerPoint 演示文稿</vt:lpstr>
      <vt:lpstr>PowerPoint 演示文稿</vt:lpstr>
      <vt:lpstr>PowerPoint 演示文稿</vt:lpstr>
      <vt:lpstr>TCP拥塞控制机制的核心思想</vt:lpstr>
      <vt:lpstr>TCP特点1：面向连接，点对点</vt:lpstr>
      <vt:lpstr>TCP的特点2：面向字节流，全双工</vt:lpstr>
      <vt:lpstr>TCP特点3：可靠传输</vt:lpstr>
      <vt:lpstr>TCP与UDP如何选择？</vt:lpstr>
      <vt:lpstr>最后：审视下传输层的设计思想</vt:lpstr>
      <vt:lpstr>传输层协议设计面临的场景与困难的根源</vt:lpstr>
      <vt:lpstr>传输层设计问题与目标</vt:lpstr>
      <vt:lpstr>理解TCP拥塞控制算法的设计难点</vt:lpstr>
      <vt:lpstr>TCP设计的公平与效率</vt:lpstr>
      <vt:lpstr>TCP设计的自适应性与鲁棒性</vt:lpstr>
      <vt:lpstr>传输层</vt:lpstr>
      <vt:lpstr>QUIC简介</vt:lpstr>
      <vt:lpstr>QUIC特性：多子流并发复用</vt:lpstr>
      <vt:lpstr>QUIC报文格式</vt:lpstr>
      <vt:lpstr>QUIC报文格式：首部</vt:lpstr>
      <vt:lpstr>QUIC报文格式：长首部</vt:lpstr>
      <vt:lpstr>QUIC报文格式：长首部</vt:lpstr>
      <vt:lpstr>QUIC报文格式：长首部</vt:lpstr>
      <vt:lpstr>QUIC报文格式：长首部</vt:lpstr>
      <vt:lpstr>QUIC报文格式：长首部</vt:lpstr>
      <vt:lpstr>QUIC报文格式：短首部</vt:lpstr>
      <vt:lpstr>QUIC报文格式：短首部</vt:lpstr>
      <vt:lpstr>QUIC报文格式：短首部</vt:lpstr>
      <vt:lpstr>QUIC报文格式：短首部</vt:lpstr>
      <vt:lpstr>QUIC报文格式：短首部</vt:lpstr>
      <vt:lpstr>QUIC报文格式：QUIC帧类型</vt:lpstr>
      <vt:lpstr>QUIC报文格式：QUIC帧类型</vt:lpstr>
      <vt:lpstr>QUIC特性：低时延建立连接</vt:lpstr>
      <vt:lpstr>QUIC特性：低时延建立连接</vt:lpstr>
      <vt:lpstr>QUIC连接转移</vt:lpstr>
      <vt:lpstr>QUIC无队头阻塞多路复用</vt:lpstr>
      <vt:lpstr>QUIC控制——Stream</vt:lpstr>
      <vt:lpstr>QUIC控制——Connection</vt:lpstr>
      <vt:lpstr>QUIC可靠传输</vt:lpstr>
      <vt:lpstr>传输层</vt:lpstr>
      <vt:lpstr>传输层小结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2023-08-22T10:01:43Z</dcterms:created>
  <dcterms:modified xsi:type="dcterms:W3CDTF">2023-09-04T02:13:01Z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(2)Tb7Qjw3Z5KRRLLJkaQW+iFVgeuGeazgrEV/qUIAV70xituzigQakZ2uND+jSoxk38cdHkRiH
+Rka+FueXw+b26H/z0Eu3PWGy7UAhikg7u/gKH/wVzxFQGzEhleG6uxHF6aC8m+NUune/FyG
sVPPss4DjQ/Y1+8ujHPPThyqOPxrF5/kPkg4c0UvYjEPpR/TWloMkFciIPKqQ2CM1rPKbiGb
x8AzYDLD2EiybLfBoT</vt:lpwstr>
  </property>
  <property fmtid="{D5CDD505-2E9C-101B-9397-08002B2CF9AE}" pid="3" name="_2015_ms_pID_7253431">
    <vt:lpwstr>RlYMn++kY0DdAKZOge+VY5HPixY9gDiPjJlvv+jpo86zy0iKVML62M
vJUNPn5IovhMaPrPPSf8h8FZc2Ypb1kewHcKZweM0BK1vHyWZdmp/59g/pqTAzzSOsk4ZDmg
J7CBa7hDG4p78ueHU9/gx0cBZaxk2Pd6cbKkDtye9qj8nTpDrPMYYZVG92+YDrpYuPeU5FQK
ChqtelG/h1QnAKOy</vt:lpwstr>
  </property>
</Properties>
</file>